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4" r:id="rId12"/>
    <p:sldId id="267" r:id="rId13"/>
    <p:sldId id="268" r:id="rId14"/>
    <p:sldId id="274" r:id="rId15"/>
    <p:sldId id="270" r:id="rId16"/>
    <p:sldId id="269" r:id="rId17"/>
    <p:sldId id="271" r:id="rId18"/>
    <p:sldId id="275" r:id="rId19"/>
    <p:sldId id="272" r:id="rId20"/>
    <p:sldId id="276" r:id="rId21"/>
    <p:sldId id="273" r:id="rId22"/>
    <p:sldId id="277" r:id="rId23"/>
    <p:sldId id="278" r:id="rId24"/>
    <p:sldId id="279" r:id="rId25"/>
    <p:sldId id="280" r:id="rId26"/>
    <p:sldId id="284" r:id="rId27"/>
    <p:sldId id="281" r:id="rId28"/>
    <p:sldId id="285" r:id="rId29"/>
    <p:sldId id="282" r:id="rId30"/>
    <p:sldId id="286" r:id="rId31"/>
    <p:sldId id="283" r:id="rId32"/>
    <p:sldId id="287" r:id="rId33"/>
    <p:sldId id="288" r:id="rId34"/>
    <p:sldId id="289" r:id="rId35"/>
    <p:sldId id="290" r:id="rId36"/>
    <p:sldId id="294" r:id="rId37"/>
    <p:sldId id="291" r:id="rId38"/>
    <p:sldId id="295" r:id="rId39"/>
    <p:sldId id="292" r:id="rId40"/>
    <p:sldId id="296" r:id="rId41"/>
    <p:sldId id="293" r:id="rId42"/>
    <p:sldId id="297" r:id="rId43"/>
    <p:sldId id="298" r:id="rId44"/>
    <p:sldId id="299" r:id="rId45"/>
    <p:sldId id="300" r:id="rId46"/>
    <p:sldId id="304" r:id="rId47"/>
    <p:sldId id="301" r:id="rId48"/>
    <p:sldId id="305" r:id="rId49"/>
    <p:sldId id="302" r:id="rId50"/>
    <p:sldId id="306" r:id="rId51"/>
    <p:sldId id="303" r:id="rId52"/>
    <p:sldId id="307" r:id="rId53"/>
    <p:sldId id="308" r:id="rId54"/>
    <p:sldId id="309" r:id="rId55"/>
    <p:sldId id="310" r:id="rId56"/>
  </p:sldIdLst>
  <p:sldSz cx="9144000" cy="6858000" type="screen4x3"/>
  <p:notesSz cx="6858000" cy="9077325"/>
  <p:embeddedFontLst>
    <p:embeddedFont>
      <p:font typeface="Bernard MT Condensed" panose="02050806060905020404" pitchFamily="18" charset="0"/>
      <p:regular r:id="rId59"/>
    </p:embeddedFont>
    <p:embeddedFont>
      <p:font typeface="Baskerville Old Face" panose="02020602080505020303" pitchFamily="18" charset="0"/>
      <p:regular r:id="rId60"/>
    </p:embeddedFont>
    <p:embeddedFont>
      <p:font typeface="Centaur" panose="02030504050205020304" pitchFamily="18" charset="0"/>
      <p:regular r:id="rId61"/>
    </p:embeddedFont>
    <p:embeddedFont>
      <p:font typeface="Copperplate Gothic Light" panose="020E0507020206020404" pitchFamily="34" charset="0"/>
      <p:regular r:id="rId62"/>
    </p:embeddedFont>
  </p:embeddedFontLst>
  <p:custDataLst>
    <p:tags r:id="rId6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C37F"/>
    <a:srgbClr val="FFCC99"/>
    <a:srgbClr val="000066"/>
    <a:srgbClr val="003300"/>
    <a:srgbClr val="9900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4" autoAdjust="0"/>
    <p:restoredTop sz="94854" autoAdjust="0"/>
  </p:normalViewPr>
  <p:slideViewPr>
    <p:cSldViewPr>
      <p:cViewPr>
        <p:scale>
          <a:sx n="86" d="100"/>
          <a:sy n="86" d="100"/>
        </p:scale>
        <p:origin x="294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font" Target="fonts/font2.fntdata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1.fntdata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C2EAAF3-EF0B-404A-B115-9B0226806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85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0402488-93FE-4AFC-9BC9-7873817D7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3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3793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0025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76450" cy="56689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76950" cy="5668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0569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764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140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602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855602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608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2986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252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336071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345564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618994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229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Text Box 44"/>
          <p:cNvSpPr txBox="1">
            <a:spLocks noChangeArrowheads="1"/>
          </p:cNvSpPr>
          <p:nvPr userDrawn="1"/>
        </p:nvSpPr>
        <p:spPr bwMode="auto">
          <a:xfrm>
            <a:off x="228600" y="6324600"/>
            <a:ext cx="868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800">
                <a:solidFill>
                  <a:srgbClr val="000000"/>
                </a:solidFill>
                <a:latin typeface="Centaur" pitchFamily="18" charset="0"/>
                <a:cs typeface="Times New Roman" pitchFamily="18" charset="0"/>
              </a:rPr>
              <a:t>© Family Economics &amp; Financial Education – Revised November 2004 – Investing Unit – Language of the Stock Market</a:t>
            </a:r>
          </a:p>
          <a:p>
            <a:pPr algn="ctr" eaLnBrk="1" hangingPunct="1"/>
            <a:r>
              <a:rPr lang="en-US" altLang="en-US" sz="800">
                <a:solidFill>
                  <a:srgbClr val="000000"/>
                </a:solidFill>
                <a:latin typeface="Centaur" pitchFamily="18" charset="0"/>
                <a:cs typeface="Times New Roman" pitchFamily="18" charset="0"/>
              </a:rPr>
              <a:t>Funded by a grant from Take Charge America, Inc. to the Norton School of Family and Consumer Sciences at the University of Arizona</a:t>
            </a:r>
          </a:p>
        </p:txBody>
      </p:sp>
      <p:sp>
        <p:nvSpPr>
          <p:cNvPr id="1028" name="Line 48"/>
          <p:cNvSpPr>
            <a:spLocks noChangeShapeType="1"/>
          </p:cNvSpPr>
          <p:nvPr userDrawn="1"/>
        </p:nvSpPr>
        <p:spPr bwMode="auto">
          <a:xfrm>
            <a:off x="228600" y="6248400"/>
            <a:ext cx="86868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9" name="Picture 49" descr="Language of the Stock Market Game Cards 1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" t="1666" r="2779" b="3334"/>
          <a:stretch>
            <a:fillRect/>
          </a:stretch>
        </p:blipFill>
        <p:spPr bwMode="auto">
          <a:xfrm>
            <a:off x="533400" y="1676400"/>
            <a:ext cx="8229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0" name="Group 50"/>
          <p:cNvGrpSpPr>
            <a:grpSpLocks/>
          </p:cNvGrpSpPr>
          <p:nvPr userDrawn="1"/>
        </p:nvGrpSpPr>
        <p:grpSpPr bwMode="auto">
          <a:xfrm>
            <a:off x="304800" y="304800"/>
            <a:ext cx="8839200" cy="1371600"/>
            <a:chOff x="23317203" y="18440400"/>
            <a:chExt cx="6592018" cy="657075"/>
          </a:xfrm>
        </p:grpSpPr>
        <p:sp>
          <p:nvSpPr>
            <p:cNvPr id="1035" name="Rectangle 51"/>
            <p:cNvSpPr>
              <a:spLocks noChangeArrowheads="1" noChangeShapeType="1"/>
            </p:cNvSpPr>
            <p:nvPr/>
          </p:nvSpPr>
          <p:spPr bwMode="auto">
            <a:xfrm rot="-167999">
              <a:off x="23417836" y="18463976"/>
              <a:ext cx="6491385" cy="474554"/>
            </a:xfrm>
            <a:prstGeom prst="rect">
              <a:avLst/>
            </a:prstGeom>
            <a:solidFill>
              <a:srgbClr val="CC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1036" name="Picture 52"/>
            <p:cNvPicPr preferRelativeResize="0">
              <a:picLocks noChangeArrowheads="1" noChangeShapeType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" t="-10156" r="28699" b="-22966"/>
            <a:stretch>
              <a:fillRect/>
            </a:stretch>
          </p:blipFill>
          <p:spPr bwMode="auto">
            <a:xfrm rot="-227999">
              <a:off x="23545800" y="18440400"/>
              <a:ext cx="6331415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7" name="Group 53"/>
            <p:cNvGrpSpPr>
              <a:grpSpLocks/>
            </p:cNvGrpSpPr>
            <p:nvPr/>
          </p:nvGrpSpPr>
          <p:grpSpPr bwMode="auto">
            <a:xfrm>
              <a:off x="23317203" y="18590902"/>
              <a:ext cx="506574" cy="506573"/>
              <a:chOff x="23317203" y="18590902"/>
              <a:chExt cx="506574" cy="506573"/>
            </a:xfrm>
          </p:grpSpPr>
          <p:sp>
            <p:nvSpPr>
              <p:cNvPr id="1038" name="Rectangle 54" hidden="1"/>
              <p:cNvSpPr>
                <a:spLocks noChangeArrowheads="1" noChangeShapeType="1"/>
              </p:cNvSpPr>
              <p:nvPr/>
            </p:nvSpPr>
            <p:spPr bwMode="auto">
              <a:xfrm>
                <a:off x="23317203" y="18590980"/>
                <a:ext cx="506714" cy="5064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9" name="Rectangle 55"/>
              <p:cNvSpPr>
                <a:spLocks noChangeArrowheads="1" noChangeShapeType="1"/>
              </p:cNvSpPr>
              <p:nvPr/>
            </p:nvSpPr>
            <p:spPr bwMode="auto">
              <a:xfrm rot="-540000">
                <a:off x="23349169" y="18622921"/>
                <a:ext cx="442783" cy="4426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0" name="Oval 56"/>
              <p:cNvSpPr>
                <a:spLocks noChangeArrowheads="1" noChangeShapeType="1"/>
              </p:cNvSpPr>
              <p:nvPr/>
            </p:nvSpPr>
            <p:spPr bwMode="auto">
              <a:xfrm>
                <a:off x="23395341" y="18670072"/>
                <a:ext cx="350438" cy="349071"/>
              </a:xfrm>
              <a:prstGeom prst="ellipse">
                <a:avLst/>
              </a:prstGeom>
              <a:solidFill>
                <a:srgbClr val="66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1" name="Oval 57"/>
              <p:cNvSpPr>
                <a:spLocks noChangeArrowheads="1" noChangeShapeType="1"/>
              </p:cNvSpPr>
              <p:nvPr/>
            </p:nvSpPr>
            <p:spPr bwMode="auto">
              <a:xfrm>
                <a:off x="23440330" y="18714181"/>
                <a:ext cx="260461" cy="260092"/>
              </a:xfrm>
              <a:prstGeom prst="ellipse">
                <a:avLst/>
              </a:prstGeom>
              <a:solidFill>
                <a:srgbClr val="000000"/>
              </a:solidFill>
              <a:ln w="3175" algn="in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36576" tIns="36576" rIns="36576" bIns="36576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2" name="Oval 58"/>
              <p:cNvSpPr>
                <a:spLocks noChangeArrowheads="1" noChangeShapeType="1"/>
              </p:cNvSpPr>
              <p:nvPr/>
            </p:nvSpPr>
            <p:spPr bwMode="auto">
              <a:xfrm>
                <a:off x="23469928" y="18744601"/>
                <a:ext cx="201265" cy="200013"/>
              </a:xfrm>
              <a:prstGeom prst="ellipse">
                <a:avLst/>
              </a:prstGeom>
              <a:solidFill>
                <a:srgbClr val="66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3" name="Oval 59"/>
              <p:cNvSpPr>
                <a:spLocks noChangeArrowheads="1" noChangeShapeType="1"/>
              </p:cNvSpPr>
              <p:nvPr/>
            </p:nvSpPr>
            <p:spPr bwMode="auto">
              <a:xfrm>
                <a:off x="23510181" y="18784148"/>
                <a:ext cx="120759" cy="120920"/>
              </a:xfrm>
              <a:prstGeom prst="ellipse">
                <a:avLst/>
              </a:prstGeom>
              <a:solidFill>
                <a:srgbClr val="000000"/>
              </a:solidFill>
              <a:ln w="12700" algn="in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36576" tIns="36576" rIns="36576" bIns="36576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4" name="Oval 60"/>
              <p:cNvSpPr>
                <a:spLocks noChangeArrowheads="1" noChangeShapeType="1"/>
              </p:cNvSpPr>
              <p:nvPr/>
            </p:nvSpPr>
            <p:spPr bwMode="auto">
              <a:xfrm>
                <a:off x="23539778" y="18813047"/>
                <a:ext cx="61563" cy="62361"/>
              </a:xfrm>
              <a:prstGeom prst="ellipse">
                <a:avLst/>
              </a:prstGeom>
              <a:solidFill>
                <a:srgbClr val="66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1031" name="Text Box 61"/>
          <p:cNvSpPr txBox="1">
            <a:spLocks noChangeArrowheads="1"/>
          </p:cNvSpPr>
          <p:nvPr userDrawn="1"/>
        </p:nvSpPr>
        <p:spPr bwMode="auto">
          <a:xfrm>
            <a:off x="8407400" y="-38100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>
                <a:latin typeface="Centaur" pitchFamily="18" charset="0"/>
              </a:rPr>
              <a:t>1.12.2.G2</a:t>
            </a:r>
          </a:p>
        </p:txBody>
      </p:sp>
      <p:grpSp>
        <p:nvGrpSpPr>
          <p:cNvPr id="1032" name="Group 16"/>
          <p:cNvGrpSpPr>
            <a:grpSpLocks/>
          </p:cNvGrpSpPr>
          <p:nvPr userDrawn="1"/>
        </p:nvGrpSpPr>
        <p:grpSpPr bwMode="auto">
          <a:xfrm>
            <a:off x="609600" y="6324600"/>
            <a:ext cx="8267700" cy="192088"/>
            <a:chOff x="685800" y="6400800"/>
            <a:chExt cx="8267700" cy="192088"/>
          </a:xfrm>
        </p:grpSpPr>
        <p:pic>
          <p:nvPicPr>
            <p:cNvPr id="1033" name="Picture 16" descr="UA-horiz blk"/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6400800"/>
              <a:ext cx="814388" cy="1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3" descr="TCA-New-Logo-3-color"/>
            <p:cNvPicPr>
              <a:picLocks noChangeAspect="1" noChangeArrowheads="1"/>
            </p:cNvPicPr>
            <p:nvPr userDrawn="1"/>
          </p:nvPicPr>
          <p:blipFill>
            <a:blip r:embed="rId17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1000" y="6400800"/>
              <a:ext cx="9525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Bernard MT Condense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Bernard MT Condense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Bernard MT Condense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Bernard MT Condense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Bernard MT Condense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Bernard MT Condense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Bernard MT Condense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Bernard MT Condense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49.xml"/><Relationship Id="rId3" Type="http://schemas.openxmlformats.org/officeDocument/2006/relationships/slide" Target="slide5.xml"/><Relationship Id="rId21" Type="http://schemas.openxmlformats.org/officeDocument/2006/relationships/slide" Target="slide39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51.xml"/><Relationship Id="rId2" Type="http://schemas.openxmlformats.org/officeDocument/2006/relationships/slide" Target="slide3.xml"/><Relationship Id="rId16" Type="http://schemas.openxmlformats.org/officeDocument/2006/relationships/slide" Target="slide29.xml"/><Relationship Id="rId20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9.xml"/><Relationship Id="rId24" Type="http://schemas.openxmlformats.org/officeDocument/2006/relationships/slide" Target="slide47.xml"/><Relationship Id="rId5" Type="http://schemas.openxmlformats.org/officeDocument/2006/relationships/slide" Target="slide11.xml"/><Relationship Id="rId15" Type="http://schemas.openxmlformats.org/officeDocument/2006/relationships/slide" Target="slide31.xml"/><Relationship Id="rId23" Type="http://schemas.openxmlformats.org/officeDocument/2006/relationships/slide" Target="slide45.xml"/><Relationship Id="rId28" Type="http://schemas.openxmlformats.org/officeDocument/2006/relationships/image" Target="../media/image6.wmf"/><Relationship Id="rId10" Type="http://schemas.openxmlformats.org/officeDocument/2006/relationships/slide" Target="slide21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Relationship Id="rId27" Type="http://schemas.openxmlformats.org/officeDocument/2006/relationships/slide" Target="slide5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8"/>
          <p:cNvSpPr>
            <a:spLocks noChangeArrowheads="1"/>
          </p:cNvSpPr>
          <p:nvPr/>
        </p:nvSpPr>
        <p:spPr bwMode="auto">
          <a:xfrm>
            <a:off x="533400" y="1676400"/>
            <a:ext cx="8229600" cy="449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Rectangle 2"/>
          <p:cNvSpPr>
            <a:spLocks noChangeArrowheads="1"/>
          </p:cNvSpPr>
          <p:nvPr>
            <p:ph type="ctrTitle"/>
          </p:nvPr>
        </p:nvSpPr>
        <p:spPr bwMode="auto">
          <a:xfrm>
            <a:off x="838200" y="152400"/>
            <a:ext cx="7772400" cy="1089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1"/>
                </a:solidFill>
                <a:latin typeface="Copperplate Gothic Light" pitchFamily="34" charset="0"/>
              </a:rPr>
              <a:t>Language</a:t>
            </a:r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 of the Stock Market</a:t>
            </a:r>
          </a:p>
        </p:txBody>
      </p:sp>
      <p:grpSp>
        <p:nvGrpSpPr>
          <p:cNvPr id="2052" name="Group 14"/>
          <p:cNvGrpSpPr>
            <a:grpSpLocks/>
          </p:cNvGrpSpPr>
          <p:nvPr/>
        </p:nvGrpSpPr>
        <p:grpSpPr bwMode="auto">
          <a:xfrm>
            <a:off x="1295400" y="1905000"/>
            <a:ext cx="6781800" cy="4267200"/>
            <a:chOff x="23317200" y="25660350"/>
            <a:chExt cx="3314700" cy="1210812"/>
          </a:xfrm>
        </p:grpSpPr>
        <p:pic>
          <p:nvPicPr>
            <p:cNvPr id="2054" name="Picture 15" descr="j0152256[1]">
              <a:hlinkClick r:id="" action="ppaction://hlinkshowjump?jump=nextslide"/>
            </p:cNvPr>
            <p:cNvPicPr preferRelativeResize="0">
              <a:picLocks noChangeArrowheads="1"/>
            </p:cNvPicPr>
            <p:nvPr/>
          </p:nvPicPr>
          <p:blipFill>
            <a:blip r:embed="rId2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17200" y="25660350"/>
              <a:ext cx="3314700" cy="1210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5" name="Text Box 16"/>
            <p:cNvSpPr txBox="1">
              <a:spLocks noChangeArrowheads="1"/>
            </p:cNvSpPr>
            <p:nvPr/>
          </p:nvSpPr>
          <p:spPr bwMode="auto">
            <a:xfrm>
              <a:off x="23419981" y="25709799"/>
              <a:ext cx="2980661" cy="1156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124200"/>
            <a:ext cx="8077200" cy="3200400"/>
          </a:xfrm>
        </p:spPr>
        <p:txBody>
          <a:bodyPr/>
          <a:lstStyle/>
          <a:p>
            <a:pPr eaLnBrk="1" hangingPunct="1"/>
            <a:r>
              <a:rPr lang="en-US" altLang="en-US" sz="8000" b="1" smtClean="0">
                <a:latin typeface="Centaur" pitchFamily="18" charset="0"/>
              </a:rPr>
              <a:t>Trivia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81000" y="457200"/>
            <a:ext cx="8610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>
                <a:solidFill>
                  <a:schemeClr val="tx2"/>
                </a:solidFill>
                <a:latin typeface="Copperplate Gothic Light" pitchFamily="34" charset="0"/>
              </a:rPr>
              <a:t>Stock Basics - $400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1200" b="1" smtClean="0">
              <a:solidFill>
                <a:schemeClr val="hlink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400" b="1" smtClean="0">
                <a:solidFill>
                  <a:srgbClr val="000066"/>
                </a:solidFill>
                <a:latin typeface="Centaur" pitchFamily="18" charset="0"/>
              </a:rPr>
              <a:t>What is preferred stock?</a:t>
            </a:r>
          </a:p>
        </p:txBody>
      </p:sp>
      <p:pic>
        <p:nvPicPr>
          <p:cNvPr id="11268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81000" y="457200"/>
            <a:ext cx="8610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>
                <a:solidFill>
                  <a:schemeClr val="tx2"/>
                </a:solidFill>
                <a:latin typeface="Copperplate Gothic Light" pitchFamily="34" charset="0"/>
              </a:rPr>
              <a:t>Stock Basics - $500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endParaRPr lang="en-US" altLang="en-US" sz="500" b="1" smtClean="0">
              <a:solidFill>
                <a:srgbClr val="003300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This type of market is indicated when stocks are doing poorly and investors are not confident in the economy.</a:t>
            </a:r>
          </a:p>
        </p:txBody>
      </p:sp>
      <p:pic>
        <p:nvPicPr>
          <p:cNvPr id="12292" name="Picture 10" descr="Picture1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953000"/>
            <a:ext cx="20574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3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81000" y="457200"/>
            <a:ext cx="8610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>
                <a:solidFill>
                  <a:schemeClr val="tx2"/>
                </a:solidFill>
                <a:latin typeface="Copperplate Gothic Light" pitchFamily="34" charset="0"/>
              </a:rPr>
              <a:t>Stock Basics - $500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1200" b="1" smtClean="0">
              <a:solidFill>
                <a:srgbClr val="003300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400" b="1" smtClean="0">
                <a:solidFill>
                  <a:srgbClr val="000066"/>
                </a:solidFill>
                <a:latin typeface="Centaur" pitchFamily="18" charset="0"/>
              </a:rPr>
              <a:t>What is a bear market?</a:t>
            </a:r>
          </a:p>
        </p:txBody>
      </p:sp>
      <p:pic>
        <p:nvPicPr>
          <p:cNvPr id="13316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228600"/>
            <a:ext cx="8610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1"/>
                </a:solidFill>
                <a:latin typeface="Copperplate Gothic Light" pitchFamily="34" charset="0"/>
              </a:rPr>
              <a:t>Types of Common Stock - $100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This type of stock is from companies who operate in major consumer dependent industries such as automobiles and airlines.</a:t>
            </a:r>
          </a:p>
        </p:txBody>
      </p:sp>
      <p:pic>
        <p:nvPicPr>
          <p:cNvPr id="14340" name="Picture 24" descr="j0237169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105400"/>
            <a:ext cx="213360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27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81000" y="228600"/>
            <a:ext cx="8610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Types of Common Stock - $100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1200" b="1" smtClean="0">
              <a:solidFill>
                <a:srgbClr val="003300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400" b="1" smtClean="0">
                <a:solidFill>
                  <a:srgbClr val="000066"/>
                </a:solidFill>
                <a:latin typeface="Centaur" pitchFamily="18" charset="0"/>
              </a:rPr>
              <a:t>What is a cyclical stock?</a:t>
            </a:r>
          </a:p>
        </p:txBody>
      </p:sp>
      <p:pic>
        <p:nvPicPr>
          <p:cNvPr id="15364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1148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04800" y="228600"/>
            <a:ext cx="8610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Types of Common Stock - $200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This stock has a low market price considering the company’s historical earning records and value of current assets.</a:t>
            </a:r>
          </a:p>
        </p:txBody>
      </p:sp>
      <p:pic>
        <p:nvPicPr>
          <p:cNvPr id="16388" name="Picture 16" descr="j0237169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905000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19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04800" y="228600"/>
            <a:ext cx="8610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Types of Common Stock - $200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1200" b="1" smtClean="0">
              <a:solidFill>
                <a:srgbClr val="003300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400" b="1" smtClean="0">
                <a:solidFill>
                  <a:srgbClr val="000066"/>
                </a:solidFill>
                <a:latin typeface="Centaur" pitchFamily="18" charset="0"/>
              </a:rPr>
              <a:t>What is a value stock?</a:t>
            </a:r>
          </a:p>
        </p:txBody>
      </p:sp>
      <p:pic>
        <p:nvPicPr>
          <p:cNvPr id="17412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9624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04800" y="228600"/>
            <a:ext cx="8610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Types of Common Stock - $300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endParaRPr lang="en-US" altLang="en-US" sz="1200" b="1" smtClean="0">
              <a:solidFill>
                <a:schemeClr val="hlink"/>
              </a:solidFill>
              <a:latin typeface="Centaur" pitchFamily="18" charset="0"/>
            </a:endParaRPr>
          </a:p>
          <a:p>
            <a:pPr algn="ctr" eaLnBrk="1" hangingPunct="1"/>
            <a:endParaRPr lang="en-US" altLang="en-US" sz="500" b="1" smtClean="0">
              <a:solidFill>
                <a:schemeClr val="hlink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This type of stock is a very high risk.</a:t>
            </a:r>
          </a:p>
        </p:txBody>
      </p:sp>
      <p:pic>
        <p:nvPicPr>
          <p:cNvPr id="18436" name="Picture 10" descr="j0237169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95800"/>
            <a:ext cx="2362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13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04800" y="228600"/>
            <a:ext cx="8610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Types of Common Stock - $300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1200" b="1" smtClean="0">
              <a:solidFill>
                <a:schemeClr val="hlink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400" b="1" smtClean="0">
                <a:solidFill>
                  <a:srgbClr val="000066"/>
                </a:solidFill>
                <a:latin typeface="Centaur" pitchFamily="18" charset="0"/>
              </a:rPr>
              <a:t>What is a speculative stock?</a:t>
            </a:r>
          </a:p>
        </p:txBody>
      </p:sp>
      <p:pic>
        <p:nvPicPr>
          <p:cNvPr id="19460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04800" y="228600"/>
            <a:ext cx="8610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Types of Common Stock - $400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343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r>
              <a:rPr lang="en-US" altLang="en-US" b="1" smtClean="0">
                <a:solidFill>
                  <a:srgbClr val="000066"/>
                </a:solidFill>
                <a:latin typeface="Centaur" pitchFamily="18" charset="0"/>
              </a:rPr>
              <a:t>Jamison Industries is celebrating the company’s 100th anniversary.  It dominates the industry with a long standing reputation for quality products and customer service.  The type of stock Jamison Industries offers is known as.</a:t>
            </a:r>
          </a:p>
        </p:txBody>
      </p:sp>
      <p:pic>
        <p:nvPicPr>
          <p:cNvPr id="20484" name="Picture 10" descr="j0237169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029200"/>
            <a:ext cx="213360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3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533400" y="228600"/>
            <a:ext cx="8610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Language of the Stock Market Trivia</a:t>
            </a:r>
          </a:p>
        </p:txBody>
      </p:sp>
      <p:graphicFrame>
        <p:nvGraphicFramePr>
          <p:cNvPr id="4254" name="Group 158"/>
          <p:cNvGraphicFramePr>
            <a:graphicFrameLocks noGrp="1"/>
          </p:cNvGraphicFramePr>
          <p:nvPr/>
        </p:nvGraphicFramePr>
        <p:xfrm>
          <a:off x="533400" y="1676400"/>
          <a:ext cx="8229600" cy="4456114"/>
        </p:xfrm>
        <a:graphic>
          <a:graphicData uri="http://schemas.openxmlformats.org/drawingml/2006/table">
            <a:tbl>
              <a:tblPr/>
              <a:tblGrid>
                <a:gridCol w="1692275"/>
                <a:gridCol w="1614488"/>
                <a:gridCol w="1616075"/>
                <a:gridCol w="1614487"/>
                <a:gridCol w="1692275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 Stock Basics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Types of Common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Researching a Company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Reading a Stock Quote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Purchasing Stock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19" name="Text Box 4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09600" y="2422525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2" action="ppaction://hlinksldjump"/>
              </a:rPr>
              <a:t>$100</a:t>
            </a:r>
            <a:endParaRPr lang="en-US" altLang="en-US" sz="3500"/>
          </a:p>
        </p:txBody>
      </p:sp>
      <p:sp>
        <p:nvSpPr>
          <p:cNvPr id="3120" name="Text Box 5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09600" y="3194050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3" action="ppaction://hlinksldjump"/>
              </a:rPr>
              <a:t>$200</a:t>
            </a:r>
            <a:endParaRPr lang="en-US" altLang="en-US" sz="3500"/>
          </a:p>
        </p:txBody>
      </p:sp>
      <p:sp>
        <p:nvSpPr>
          <p:cNvPr id="3121" name="Text Box 5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09600" y="3870325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4" action="ppaction://hlinksldjump"/>
              </a:rPr>
              <a:t>$300</a:t>
            </a:r>
            <a:endParaRPr lang="en-US" altLang="en-US" sz="3500"/>
          </a:p>
        </p:txBody>
      </p:sp>
      <p:sp>
        <p:nvSpPr>
          <p:cNvPr id="3122" name="Text Box 5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09600" y="5375275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5" action="ppaction://hlinksldjump"/>
              </a:rPr>
              <a:t>$500</a:t>
            </a:r>
            <a:endParaRPr lang="en-US" altLang="en-US" sz="3500"/>
          </a:p>
        </p:txBody>
      </p:sp>
      <p:sp>
        <p:nvSpPr>
          <p:cNvPr id="3123" name="Text Box 5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09600" y="4632325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6" action="ppaction://hlinksldjump"/>
              </a:rPr>
              <a:t>$400</a:t>
            </a:r>
            <a:endParaRPr lang="en-US" altLang="en-US" sz="3500"/>
          </a:p>
        </p:txBody>
      </p:sp>
      <p:sp>
        <p:nvSpPr>
          <p:cNvPr id="3124" name="Text Box 8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209800" y="2422525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7" action="ppaction://hlinksldjump"/>
              </a:rPr>
              <a:t>$100</a:t>
            </a:r>
            <a:endParaRPr lang="en-US" altLang="en-US" sz="3500"/>
          </a:p>
        </p:txBody>
      </p:sp>
      <p:sp>
        <p:nvSpPr>
          <p:cNvPr id="3125" name="Text Box 8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209800" y="3181350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8" action="ppaction://hlinksldjump"/>
              </a:rPr>
              <a:t>$200</a:t>
            </a:r>
            <a:endParaRPr lang="en-US" altLang="en-US" sz="3500"/>
          </a:p>
        </p:txBody>
      </p:sp>
      <p:sp>
        <p:nvSpPr>
          <p:cNvPr id="3126" name="Text Box 8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209800" y="3870325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9" action="ppaction://hlinksldjump"/>
              </a:rPr>
              <a:t>$300</a:t>
            </a:r>
            <a:endParaRPr lang="en-US" altLang="en-US" sz="3500"/>
          </a:p>
        </p:txBody>
      </p:sp>
      <p:sp>
        <p:nvSpPr>
          <p:cNvPr id="3127" name="Text Box 8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209800" y="5375275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10" action="ppaction://hlinksldjump"/>
              </a:rPr>
              <a:t>$500</a:t>
            </a:r>
            <a:endParaRPr lang="en-US" altLang="en-US" sz="3500"/>
          </a:p>
        </p:txBody>
      </p:sp>
      <p:sp>
        <p:nvSpPr>
          <p:cNvPr id="3128" name="Text Box 8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209800" y="4616450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11" action="ppaction://hlinksldjump"/>
              </a:rPr>
              <a:t>$400</a:t>
            </a:r>
            <a:endParaRPr lang="en-US" altLang="en-US" sz="3500"/>
          </a:p>
        </p:txBody>
      </p:sp>
      <p:sp>
        <p:nvSpPr>
          <p:cNvPr id="3129" name="Text Box 8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86200" y="2451100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12" action="ppaction://hlinksldjump"/>
              </a:rPr>
              <a:t>$100</a:t>
            </a:r>
            <a:endParaRPr lang="en-US" altLang="en-US" sz="3500"/>
          </a:p>
        </p:txBody>
      </p:sp>
      <p:sp>
        <p:nvSpPr>
          <p:cNvPr id="3130" name="Text Box 9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86200" y="3194050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13" action="ppaction://hlinksldjump"/>
              </a:rPr>
              <a:t>$200</a:t>
            </a:r>
            <a:endParaRPr lang="en-US" altLang="en-US" sz="3500"/>
          </a:p>
        </p:txBody>
      </p:sp>
      <p:sp>
        <p:nvSpPr>
          <p:cNvPr id="3131" name="Text Box 9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86200" y="3870325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14" action="ppaction://hlinksldjump"/>
              </a:rPr>
              <a:t>$300</a:t>
            </a:r>
            <a:endParaRPr lang="en-US" altLang="en-US" sz="3500"/>
          </a:p>
        </p:txBody>
      </p:sp>
      <p:sp>
        <p:nvSpPr>
          <p:cNvPr id="3132" name="Text Box 9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86200" y="5375275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15" action="ppaction://hlinksldjump"/>
              </a:rPr>
              <a:t>$500</a:t>
            </a:r>
            <a:endParaRPr lang="en-US" altLang="en-US" sz="3500"/>
          </a:p>
        </p:txBody>
      </p:sp>
      <p:sp>
        <p:nvSpPr>
          <p:cNvPr id="3133" name="Text Box 9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86200" y="4632325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16" action="ppaction://hlinksldjump"/>
              </a:rPr>
              <a:t>$400</a:t>
            </a:r>
            <a:endParaRPr lang="en-US" altLang="en-US" sz="3500"/>
          </a:p>
        </p:txBody>
      </p:sp>
      <p:sp>
        <p:nvSpPr>
          <p:cNvPr id="3134" name="Text Box 9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486400" y="2452688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17" action="ppaction://hlinksldjump"/>
              </a:rPr>
              <a:t>$100</a:t>
            </a:r>
            <a:endParaRPr lang="en-US" altLang="en-US" sz="3500"/>
          </a:p>
        </p:txBody>
      </p:sp>
      <p:sp>
        <p:nvSpPr>
          <p:cNvPr id="3135" name="Text Box 9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486400" y="3175000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18" action="ppaction://hlinksldjump"/>
              </a:rPr>
              <a:t>$200</a:t>
            </a:r>
            <a:endParaRPr lang="en-US" altLang="en-US" sz="3500"/>
          </a:p>
        </p:txBody>
      </p:sp>
      <p:sp>
        <p:nvSpPr>
          <p:cNvPr id="3136" name="Text Box 9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486400" y="3854450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19" action="ppaction://hlinksldjump"/>
              </a:rPr>
              <a:t>$300</a:t>
            </a:r>
            <a:endParaRPr lang="en-US" altLang="en-US" sz="3500"/>
          </a:p>
        </p:txBody>
      </p:sp>
      <p:sp>
        <p:nvSpPr>
          <p:cNvPr id="3137" name="Text Box 9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486400" y="5391150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20" action="ppaction://hlinksldjump"/>
              </a:rPr>
              <a:t>$500</a:t>
            </a:r>
            <a:endParaRPr lang="en-US" altLang="en-US" sz="3500"/>
          </a:p>
        </p:txBody>
      </p:sp>
      <p:sp>
        <p:nvSpPr>
          <p:cNvPr id="3138" name="Text Box 9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486400" y="4632325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21" action="ppaction://hlinksldjump"/>
              </a:rPr>
              <a:t>$400</a:t>
            </a:r>
            <a:endParaRPr lang="en-US" altLang="en-US" sz="3500"/>
          </a:p>
        </p:txBody>
      </p:sp>
      <p:sp>
        <p:nvSpPr>
          <p:cNvPr id="3139" name="Text Box 9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086600" y="2422525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22" action="ppaction://hlinksldjump"/>
              </a:rPr>
              <a:t>$100</a:t>
            </a:r>
            <a:endParaRPr lang="en-US" altLang="en-US" sz="3500"/>
          </a:p>
        </p:txBody>
      </p:sp>
      <p:sp>
        <p:nvSpPr>
          <p:cNvPr id="3140" name="Text Box 10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086600" y="3165475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23" action="ppaction://hlinksldjump"/>
              </a:rPr>
              <a:t>$200</a:t>
            </a:r>
            <a:endParaRPr lang="en-US" altLang="en-US" sz="3500"/>
          </a:p>
        </p:txBody>
      </p:sp>
      <p:sp>
        <p:nvSpPr>
          <p:cNvPr id="3141" name="Text Box 10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086600" y="3852863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24" action="ppaction://hlinksldjump"/>
              </a:rPr>
              <a:t>$300</a:t>
            </a:r>
            <a:endParaRPr lang="en-US" altLang="en-US" sz="3500"/>
          </a:p>
        </p:txBody>
      </p:sp>
      <p:sp>
        <p:nvSpPr>
          <p:cNvPr id="3142" name="Text Box 10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086600" y="5391150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25" action="ppaction://hlinksldjump"/>
              </a:rPr>
              <a:t>$500</a:t>
            </a:r>
            <a:endParaRPr lang="en-US" altLang="en-US" sz="3500"/>
          </a:p>
        </p:txBody>
      </p:sp>
      <p:sp>
        <p:nvSpPr>
          <p:cNvPr id="3143" name="Text Box 10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086600" y="4648200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500">
                <a:hlinkClick r:id="rId26" action="ppaction://hlinksldjump"/>
              </a:rPr>
              <a:t>$400</a:t>
            </a:r>
            <a:endParaRPr lang="en-US" altLang="en-US" sz="3500"/>
          </a:p>
        </p:txBody>
      </p:sp>
      <p:pic>
        <p:nvPicPr>
          <p:cNvPr id="3144" name="Picture 154" descr="j0240749">
            <a:hlinkClick r:id="rId27" action="ppaction://hlinksldjump"/>
          </p:cNvPr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143000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45" name="Rectangle 155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7315200" y="1295400"/>
            <a:ext cx="14192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Final Trivia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04800" y="228600"/>
            <a:ext cx="8610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Types of Common Stock - $400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1200" b="1" smtClean="0">
              <a:solidFill>
                <a:srgbClr val="003300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What is a blue chip stock?</a:t>
            </a:r>
          </a:p>
        </p:txBody>
      </p:sp>
      <p:pic>
        <p:nvPicPr>
          <p:cNvPr id="21508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0386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04800" y="228600"/>
            <a:ext cx="8610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Types of Common Stock - $500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191000"/>
          </a:xfrm>
        </p:spPr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r>
              <a:rPr lang="en-US" altLang="en-US" b="1" smtClean="0">
                <a:solidFill>
                  <a:srgbClr val="000066"/>
                </a:solidFill>
                <a:latin typeface="Centaur" pitchFamily="18" charset="0"/>
              </a:rPr>
              <a:t>Joey Vietor is 60 years old and about to retire.  He has some money he would like to invest in a stock which will pay high dividends because the company chooses to retain only a small portion of its profits.  The type of stock Joey should invest assumes low risk.</a:t>
            </a:r>
          </a:p>
          <a:p>
            <a:pPr eaLnBrk="1" hangingPunct="1"/>
            <a:r>
              <a:rPr lang="en-US" altLang="en-US" sz="2000" smtClean="0"/>
              <a:t> </a:t>
            </a:r>
          </a:p>
        </p:txBody>
      </p:sp>
      <p:pic>
        <p:nvPicPr>
          <p:cNvPr id="22532" name="Picture 10" descr="j0237169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905000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13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04800" y="228600"/>
            <a:ext cx="8610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Types of Common Stock - $500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1200" b="1" smtClean="0">
              <a:solidFill>
                <a:srgbClr val="003300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400" b="1" smtClean="0">
                <a:solidFill>
                  <a:srgbClr val="000066"/>
                </a:solidFill>
                <a:latin typeface="Centaur" pitchFamily="18" charset="0"/>
              </a:rPr>
              <a:t>What is an income stock?</a:t>
            </a:r>
          </a:p>
        </p:txBody>
      </p:sp>
      <p:pic>
        <p:nvPicPr>
          <p:cNvPr id="23556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0386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62000" y="228600"/>
            <a:ext cx="81534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Researching a Company - $100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229600" cy="42672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This term represents the net worth of a company.</a:t>
            </a:r>
          </a:p>
          <a:p>
            <a:pPr algn="ctr" eaLnBrk="1" hangingPunct="1"/>
            <a:endParaRPr lang="en-US" altLang="en-US" sz="500" b="1" smtClean="0">
              <a:solidFill>
                <a:srgbClr val="003300"/>
              </a:solidFill>
              <a:latin typeface="Centaur" pitchFamily="18" charset="0"/>
            </a:endParaRPr>
          </a:p>
        </p:txBody>
      </p:sp>
      <p:pic>
        <p:nvPicPr>
          <p:cNvPr id="24580" name="Picture 14" descr="j023777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419600"/>
            <a:ext cx="1447800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17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85800" y="228600"/>
            <a:ext cx="8229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Researching a Company - $100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1200" b="1" smtClean="0">
              <a:solidFill>
                <a:schemeClr val="hlink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What is the book value?</a:t>
            </a:r>
          </a:p>
        </p:txBody>
      </p:sp>
      <p:pic>
        <p:nvPicPr>
          <p:cNvPr id="25604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0386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62000" y="228600"/>
            <a:ext cx="81534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Researching a Company - $200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This indicator is determined by dividing the corporation’s after-tax annual earnings by the total number of shares of common stock.</a:t>
            </a:r>
          </a:p>
        </p:txBody>
      </p:sp>
      <p:pic>
        <p:nvPicPr>
          <p:cNvPr id="26628" name="Picture 12" descr="j023777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029200"/>
            <a:ext cx="12954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15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85800" y="228600"/>
            <a:ext cx="8229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Researching a Company - $200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1200" b="1" smtClean="0">
              <a:solidFill>
                <a:schemeClr val="hlink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What are earnings per share?</a:t>
            </a:r>
          </a:p>
        </p:txBody>
      </p:sp>
      <p:pic>
        <p:nvPicPr>
          <p:cNvPr id="27652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148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85800" y="228600"/>
            <a:ext cx="8229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Researching a Company - $300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The ratio that indicates how much an investor is willing to pay for each dollar of a company’s earnings. </a:t>
            </a:r>
          </a:p>
        </p:txBody>
      </p:sp>
      <p:pic>
        <p:nvPicPr>
          <p:cNvPr id="28676" name="Picture 12" descr="j023777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724400"/>
            <a:ext cx="1447800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15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85800" y="228600"/>
            <a:ext cx="8229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Researching a Company - $300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 What is the P/E ratio?</a:t>
            </a:r>
          </a:p>
        </p:txBody>
      </p:sp>
      <p:pic>
        <p:nvPicPr>
          <p:cNvPr id="29700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9624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62000" y="228600"/>
            <a:ext cx="81534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Researching a Company - $400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This indicator measures the stock’s volatility to changes in the overall stock market.</a:t>
            </a:r>
          </a:p>
          <a:p>
            <a:pPr eaLnBrk="1" hangingPunct="1"/>
            <a:r>
              <a:rPr lang="en-US" altLang="en-US" smtClean="0"/>
              <a:t> </a:t>
            </a:r>
          </a:p>
        </p:txBody>
      </p:sp>
      <p:pic>
        <p:nvPicPr>
          <p:cNvPr id="30724" name="Picture 10" descr="j023777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1447800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13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096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>
                <a:solidFill>
                  <a:schemeClr val="tx2"/>
                </a:solidFill>
                <a:latin typeface="Copperplate Gothic Light" pitchFamily="34" charset="0"/>
              </a:rPr>
              <a:t>Stock Basics - $100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76400"/>
            <a:ext cx="8153400" cy="4267200"/>
          </a:xfrm>
        </p:spPr>
        <p:txBody>
          <a:bodyPr/>
          <a:lstStyle/>
          <a:p>
            <a:pPr marL="0" indent="0" algn="ctr" eaLnBrk="1" hangingPunct="1"/>
            <a:r>
              <a:rPr lang="en-US" altLang="en-US" sz="40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marL="0" indent="0" algn="ctr" eaLnBrk="1" hangingPunct="1"/>
            <a:endParaRPr lang="en-US" altLang="en-US" sz="400" b="1" smtClean="0">
              <a:solidFill>
                <a:schemeClr val="hlink"/>
              </a:solidFill>
              <a:latin typeface="Centaur" pitchFamily="18" charset="0"/>
            </a:endParaRPr>
          </a:p>
          <a:p>
            <a:pPr marL="0" indent="0"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Shares of ownership in the assets and earnings of a company.</a:t>
            </a:r>
          </a:p>
        </p:txBody>
      </p:sp>
      <p:pic>
        <p:nvPicPr>
          <p:cNvPr id="4100" name="Picture 16" descr="Picture1">
            <a:hlinkClick r:id="" action="ppaction://hlinkshowjump?jump=nextslide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7600" y="4876800"/>
            <a:ext cx="2057400" cy="973138"/>
          </a:xfrm>
        </p:spPr>
      </p:pic>
      <p:pic>
        <p:nvPicPr>
          <p:cNvPr id="4101" name="Picture 20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62000" y="228600"/>
            <a:ext cx="81534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Researching a Company - $400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1200" b="1" smtClean="0">
              <a:solidFill>
                <a:schemeClr val="hlink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400" b="1" smtClean="0">
                <a:solidFill>
                  <a:srgbClr val="000066"/>
                </a:solidFill>
                <a:latin typeface="Centaur" pitchFamily="18" charset="0"/>
              </a:rPr>
              <a:t>What is beta?</a:t>
            </a:r>
          </a:p>
        </p:txBody>
      </p:sp>
      <p:pic>
        <p:nvPicPr>
          <p:cNvPr id="31748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910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85800" y="228600"/>
            <a:ext cx="8229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Researching a Company - $500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44196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endParaRPr lang="en-US" altLang="en-US" sz="500" b="1" smtClean="0">
              <a:solidFill>
                <a:srgbClr val="003300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The P/E ratio of a financially successful company.</a:t>
            </a:r>
          </a:p>
        </p:txBody>
      </p:sp>
      <p:pic>
        <p:nvPicPr>
          <p:cNvPr id="32772" name="Picture 10" descr="j023777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572000"/>
            <a:ext cx="1447800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13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85800" y="228600"/>
            <a:ext cx="8229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Researching a Company - $500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1200" b="1" smtClean="0">
              <a:solidFill>
                <a:srgbClr val="003300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400" b="1" smtClean="0">
                <a:solidFill>
                  <a:srgbClr val="000066"/>
                </a:solidFill>
                <a:latin typeface="Centaur" pitchFamily="18" charset="0"/>
              </a:rPr>
              <a:t>What is 7-10?</a:t>
            </a:r>
          </a:p>
        </p:txBody>
      </p:sp>
      <p:pic>
        <p:nvPicPr>
          <p:cNvPr id="33796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0386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62000" y="228600"/>
            <a:ext cx="81534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Reading a Stock Quote - $100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endParaRPr lang="en-US" altLang="en-US" sz="500" b="1" smtClean="0">
              <a:solidFill>
                <a:schemeClr val="hlink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The abbreviation on the stock ticker symbol for dividend yield percentage.</a:t>
            </a:r>
            <a:r>
              <a:rPr lang="en-US" altLang="en-US" sz="4000" smtClean="0">
                <a:solidFill>
                  <a:srgbClr val="000066"/>
                </a:solidFill>
                <a:latin typeface="Bernard MT Condensed" pitchFamily="18" charset="0"/>
              </a:rPr>
              <a:t> </a:t>
            </a:r>
          </a:p>
        </p:txBody>
      </p:sp>
      <p:pic>
        <p:nvPicPr>
          <p:cNvPr id="34820" name="Picture 10" descr="j025052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343400"/>
            <a:ext cx="10366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13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62000" y="228600"/>
            <a:ext cx="81534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Reading a Stock Quote - $100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1200" b="1" smtClean="0">
              <a:solidFill>
                <a:schemeClr val="hlink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400" b="1" smtClean="0">
                <a:solidFill>
                  <a:srgbClr val="000066"/>
                </a:solidFill>
                <a:latin typeface="Centaur" pitchFamily="18" charset="0"/>
              </a:rPr>
              <a:t>What is YLD%?</a:t>
            </a:r>
          </a:p>
        </p:txBody>
      </p:sp>
      <p:pic>
        <p:nvPicPr>
          <p:cNvPr id="35844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148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62000" y="228600"/>
            <a:ext cx="81534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Reading a Stock Quote - $200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endParaRPr lang="en-US" altLang="en-US" sz="500" b="1" smtClean="0">
              <a:solidFill>
                <a:srgbClr val="003300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The selling prices for one share of stock the previous day.</a:t>
            </a:r>
          </a:p>
        </p:txBody>
      </p:sp>
      <p:pic>
        <p:nvPicPr>
          <p:cNvPr id="36868" name="Picture 16" descr="j025052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267200"/>
            <a:ext cx="10366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19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62000" y="228600"/>
            <a:ext cx="81534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Reading a Stock Quote - $200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1200" b="1" smtClean="0">
              <a:solidFill>
                <a:schemeClr val="hlink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What is high and low?</a:t>
            </a:r>
          </a:p>
        </p:txBody>
      </p:sp>
      <p:pic>
        <p:nvPicPr>
          <p:cNvPr id="37892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0386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85800" y="228600"/>
            <a:ext cx="8229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Reading a Stock Quote - $300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4958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endParaRPr lang="en-US" altLang="en-US" sz="500" b="1" smtClean="0">
              <a:solidFill>
                <a:schemeClr val="hlink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400" b="1" smtClean="0">
                <a:solidFill>
                  <a:srgbClr val="000066"/>
                </a:solidFill>
                <a:latin typeface="Centaur" pitchFamily="18" charset="0"/>
              </a:rPr>
              <a:t>The number of shares if the VOL 100’s number is 503.</a:t>
            </a:r>
          </a:p>
        </p:txBody>
      </p:sp>
      <p:pic>
        <p:nvPicPr>
          <p:cNvPr id="38916" name="Picture 10" descr="j025052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343400"/>
            <a:ext cx="10366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13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62000" y="228600"/>
            <a:ext cx="81534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Reading a Stock Quote - $300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1200" b="1" smtClean="0">
              <a:solidFill>
                <a:schemeClr val="hlink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400" b="1" smtClean="0">
                <a:solidFill>
                  <a:srgbClr val="000066"/>
                </a:solidFill>
                <a:latin typeface="Centaur" pitchFamily="18" charset="0"/>
              </a:rPr>
              <a:t>What are 50,300 shares?</a:t>
            </a:r>
          </a:p>
        </p:txBody>
      </p:sp>
      <p:pic>
        <p:nvPicPr>
          <p:cNvPr id="39940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62000" y="228600"/>
            <a:ext cx="81534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Reading a Stock Quote - $400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r>
              <a:rPr lang="en-US" altLang="en-US" sz="4400" b="1" smtClean="0">
                <a:solidFill>
                  <a:srgbClr val="000066"/>
                </a:solidFill>
                <a:latin typeface="Centaur" pitchFamily="18" charset="0"/>
              </a:rPr>
              <a:t>The stock price percent change from January 1</a:t>
            </a:r>
            <a:r>
              <a:rPr lang="en-US" altLang="en-US" sz="4400" b="1" baseline="30000" smtClean="0">
                <a:solidFill>
                  <a:srgbClr val="000066"/>
                </a:solidFill>
                <a:latin typeface="Centaur" pitchFamily="18" charset="0"/>
              </a:rPr>
              <a:t>st </a:t>
            </a:r>
            <a:r>
              <a:rPr lang="en-US" altLang="en-US" sz="4400" b="1" smtClean="0">
                <a:solidFill>
                  <a:srgbClr val="000066"/>
                </a:solidFill>
                <a:latin typeface="Centaur" pitchFamily="18" charset="0"/>
              </a:rPr>
              <a:t>of the current year to current date.</a:t>
            </a:r>
          </a:p>
        </p:txBody>
      </p:sp>
      <p:pic>
        <p:nvPicPr>
          <p:cNvPr id="40964" name="Picture 10" descr="j025052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572000"/>
            <a:ext cx="10366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13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533400" y="457200"/>
            <a:ext cx="8610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>
                <a:solidFill>
                  <a:schemeClr val="tx2"/>
                </a:solidFill>
                <a:latin typeface="Copperplate Gothic Light" pitchFamily="34" charset="0"/>
              </a:rPr>
              <a:t>Stock Basics - $100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1200" b="1" smtClean="0">
              <a:solidFill>
                <a:srgbClr val="003300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800" b="1" smtClean="0">
                <a:solidFill>
                  <a:srgbClr val="000066"/>
                </a:solidFill>
                <a:latin typeface="Centaur" pitchFamily="18" charset="0"/>
              </a:rPr>
              <a:t>What is a stock?</a:t>
            </a:r>
          </a:p>
        </p:txBody>
      </p:sp>
      <p:pic>
        <p:nvPicPr>
          <p:cNvPr id="5124" name="Picture 15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62000" y="228600"/>
            <a:ext cx="81534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Reading a Stock Quote - $400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1200" b="1" smtClean="0">
              <a:solidFill>
                <a:schemeClr val="hlink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400" b="1" smtClean="0">
                <a:solidFill>
                  <a:srgbClr val="000066"/>
                </a:solidFill>
                <a:latin typeface="Centaur" pitchFamily="18" charset="0"/>
              </a:rPr>
              <a:t>What is YTD or year to date?</a:t>
            </a:r>
          </a:p>
        </p:txBody>
      </p:sp>
      <p:pic>
        <p:nvPicPr>
          <p:cNvPr id="41988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0386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85800" y="228600"/>
            <a:ext cx="8229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Reading a Stock Quote - $500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1910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endParaRPr lang="en-US" altLang="en-US" sz="500" b="1" smtClean="0">
              <a:solidFill>
                <a:schemeClr val="hlink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If the P/E ratio of a company is 15, the stock’s market price worth for every dollar the company earns.</a:t>
            </a:r>
          </a:p>
        </p:txBody>
      </p:sp>
      <p:pic>
        <p:nvPicPr>
          <p:cNvPr id="43012" name="Picture 10" descr="j025052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648200"/>
            <a:ext cx="889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13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62000" y="228600"/>
            <a:ext cx="81534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Reading a Stock Quote - $500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1200" b="1" smtClean="0">
              <a:solidFill>
                <a:schemeClr val="hlink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400" b="1" smtClean="0">
                <a:solidFill>
                  <a:srgbClr val="000066"/>
                </a:solidFill>
                <a:latin typeface="Centaur" pitchFamily="18" charset="0"/>
              </a:rPr>
              <a:t>What is $15.00?</a:t>
            </a:r>
          </a:p>
        </p:txBody>
      </p:sp>
      <p:pic>
        <p:nvPicPr>
          <p:cNvPr id="44036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62000" y="503238"/>
            <a:ext cx="8153400" cy="1096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Purchasing a Stock - $100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endParaRPr lang="en-US" altLang="en-US" sz="500" b="1" smtClean="0">
              <a:solidFill>
                <a:schemeClr val="hlink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This is the largest stock exchange with the strictest company standards.</a:t>
            </a:r>
          </a:p>
        </p:txBody>
      </p:sp>
      <p:pic>
        <p:nvPicPr>
          <p:cNvPr id="45060" name="Picture 17" descr="BS00558_[1]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419600"/>
            <a:ext cx="165258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20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62000" y="503238"/>
            <a:ext cx="8153400" cy="1096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Purchasing a Stock - $100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1200" b="1" smtClean="0">
              <a:solidFill>
                <a:schemeClr val="hlink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400" b="1" smtClean="0">
                <a:solidFill>
                  <a:srgbClr val="000066"/>
                </a:solidFill>
                <a:latin typeface="Centaur" pitchFamily="18" charset="0"/>
              </a:rPr>
              <a:t>What is the New York Stock Exchange?</a:t>
            </a:r>
          </a:p>
        </p:txBody>
      </p:sp>
      <p:pic>
        <p:nvPicPr>
          <p:cNvPr id="46084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572000"/>
            <a:ext cx="1752600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62000" y="533400"/>
            <a:ext cx="81534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Purchasing a Stock - $200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endParaRPr lang="en-US" altLang="en-US" sz="1200" b="1" smtClean="0">
              <a:solidFill>
                <a:schemeClr val="hlink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The stock market is based upon this economic law.</a:t>
            </a:r>
            <a:endParaRPr lang="en-US" altLang="en-US" sz="500" b="1" smtClean="0">
              <a:solidFill>
                <a:srgbClr val="000066"/>
              </a:solidFill>
              <a:latin typeface="Centaur" pitchFamily="18" charset="0"/>
            </a:endParaRPr>
          </a:p>
        </p:txBody>
      </p:sp>
      <p:pic>
        <p:nvPicPr>
          <p:cNvPr id="47108" name="Picture 13" descr="BS00558_[1]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419600"/>
            <a:ext cx="165258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16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62000" y="503238"/>
            <a:ext cx="8153400" cy="1096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Purchasing a Stock - $200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1200" b="1" smtClean="0">
              <a:solidFill>
                <a:srgbClr val="003300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400" b="1" smtClean="0">
                <a:solidFill>
                  <a:srgbClr val="000066"/>
                </a:solidFill>
                <a:latin typeface="Centaur" pitchFamily="18" charset="0"/>
              </a:rPr>
              <a:t>What is the law of supply and demand?</a:t>
            </a:r>
          </a:p>
        </p:txBody>
      </p:sp>
      <p:pic>
        <p:nvPicPr>
          <p:cNvPr id="48132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148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62000" y="503238"/>
            <a:ext cx="8153400" cy="1096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Purchasing a Stock - $300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endParaRPr lang="en-US" altLang="en-US" sz="500" b="1" smtClean="0">
              <a:solidFill>
                <a:srgbClr val="003300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NASDAQ’s unabbreviated name. </a:t>
            </a:r>
          </a:p>
        </p:txBody>
      </p:sp>
      <p:pic>
        <p:nvPicPr>
          <p:cNvPr id="49156" name="Picture 13" descr="BS00558_[1]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962400"/>
            <a:ext cx="165258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16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62000" y="503238"/>
            <a:ext cx="8153400" cy="1096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Purchasing a Stock - $300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1148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What is the National Association of Securities Dealers Automated Quotations?</a:t>
            </a:r>
          </a:p>
        </p:txBody>
      </p:sp>
      <p:pic>
        <p:nvPicPr>
          <p:cNvPr id="50180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572000"/>
            <a:ext cx="1600200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62000" y="503238"/>
            <a:ext cx="8153400" cy="1096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Purchasing a Stock - $400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This person is licensed to buy and sell stocks, provide investment advice, and collect a commission on each purchase or sale.</a:t>
            </a:r>
          </a:p>
        </p:txBody>
      </p:sp>
      <p:pic>
        <p:nvPicPr>
          <p:cNvPr id="51204" name="Picture 10" descr="BS00558_[1]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105400"/>
            <a:ext cx="12192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5" name="Picture 13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457200"/>
            <a:ext cx="8610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>
                <a:solidFill>
                  <a:schemeClr val="tx2"/>
                </a:solidFill>
                <a:latin typeface="Copperplate Gothic Light" pitchFamily="34" charset="0"/>
              </a:rPr>
              <a:t>Stock Basics - $200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endParaRPr lang="en-US" altLang="en-US" sz="500" b="1" smtClean="0">
              <a:solidFill>
                <a:schemeClr val="tx2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Identify two of the four ways the value of a stock may change.</a:t>
            </a:r>
            <a:r>
              <a:rPr lang="en-US" altLang="en-US" b="1" smtClean="0">
                <a:latin typeface="Centaur" pitchFamily="18" charset="0"/>
              </a:rPr>
              <a:t> </a:t>
            </a:r>
          </a:p>
        </p:txBody>
      </p:sp>
      <p:pic>
        <p:nvPicPr>
          <p:cNvPr id="6148" name="Picture 12" descr="Picture1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724400"/>
            <a:ext cx="20574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5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62000" y="503238"/>
            <a:ext cx="8153400" cy="1096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Purchasing a Stock - $400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1200" b="1" smtClean="0">
              <a:solidFill>
                <a:schemeClr val="hlink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400" b="1" smtClean="0">
                <a:solidFill>
                  <a:srgbClr val="000066"/>
                </a:solidFill>
                <a:latin typeface="Centaur" pitchFamily="18" charset="0"/>
              </a:rPr>
              <a:t>What is a broker?</a:t>
            </a:r>
          </a:p>
        </p:txBody>
      </p:sp>
      <p:pic>
        <p:nvPicPr>
          <p:cNvPr id="52228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0386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62000" y="503238"/>
            <a:ext cx="8153400" cy="1096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Purchasing a Stock - $500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534400" cy="41148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endParaRPr lang="en-US" altLang="en-US" sz="500" b="1" smtClean="0">
              <a:solidFill>
                <a:srgbClr val="003300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This exchange’s requirements are not as strict as the NYSE allowing it to list younger, smaller companies.</a:t>
            </a:r>
          </a:p>
        </p:txBody>
      </p:sp>
      <p:pic>
        <p:nvPicPr>
          <p:cNvPr id="53252" name="Picture 10" descr="BS00558_[1]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572000"/>
            <a:ext cx="165258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13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62000" y="503238"/>
            <a:ext cx="8153400" cy="1096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  <a:latin typeface="Copperplate Gothic Light" pitchFamily="34" charset="0"/>
              </a:rPr>
              <a:t>Purchasing a Stock - $500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1200" b="1" smtClean="0">
              <a:solidFill>
                <a:schemeClr val="hlink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What is the American Stock Exchange?</a:t>
            </a:r>
          </a:p>
        </p:txBody>
      </p:sp>
      <p:pic>
        <p:nvPicPr>
          <p:cNvPr id="54276" name="Picture 9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0386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8"/>
          <p:cNvSpPr>
            <a:spLocks noChangeArrowheads="1"/>
          </p:cNvSpPr>
          <p:nvPr/>
        </p:nvSpPr>
        <p:spPr bwMode="auto">
          <a:xfrm>
            <a:off x="533400" y="1676400"/>
            <a:ext cx="8229600" cy="449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299" name="Rectangle 2"/>
          <p:cNvSpPr>
            <a:spLocks noChangeArrowheads="1"/>
          </p:cNvSpPr>
          <p:nvPr>
            <p:ph type="ctrTitle"/>
          </p:nvPr>
        </p:nvSpPr>
        <p:spPr bwMode="auto">
          <a:xfrm>
            <a:off x="685800" y="152400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>
                <a:solidFill>
                  <a:schemeClr val="tx2"/>
                </a:solidFill>
                <a:latin typeface="Copperplate Gothic Light" pitchFamily="34" charset="0"/>
              </a:rPr>
              <a:t>Language of the Stock Market</a:t>
            </a:r>
          </a:p>
        </p:txBody>
      </p:sp>
      <p:pic>
        <p:nvPicPr>
          <p:cNvPr id="55300" name="Picture 6" descr="j0152258[1]">
            <a:hlinkClick r:id="" action="ppaction://hlinkshowjump?jump=nextslide"/>
          </p:cNvPr>
          <p:cNvPicPr preferRelativeResize="0">
            <a:picLocks noChangeArrowheads="1"/>
          </p:cNvPicPr>
          <p:nvPr/>
        </p:nvPicPr>
        <p:blipFill>
          <a:blip r:embed="rId2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62200"/>
            <a:ext cx="6096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590800"/>
            <a:ext cx="8001000" cy="3657600"/>
          </a:xfrm>
        </p:spPr>
        <p:txBody>
          <a:bodyPr/>
          <a:lstStyle/>
          <a:p>
            <a:pPr eaLnBrk="1" hangingPunct="1"/>
            <a:r>
              <a:rPr lang="en-US" altLang="en-US" sz="8000" b="1" smtClean="0">
                <a:latin typeface="Centaur" pitchFamily="18" charset="0"/>
              </a:rPr>
              <a:t>Final</a:t>
            </a:r>
          </a:p>
          <a:p>
            <a:pPr eaLnBrk="1" hangingPunct="1"/>
            <a:r>
              <a:rPr lang="en-US" altLang="en-US" sz="8000" b="1" smtClean="0">
                <a:latin typeface="Centaur" pitchFamily="18" charset="0"/>
              </a:rPr>
              <a:t>Trivia</a:t>
            </a:r>
          </a:p>
        </p:txBody>
      </p:sp>
      <p:pic>
        <p:nvPicPr>
          <p:cNvPr id="55302" name="Picture 7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04800" y="457200"/>
            <a:ext cx="8610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>
                <a:solidFill>
                  <a:schemeClr val="tx2"/>
                </a:solidFill>
                <a:latin typeface="Copperplate Gothic Light" pitchFamily="34" charset="0"/>
              </a:rPr>
              <a:t>Final Trivia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endParaRPr lang="en-US" altLang="en-US" sz="1200" b="1" smtClean="0">
              <a:solidFill>
                <a:srgbClr val="003300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The number of seats on the NYSE.</a:t>
            </a:r>
          </a:p>
        </p:txBody>
      </p:sp>
      <p:pic>
        <p:nvPicPr>
          <p:cNvPr id="56324" name="Picture 14" descr="j0237166">
            <a:hlinkClick r:id="" action="ppaction://hlinkshowjump?jump=nextslide"/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267200"/>
            <a:ext cx="1752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5" name="Picture 17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04800" y="503238"/>
            <a:ext cx="8610600" cy="1096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>
                <a:solidFill>
                  <a:schemeClr val="tx2"/>
                </a:solidFill>
                <a:latin typeface="Copperplate Gothic Light" pitchFamily="34" charset="0"/>
              </a:rPr>
              <a:t>Final Trivia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1200" b="1" smtClean="0">
              <a:solidFill>
                <a:schemeClr val="hlink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400" b="1" smtClean="0">
                <a:solidFill>
                  <a:srgbClr val="000066"/>
                </a:solidFill>
                <a:latin typeface="Centaur" pitchFamily="18" charset="0"/>
              </a:rPr>
              <a:t>What are 1,366?</a:t>
            </a:r>
          </a:p>
        </p:txBody>
      </p:sp>
      <p:pic>
        <p:nvPicPr>
          <p:cNvPr id="57348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0386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457200"/>
            <a:ext cx="8610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>
                <a:solidFill>
                  <a:schemeClr val="tx2"/>
                </a:solidFill>
                <a:latin typeface="Copperplate Gothic Light" pitchFamily="34" charset="0"/>
              </a:rPr>
              <a:t>Stock Basics - $200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What is a stock split, the dollar value changes, a merger of two companies, and dividends are paid?</a:t>
            </a:r>
          </a:p>
        </p:txBody>
      </p:sp>
      <p:pic>
        <p:nvPicPr>
          <p:cNvPr id="7172" name="Picture 16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724400"/>
            <a:ext cx="1600200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457200"/>
            <a:ext cx="8610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>
                <a:solidFill>
                  <a:schemeClr val="tx2"/>
                </a:solidFill>
                <a:latin typeface="Copperplate Gothic Light" pitchFamily="34" charset="0"/>
              </a:rPr>
              <a:t>Stock Basics - $300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endParaRPr lang="en-US" altLang="en-US" sz="500" b="1" smtClean="0">
              <a:solidFill>
                <a:srgbClr val="003300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When a share of stock worth $100.00 becomes 2 shares of stock worth $50.00 each.</a:t>
            </a:r>
          </a:p>
        </p:txBody>
      </p:sp>
      <p:pic>
        <p:nvPicPr>
          <p:cNvPr id="8196" name="Picture 10" descr="Picture1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800600"/>
            <a:ext cx="20574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3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457200"/>
            <a:ext cx="8610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>
                <a:solidFill>
                  <a:schemeClr val="tx2"/>
                </a:solidFill>
                <a:latin typeface="Copperplate Gothic Light" pitchFamily="34" charset="0"/>
              </a:rPr>
              <a:t>Stock Basics - $300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624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Question:</a:t>
            </a:r>
          </a:p>
          <a:p>
            <a:pPr algn="ctr" eaLnBrk="1" hangingPunct="1"/>
            <a:endParaRPr lang="en-US" altLang="en-US" sz="2200" b="1" smtClean="0">
              <a:solidFill>
                <a:srgbClr val="003300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400" b="1" smtClean="0">
                <a:solidFill>
                  <a:srgbClr val="000066"/>
                </a:solidFill>
                <a:latin typeface="Centaur" pitchFamily="18" charset="0"/>
              </a:rPr>
              <a:t>What is a stock split occurred?</a:t>
            </a:r>
          </a:p>
        </p:txBody>
      </p:sp>
      <p:pic>
        <p:nvPicPr>
          <p:cNvPr id="9220" name="Picture 7" descr="Picture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1905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457200"/>
            <a:ext cx="8610600" cy="109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>
                <a:solidFill>
                  <a:schemeClr val="tx2"/>
                </a:solidFill>
                <a:latin typeface="Copperplate Gothic Light" pitchFamily="34" charset="0"/>
              </a:rPr>
              <a:t>Stock Basics - $400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419600"/>
          </a:xfrm>
        </p:spPr>
        <p:txBody>
          <a:bodyPr/>
          <a:lstStyle/>
          <a:p>
            <a:pPr algn="ctr" eaLnBrk="1" hangingPunct="1"/>
            <a:r>
              <a:rPr lang="en-US" altLang="en-US" sz="4400" b="1" smtClean="0">
                <a:solidFill>
                  <a:schemeClr val="hlink"/>
                </a:solidFill>
                <a:latin typeface="Centaur" pitchFamily="18" charset="0"/>
              </a:rPr>
              <a:t>Answer:</a:t>
            </a:r>
          </a:p>
          <a:p>
            <a:pPr algn="ctr" eaLnBrk="1" hangingPunct="1"/>
            <a:endParaRPr lang="en-US" altLang="en-US" sz="500" b="1" smtClean="0">
              <a:solidFill>
                <a:srgbClr val="003300"/>
              </a:solidFill>
              <a:latin typeface="Centaur" pitchFamily="18" charset="0"/>
            </a:endParaRPr>
          </a:p>
          <a:p>
            <a:pPr algn="ctr" eaLnBrk="1" hangingPunct="1"/>
            <a:r>
              <a:rPr lang="en-US" altLang="en-US" sz="4000" b="1" smtClean="0">
                <a:solidFill>
                  <a:srgbClr val="000066"/>
                </a:solidFill>
                <a:latin typeface="Centaur" pitchFamily="18" charset="0"/>
              </a:rPr>
              <a:t>The type of stock which pays fixed dividends and owners do not have voting rights.</a:t>
            </a:r>
            <a:r>
              <a:rPr lang="en-US" altLang="en-US" sz="4000" smtClean="0">
                <a:solidFill>
                  <a:srgbClr val="000066"/>
                </a:solidFill>
                <a:latin typeface="Bernard MT Condensed" pitchFamily="18" charset="0"/>
              </a:rPr>
              <a:t> </a:t>
            </a:r>
          </a:p>
        </p:txBody>
      </p:sp>
      <p:pic>
        <p:nvPicPr>
          <p:cNvPr id="10244" name="Picture 10" descr="Picture1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724400"/>
            <a:ext cx="20574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3" descr="Picture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762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0033"/>
      </a:hlink>
      <a:folHlink>
        <a:srgbClr val="66CCFF"/>
      </a:folHlink>
    </a:clrScheme>
    <a:fontScheme name="Default Design">
      <a:majorFont>
        <a:latin typeface="Bernard MT Condensed"/>
        <a:ea typeface=""/>
        <a:cs typeface=""/>
      </a:majorFont>
      <a:minorFont>
        <a:latin typeface="Baskerville Old 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990033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99003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990033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990033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3604</TotalTime>
  <Words>1122</Words>
  <Application>Microsoft Office PowerPoint</Application>
  <PresentationFormat>On-screen Show (4:3)</PresentationFormat>
  <Paragraphs>235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3" baseType="lpstr">
      <vt:lpstr>Arial</vt:lpstr>
      <vt:lpstr>Bernard MT Condensed</vt:lpstr>
      <vt:lpstr>Baskerville Old Face</vt:lpstr>
      <vt:lpstr>Wingdings</vt:lpstr>
      <vt:lpstr>Centaur</vt:lpstr>
      <vt:lpstr>Times New Roman</vt:lpstr>
      <vt:lpstr>Copperplate Gothic Light</vt:lpstr>
      <vt:lpstr>Default Design</vt:lpstr>
      <vt:lpstr>Language of the Stock Market</vt:lpstr>
      <vt:lpstr>Language of the Stock Market Trivia</vt:lpstr>
      <vt:lpstr>Stock Basics - $100</vt:lpstr>
      <vt:lpstr>Stock Basics - $100</vt:lpstr>
      <vt:lpstr>Stock Basics - $200</vt:lpstr>
      <vt:lpstr>Stock Basics - $200</vt:lpstr>
      <vt:lpstr>Stock Basics - $300</vt:lpstr>
      <vt:lpstr>Stock Basics - $300</vt:lpstr>
      <vt:lpstr>Stock Basics - $400</vt:lpstr>
      <vt:lpstr>Stock Basics - $400</vt:lpstr>
      <vt:lpstr>Stock Basics - $500</vt:lpstr>
      <vt:lpstr>Stock Basics - $500</vt:lpstr>
      <vt:lpstr>Types of Common Stock - $100</vt:lpstr>
      <vt:lpstr>Types of Common Stock - $100</vt:lpstr>
      <vt:lpstr>Types of Common Stock - $200</vt:lpstr>
      <vt:lpstr>Types of Common Stock - $200</vt:lpstr>
      <vt:lpstr>Types of Common Stock - $300</vt:lpstr>
      <vt:lpstr>Types of Common Stock - $300</vt:lpstr>
      <vt:lpstr>Types of Common Stock - $400</vt:lpstr>
      <vt:lpstr>Types of Common Stock - $400</vt:lpstr>
      <vt:lpstr>Types of Common Stock - $500</vt:lpstr>
      <vt:lpstr>Types of Common Stock - $500</vt:lpstr>
      <vt:lpstr>Researching a Company - $100</vt:lpstr>
      <vt:lpstr>Researching a Company - $100</vt:lpstr>
      <vt:lpstr>Researching a Company - $200</vt:lpstr>
      <vt:lpstr>Researching a Company - $200</vt:lpstr>
      <vt:lpstr>Researching a Company - $300</vt:lpstr>
      <vt:lpstr>Researching a Company - $300</vt:lpstr>
      <vt:lpstr>Researching a Company - $400</vt:lpstr>
      <vt:lpstr>Researching a Company - $400</vt:lpstr>
      <vt:lpstr>Researching a Company - $500</vt:lpstr>
      <vt:lpstr>Researching a Company - $500</vt:lpstr>
      <vt:lpstr>Reading a Stock Quote - $100</vt:lpstr>
      <vt:lpstr>Reading a Stock Quote - $100</vt:lpstr>
      <vt:lpstr>Reading a Stock Quote - $200</vt:lpstr>
      <vt:lpstr>Reading a Stock Quote - $200</vt:lpstr>
      <vt:lpstr>Reading a Stock Quote - $300</vt:lpstr>
      <vt:lpstr>Reading a Stock Quote - $300</vt:lpstr>
      <vt:lpstr>Reading a Stock Quote - $400</vt:lpstr>
      <vt:lpstr>Reading a Stock Quote - $400</vt:lpstr>
      <vt:lpstr>Reading a Stock Quote - $500</vt:lpstr>
      <vt:lpstr>Reading a Stock Quote - $500</vt:lpstr>
      <vt:lpstr>Purchasing a Stock - $100</vt:lpstr>
      <vt:lpstr>Purchasing a Stock - $100</vt:lpstr>
      <vt:lpstr>Purchasing a Stock - $200</vt:lpstr>
      <vt:lpstr>Purchasing a Stock - $200</vt:lpstr>
      <vt:lpstr>Purchasing a Stock - $300</vt:lpstr>
      <vt:lpstr>Purchasing a Stock - $300</vt:lpstr>
      <vt:lpstr>Purchasing a Stock - $400</vt:lpstr>
      <vt:lpstr>Purchasing a Stock - $400</vt:lpstr>
      <vt:lpstr>Purchasing a Stock - $500</vt:lpstr>
      <vt:lpstr>Purchasing a Stock - $500</vt:lpstr>
      <vt:lpstr>Language of the Stock Market</vt:lpstr>
      <vt:lpstr>Final Trivia</vt:lpstr>
      <vt:lpstr>Final Trivia</vt:lpstr>
    </vt:vector>
  </TitlesOfParts>
  <Company>Montana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nchinadle</dc:creator>
  <cp:lastModifiedBy>Billy</cp:lastModifiedBy>
  <cp:revision>252</cp:revision>
  <dcterms:created xsi:type="dcterms:W3CDTF">2002-07-09T17:15:02Z</dcterms:created>
  <dcterms:modified xsi:type="dcterms:W3CDTF">2015-02-21T16:42:36Z</dcterms:modified>
</cp:coreProperties>
</file>