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43"/>
  </p:notesMasterIdLst>
  <p:handoutMasterIdLst>
    <p:handoutMasterId r:id="rId44"/>
  </p:handoutMasterIdLst>
  <p:sldIdLst>
    <p:sldId id="256" r:id="rId2"/>
    <p:sldId id="315" r:id="rId3"/>
    <p:sldId id="314" r:id="rId4"/>
    <p:sldId id="312" r:id="rId5"/>
    <p:sldId id="317" r:id="rId6"/>
    <p:sldId id="319" r:id="rId7"/>
    <p:sldId id="320" r:id="rId8"/>
    <p:sldId id="322" r:id="rId9"/>
    <p:sldId id="349" r:id="rId10"/>
    <p:sldId id="323" r:id="rId11"/>
    <p:sldId id="324" r:id="rId12"/>
    <p:sldId id="325" r:id="rId13"/>
    <p:sldId id="326" r:id="rId14"/>
    <p:sldId id="328" r:id="rId15"/>
    <p:sldId id="353" r:id="rId16"/>
    <p:sldId id="329" r:id="rId17"/>
    <p:sldId id="330" r:id="rId18"/>
    <p:sldId id="331" r:id="rId19"/>
    <p:sldId id="359" r:id="rId20"/>
    <p:sldId id="355" r:id="rId21"/>
    <p:sldId id="356" r:id="rId22"/>
    <p:sldId id="357" r:id="rId23"/>
    <p:sldId id="333" r:id="rId24"/>
    <p:sldId id="334" r:id="rId25"/>
    <p:sldId id="335" r:id="rId26"/>
    <p:sldId id="360" r:id="rId27"/>
    <p:sldId id="298" r:id="rId28"/>
    <p:sldId id="336" r:id="rId29"/>
    <p:sldId id="337" r:id="rId30"/>
    <p:sldId id="338" r:id="rId31"/>
    <p:sldId id="361" r:id="rId32"/>
    <p:sldId id="339" r:id="rId33"/>
    <p:sldId id="340" r:id="rId34"/>
    <p:sldId id="341" r:id="rId35"/>
    <p:sldId id="342" r:id="rId36"/>
    <p:sldId id="343" r:id="rId37"/>
    <p:sldId id="362" r:id="rId38"/>
    <p:sldId id="344" r:id="rId39"/>
    <p:sldId id="346" r:id="rId40"/>
    <p:sldId id="369" r:id="rId41"/>
    <p:sldId id="370" r:id="rId42"/>
  </p:sldIdLst>
  <p:sldSz cx="9144000" cy="6858000" type="screen4x3"/>
  <p:notesSz cx="6946900" cy="92837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ED2C6"/>
    <a:srgbClr val="006600"/>
    <a:srgbClr val="B2B2B2"/>
    <a:srgbClr val="0066FF"/>
    <a:srgbClr val="000099"/>
    <a:srgbClr val="FFCC00"/>
    <a:srgbClr val="DEE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3" autoAdjust="0"/>
    <p:restoredTop sz="90929"/>
  </p:normalViewPr>
  <p:slideViewPr>
    <p:cSldViewPr snapToObjects="1">
      <p:cViewPr>
        <p:scale>
          <a:sx n="80" d="100"/>
          <a:sy n="80" d="100"/>
        </p:scale>
        <p:origin x="-408" y="-462"/>
      </p:cViewPr>
      <p:guideLst>
        <p:guide orient="horz" pos="743"/>
        <p:guide pos="432"/>
      </p:guideLst>
    </p:cSldViewPr>
  </p:slideViewPr>
  <p:outlineViewPr>
    <p:cViewPr>
      <p:scale>
        <a:sx n="33" d="100"/>
        <a:sy n="33" d="100"/>
      </p:scale>
      <p:origin x="0" y="14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96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112" charset="0"/>
              </a:defRPr>
            </a:lvl1pPr>
          </a:lstStyle>
          <a:p>
            <a:pPr>
              <a:defRPr/>
            </a:pPr>
            <a:fld id="{23095AF1-9732-4102-BEDC-FD864884E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112" charset="0"/>
              </a:defRPr>
            </a:lvl1pPr>
          </a:lstStyle>
          <a:p>
            <a:pPr>
              <a:defRPr/>
            </a:pPr>
            <a:fld id="{3228273F-4099-463E-9B93-0331393B4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33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12" charset="0"/>
              <a:ea typeface="ヒラギノ角ゴ Pro W3" pitchFamily="112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fld id="{F7769C67-46D5-4E6B-B70B-5E74B45E009F}" type="slidenum">
              <a:rPr lang="en-US" altLang="en-US">
                <a:latin typeface="Times New Roman" pitchFamily="112" charset="0"/>
              </a:rPr>
              <a:pPr/>
              <a:t>1</a:t>
            </a:fld>
            <a:endParaRPr lang="en-US" altLang="en-US">
              <a:latin typeface="Times New Roman" pitchFamily="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12" charset="0"/>
              <a:ea typeface="ヒラギノ角ゴ Pro W3" pitchFamily="112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fld id="{88A2B6BB-2A65-4A0D-8825-329A541505CD}" type="slidenum">
              <a:rPr lang="en-US" altLang="en-US">
                <a:latin typeface="Times New Roman" pitchFamily="112" charset="0"/>
              </a:rPr>
              <a:pPr/>
              <a:t>30</a:t>
            </a:fld>
            <a:endParaRPr lang="en-US" altLang="en-US">
              <a:latin typeface="Times New Roman" pitchFamily="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DDE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Keown_013271916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307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67768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2798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1112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76200" y="65532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1-</a:t>
            </a:r>
            <a:fld id="{490FABA8-D690-437E-A573-10117FF3E0E4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0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60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1-</a:t>
            </a:r>
            <a:fld id="{F099381A-F1BE-466E-BFA8-E88773306851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6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26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1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76229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4466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1027" name="Picture 3" descr="Pearson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gray">
          <a:xfrm>
            <a:off x="773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© 2013 Pearson Education, Inc. All rights reserved.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244475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1-</a:t>
            </a:r>
            <a:fld id="{8DE8FA1C-CA3A-4837-A0FF-A46CC3E1867C}" type="slidenum"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pPr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 </a:t>
            </a:r>
          </a:p>
        </p:txBody>
      </p:sp>
      <p:pic>
        <p:nvPicPr>
          <p:cNvPr id="1032" name="Picture 10" descr="Keown_0132719169_small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30" r:id="rId2"/>
    <p:sldLayoutId id="2147484031" r:id="rId3"/>
    <p:sldLayoutId id="2147484040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4730750" y="3505200"/>
            <a:ext cx="4413250" cy="1397000"/>
          </a:xfrm>
        </p:spPr>
        <p:txBody>
          <a:bodyPr/>
          <a:lstStyle/>
          <a:p>
            <a:pPr algn="ctr" eaLnBrk="1" hangingPunct="1">
              <a:buFont typeface="Wingdings 2" pitchFamily="112" charset="2"/>
              <a:buNone/>
            </a:pPr>
            <a:r>
              <a:rPr lang="en-US" altLang="en-US" smtClean="0">
                <a:ea typeface="ヒラギノ角ゴ Pro W3" pitchFamily="112" charset="-128"/>
              </a:rPr>
              <a:t> The Financial Planning Process</a:t>
            </a:r>
          </a:p>
        </p:txBody>
      </p:sp>
      <p:sp>
        <p:nvSpPr>
          <p:cNvPr id="5123" name="AutoShap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4730750" y="2209800"/>
            <a:ext cx="441325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ea typeface="ヒラギノ角ゴ Pro W3" pitchFamily="112" charset="-128"/>
              </a:rPr>
              <a:t>Chapter 1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5125" name="Picture 3" descr="Pearson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 descr="Pearson_Strap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3" descr="Keown_013271916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307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"/>
          <p:cNvSpPr>
            <a:spLocks noGrp="1"/>
          </p:cNvSpPr>
          <p:nvPr>
            <p:ph type="title"/>
          </p:nvPr>
        </p:nvSpPr>
        <p:spPr>
          <a:xfrm>
            <a:off x="503238" y="635000"/>
            <a:ext cx="7772400" cy="1363663"/>
          </a:xfrm>
        </p:spPr>
        <p:txBody>
          <a:bodyPr/>
          <a:lstStyle/>
          <a:p>
            <a:pPr algn="ctr" eaLnBrk="1" hangingPunct="1"/>
            <a:r>
              <a:rPr lang="en-US" altLang="en-US" cap="none" smtClean="0">
                <a:ea typeface="ヒラギノ角ゴ Pro W3" pitchFamily="112" charset="-128"/>
              </a:rPr>
              <a:t>ESTABLISHING YOUR FINANCIAL GOALS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400" smtClean="0">
                <a:ea typeface="ヒラギノ角ゴ Pro W3" pitchFamily="112" charset="-128"/>
              </a:rPr>
              <a:t>Short-term—within 1 year</a:t>
            </a:r>
          </a:p>
          <a:p>
            <a:pPr lvl="1" eaLnBrk="1" hangingPunct="1"/>
            <a:r>
              <a:rPr lang="en-US" altLang="en-US" sz="2400" smtClean="0">
                <a:ea typeface="ヒラギノ角ゴ Pro W3" pitchFamily="112" charset="-128"/>
              </a:rPr>
              <a:t>Intermediate-term—1 to 10 years</a:t>
            </a:r>
          </a:p>
          <a:p>
            <a:pPr lvl="1" eaLnBrk="1" hangingPunct="1"/>
            <a:r>
              <a:rPr lang="en-US" altLang="en-US" sz="2400" smtClean="0">
                <a:ea typeface="ヒラギノ角ゴ Pro W3" pitchFamily="112" charset="-128"/>
              </a:rPr>
              <a:t>Long-term—more than 10 years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Short–Term Goals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Accumulate Emergency Funds Equaling 3 Months’ Living Expenses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Pay Off Bills and Credit Cards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Purchase Insurance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Purchase a Major Item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Finance a Vacation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Intermediate-Term Goals</a:t>
            </a:r>
          </a:p>
        </p:txBody>
      </p:sp>
      <p:sp>
        <p:nvSpPr>
          <p:cNvPr id="1638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Save for Older Child’s College 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Save for a Down Payment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Pay Off Major Debt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Finance Large Items (Weddings)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Purchase a Vacation Home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Long-Term Goals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Save for Younger Child’s College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Purchase Retirement Home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Create a Retirement Fund to Maintain  Current Standard of Living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Take Care of Elderly Family Members </a:t>
            </a: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Start a Business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7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Stage 1 The Early Years—A Time of Wealth Accumulation</a:t>
            </a:r>
          </a:p>
        </p:txBody>
      </p:sp>
      <p:sp>
        <p:nvSpPr>
          <p:cNvPr id="18435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Prior to age 54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Develop a regular savings pattern: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How much can be saved?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Is that enough? 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Where should the savings be invested?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Cost of raising children </a:t>
            </a:r>
          </a:p>
          <a:p>
            <a:pPr eaLnBrk="1" hangingPunct="1">
              <a:spcAft>
                <a:spcPts val="1200"/>
              </a:spcAft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Table 1.1  The Cost of Raising a Child</a:t>
            </a:r>
          </a:p>
        </p:txBody>
      </p:sp>
      <p:pic>
        <p:nvPicPr>
          <p:cNvPr id="19459" name="Picture 4" descr="tbl01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53440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Stage 2 Approaching Retirement—The Golden Years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Transition years between ages 55-64.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Depends on preparation for retirement.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Reassess financial goals and decisions—retirement, insurance  protection and estate planning.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731838"/>
          </a:xfrm>
        </p:spPr>
        <p:txBody>
          <a:bodyPr/>
          <a:lstStyle/>
          <a:p>
            <a:pPr eaLnBrk="1" hangingPunct="1">
              <a:tabLst>
                <a:tab pos="2176463" algn="l"/>
              </a:tabLst>
            </a:pPr>
            <a:r>
              <a:rPr lang="en-US" altLang="en-US" smtClean="0">
                <a:ea typeface="ヒラギノ角ゴ Pro W3" pitchFamily="112" charset="-128"/>
              </a:rPr>
              <a:t>Stage 3 The Retirement Years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401763"/>
            <a:ext cx="8458200" cy="4389437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After age 65, live off savings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Retirement age depends on savings.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Less risky investment strategy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Consider extended nursing home protection.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Estate planning decisions and documents are critical.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362075"/>
          </a:xfrm>
        </p:spPr>
        <p:txBody>
          <a:bodyPr/>
          <a:lstStyle/>
          <a:p>
            <a:pPr eaLnBrk="1" hangingPunct="1"/>
            <a:r>
              <a:rPr lang="en-US" altLang="en-US" sz="3200" cap="none" smtClean="0">
                <a:ea typeface="ヒラギノ角ゴ Pro W3" pitchFamily="112" charset="-128"/>
              </a:rPr>
              <a:t>Thinking About Your Career</a:t>
            </a:r>
            <a:endParaRPr lang="en-US" altLang="en-US" cap="none" smtClean="0">
              <a:ea typeface="ヒラギノ角ゴ Pro W3" pitchFamily="112" charset="-128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0225" y="1998663"/>
            <a:ext cx="8308975" cy="3632200"/>
          </a:xfrm>
        </p:spPr>
        <p:txBody>
          <a:bodyPr anchor="t"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smtClean="0">
                <a:ea typeface="ヒラギノ角ゴ Pro W3" pitchFamily="112" charset="-128"/>
              </a:rPr>
              <a:t>A series of positions to show your skills.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smtClean="0">
                <a:ea typeface="ヒラギノ角ゴ Pro W3" pitchFamily="112" charset="-128"/>
              </a:rPr>
              <a:t>Is the job important, enjoyable, and satisfying?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smtClean="0">
                <a:ea typeface="ヒラギノ角ゴ Pro W3" pitchFamily="112" charset="-128"/>
              </a:rPr>
              <a:t>Does it provide for your desired lifestyle?</a:t>
            </a:r>
          </a:p>
          <a:p>
            <a:pPr eaLnBrk="1" hangingPunct="1"/>
            <a:endParaRPr lang="en-US" altLang="en-US" sz="2800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Choosing a Major and a Career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Effective self-assessment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Interests, skills, values, personal traits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Desired lifestyle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Research career alternatives and match with your skills and interests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Research potential earnings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Introduction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458200" cy="416083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It’s easier to spend than to save.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Personal financial planning is an ongoing process—it  changes as your financial situation and position in life change.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Manage and control your finances with a personal financial plan.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It helps you achieve financial and lifestyle goals. </a:t>
            </a:r>
          </a:p>
          <a:p>
            <a:pPr eaLnBrk="1" hangingPunct="1"/>
            <a:endParaRPr lang="en-US" altLang="en-US" u="sng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Table 1.2  What Different College Majors Earn</a:t>
            </a:r>
          </a:p>
        </p:txBody>
      </p:sp>
      <p:pic>
        <p:nvPicPr>
          <p:cNvPr id="24579" name="Picture 4" descr="tbl01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09675"/>
            <a:ext cx="648652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Getting a Job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Start early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Prepare and practice for interviews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Research the company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Dress appropriately, be confident, and follow-up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Table 1.3  Most Common Interview Questions</a:t>
            </a:r>
          </a:p>
        </p:txBody>
      </p:sp>
      <p:pic>
        <p:nvPicPr>
          <p:cNvPr id="26627" name="Picture 4" descr="tbl01_0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772400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Being Successful in Your Career 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Do good work.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Project the right image.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Understand and work within the power structure.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Gain visibility.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620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Being Successful in Your Career 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Take new assignments.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Acquire new skills and keep up with technology.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Develop a strong network.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Be ethical.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What Determines Your Income?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Skills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Education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The wealthy are married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Figure 1.5  Education and Earnings</a:t>
            </a:r>
          </a:p>
        </p:txBody>
      </p:sp>
      <p:pic>
        <p:nvPicPr>
          <p:cNvPr id="30723" name="Picture 3" descr="fig01_0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4068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Ten Principles of</a:t>
            </a:r>
            <a:br>
              <a:rPr lang="en-US" dirty="0" smtClean="0"/>
            </a:br>
            <a:r>
              <a:rPr lang="en-US" dirty="0" smtClean="0"/>
              <a:t>Personal Finance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altLang="en-US" smtClean="0">
                <a:ea typeface="ヒラギノ角ゴ Pro W3" pitchFamily="112" charset="-128"/>
              </a:rPr>
              <a:t>The foundation of personal finance.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1: The Best Protection Is Knowledge</a:t>
            </a:r>
          </a:p>
        </p:txBody>
      </p:sp>
      <p:sp>
        <p:nvSpPr>
          <p:cNvPr id="32771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Understand the basics of personal finance.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Take responsibility for your lifetime financial plan.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Seek professional advice wisely.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2: Nothing Happens Without a Plan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Easier to think about spending than about saving.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Saving must be planned.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Putting off a financial plan means goals are harder to achieve.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Importance of Personal Financial Planning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30363"/>
            <a:ext cx="8229600" cy="4694237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600" smtClean="0">
                <a:ea typeface="ヒラギノ角ゴ Pro W3" pitchFamily="112" charset="-128"/>
              </a:rPr>
              <a:t>Accumulate wealth for special expenses 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600" smtClean="0">
                <a:ea typeface="ヒラギノ角ゴ Pro W3" pitchFamily="112" charset="-128"/>
              </a:rPr>
              <a:t>Save for retirement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600" smtClean="0">
                <a:ea typeface="ヒラギノ角ゴ Pro W3" pitchFamily="112" charset="-128"/>
              </a:rPr>
              <a:t>“Cover your assets”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600" smtClean="0">
                <a:ea typeface="ヒラギノ角ゴ Pro W3" pitchFamily="112" charset="-128"/>
              </a:rPr>
              <a:t>Invest intelligently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600" smtClean="0">
                <a:ea typeface="ヒラギノ角ゴ Pro W3" pitchFamily="112" charset="-128"/>
              </a:rPr>
              <a:t>Minimize payments to Uncle Sam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3: The Time</a:t>
            </a:r>
            <a:br>
              <a:rPr lang="en-US" altLang="en-US" smtClean="0">
                <a:ea typeface="ヒラギノ角ゴ Pro W3" pitchFamily="112" charset="-128"/>
              </a:rPr>
            </a:br>
            <a:r>
              <a:rPr lang="en-US" altLang="en-US" smtClean="0">
                <a:ea typeface="ヒラギノ角ゴ Pro W3" pitchFamily="112" charset="-128"/>
              </a:rPr>
              <a:t>Value of Money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Money received today is worth more than money received in the future.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Understand how savings and investments grow over time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Understand compound interest.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Understand spending now and paying later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77200" cy="10668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ea typeface="ヒラギノ角ゴ Pro W3" pitchFamily="112" charset="-128"/>
              </a:rPr>
              <a:t>Table 1.4  Importance of Starting Early—Just Do It!—to Accumulate $1 Million by Age 67 Investing Your Money at 12%</a:t>
            </a:r>
          </a:p>
        </p:txBody>
      </p:sp>
      <p:pic>
        <p:nvPicPr>
          <p:cNvPr id="35843" name="Picture 4" descr="tbl01_0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41178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4: Taxes Affect Personal Finance Decisions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Know the effect of taxes on the rate of return of investments.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Compare investment alternatives on an after-tax basis.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Understand tax laws. 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5: Stuff Happens, or the Importance of Liquidity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Plan for unexpected events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Have money or liquid funds available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Liquid funds should cover 3 to 6 months of living expenses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6: Waste Not, Want Not - Smart Spending Matters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Differentiate want from need</a:t>
            </a:r>
          </a:p>
          <a:p>
            <a:pPr marL="514350" indent="-51435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Do homework before the purchase</a:t>
            </a:r>
          </a:p>
          <a:p>
            <a:pPr marL="514350" indent="-51435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Make the purchase at the best price</a:t>
            </a:r>
          </a:p>
          <a:p>
            <a:pPr marL="514350" indent="-51435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Maintain your purchase</a:t>
            </a:r>
          </a:p>
          <a:p>
            <a:pPr marL="514350" indent="-514350" eaLnBrk="1" hangingPunct="1"/>
            <a:endParaRPr lang="en-US" altLang="en-US" smtClean="0">
              <a:ea typeface="ヒラギノ角ゴ Pro W3" pitchFamily="112" charset="-128"/>
            </a:endParaRPr>
          </a:p>
          <a:p>
            <a:pPr marL="514350" indent="-514350"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7: Protect Yourself Against Major Catastrophes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Have the right kind of insurance before a tragedy occurs.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Know your insurance policy coverage.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Focus insurance on major catastrophes which can be financially devastating.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8: Risk and Return Go Hand in Hand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Saving and investing grows money.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Investors demand a minimum return above anticipated inflation.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Investors demand higher return for added risk.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Diversification by spreading money in several investments reduces risk.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20000" cy="762000"/>
          </a:xfrm>
          <a:extLst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900" smtClean="0">
                <a:ea typeface="ヒラギノ角ゴ Pro W3" pitchFamily="112" charset="-128"/>
              </a:rPr>
              <a:t>Figure 1.7  The Risk-Return </a:t>
            </a:r>
            <a:br>
              <a:rPr lang="en-US" sz="2900" smtClean="0">
                <a:ea typeface="ヒラギノ角ゴ Pro W3" pitchFamily="112" charset="-128"/>
              </a:rPr>
            </a:br>
            <a:r>
              <a:rPr lang="en-US" sz="2900" smtClean="0">
                <a:ea typeface="ヒラギノ角ゴ Pro W3" pitchFamily="112" charset="-128"/>
              </a:rPr>
              <a:t>Trade-Off</a:t>
            </a:r>
          </a:p>
        </p:txBody>
      </p:sp>
      <p:pic>
        <p:nvPicPr>
          <p:cNvPr id="41987" name="Picture 4" descr="fig01_0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429500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ヒラギノ角ゴ Pro W3" pitchFamily="112" charset="-128"/>
              </a:rPr>
              <a:t>Principle 9: Mind Games, Your Financial Personality, and Your Money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Behavioral biases lead to big financial mistakes.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Mental accounting impacts financial decisions.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“Sunk cost effect” pours good money after bad money because of bias.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Principle 10: Just Do It!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Taking the first step towards your goals is difficult.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The following steps become easier.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First step is to pay yourself first—save then spend.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Saving early can make a big difference.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112" charset="-128"/>
              </a:rPr>
              <a:t>Five basic steps to personal financial planning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pPr marL="482600" indent="-457200" eaLnBrk="1" hangingPunct="1">
              <a:lnSpc>
                <a:spcPct val="90000"/>
              </a:lnSpc>
              <a:spcAft>
                <a:spcPts val="1200"/>
              </a:spcAft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Evaluate your financial health</a:t>
            </a:r>
          </a:p>
          <a:p>
            <a:pPr marL="482600" indent="-457200" eaLnBrk="1" hangingPunct="1">
              <a:lnSpc>
                <a:spcPct val="90000"/>
              </a:lnSpc>
              <a:spcAft>
                <a:spcPts val="1200"/>
              </a:spcAft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Define your financial goals</a:t>
            </a:r>
          </a:p>
          <a:p>
            <a:pPr marL="482600" indent="-457200" eaLnBrk="1" hangingPunct="1">
              <a:lnSpc>
                <a:spcPct val="90000"/>
              </a:lnSpc>
              <a:spcAft>
                <a:spcPts val="1200"/>
              </a:spcAft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Develop a plan of action</a:t>
            </a:r>
          </a:p>
          <a:p>
            <a:pPr marL="482600" indent="-457200" eaLnBrk="1" hangingPunct="1">
              <a:lnSpc>
                <a:spcPct val="90000"/>
              </a:lnSpc>
              <a:spcAft>
                <a:spcPts val="1200"/>
              </a:spcAft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Implement your plan</a:t>
            </a:r>
          </a:p>
          <a:p>
            <a:pPr marL="482600" indent="-457200" eaLnBrk="1" hangingPunct="1">
              <a:lnSpc>
                <a:spcPct val="90000"/>
              </a:lnSpc>
              <a:spcAft>
                <a:spcPts val="1200"/>
              </a:spcAft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Review your progress, reevaluate, and revise your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Women and Personal Finance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401763"/>
            <a:ext cx="8686800" cy="4389437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Tougher to achieve financial security. 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Generally earn less. 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Less likely to have pensions.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Qualify for less Social Security.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Live longer than men.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Planning for financial independent more difficult for them than it is for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Women and Personal Finance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Need to take charge of their money and financial future.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Acquire knowledge.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Make things happen—need a plan.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See a financial planner about specific concerns.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Step 1: Evaluate Your Financial Health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3962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Examine your current financial situation.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How much money do you make?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How much are you spending and on what?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Use careful record keeping to track finances and spending.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Step 2: Define Your Financial Goals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76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Write or formalize your goals.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Attach a financial cost to each one.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When will you need the money to achieve the goal?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Analyze and revise your goals.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Step 3: Develop a Plan of Action</a:t>
            </a:r>
          </a:p>
        </p:txBody>
      </p:sp>
      <p:sp>
        <p:nvSpPr>
          <p:cNvPr id="11267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Flexibility: </a:t>
            </a:r>
          </a:p>
          <a:p>
            <a:pPr lvl="1" eaLnBrk="1" hangingPunct="1"/>
            <a:r>
              <a:rPr lang="en-US" altLang="en-US" smtClean="0">
                <a:ea typeface="ヒラギノ角ゴ Pro W3" pitchFamily="112" charset="-128"/>
              </a:rPr>
              <a:t>Plan for life changes and the unexpected.</a:t>
            </a:r>
          </a:p>
          <a:p>
            <a:pPr eaLnBrk="1" hangingPunct="1"/>
            <a:endParaRPr lang="en-US" altLang="en-US" sz="800" smtClean="0">
              <a:ea typeface="ヒラギノ角ゴ Pro W3" pitchFamily="112" charset="-128"/>
            </a:endParaRP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Liquidity</a:t>
            </a:r>
          </a:p>
          <a:p>
            <a:pPr lvl="1" eaLnBrk="1" hangingPunct="1"/>
            <a:r>
              <a:rPr lang="en-US" altLang="en-US" smtClean="0">
                <a:ea typeface="ヒラギノ角ゴ Pro W3" pitchFamily="112" charset="-128"/>
              </a:rPr>
              <a:t>Immediate use of cash by quickly and easily converting an asset.</a:t>
            </a:r>
          </a:p>
          <a:p>
            <a:pPr eaLnBrk="1" hangingPunct="1"/>
            <a:endParaRPr lang="en-US" altLang="en-US" sz="800" smtClean="0">
              <a:ea typeface="ヒラギノ角ゴ Pro W3" pitchFamily="112" charset="-128"/>
            </a:endParaRP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Protection	</a:t>
            </a:r>
          </a:p>
          <a:p>
            <a:pPr lvl="1" eaLnBrk="1" hangingPunct="1"/>
            <a:r>
              <a:rPr lang="en-US" altLang="en-US" smtClean="0">
                <a:ea typeface="ヒラギノ角ゴ Pro W3" pitchFamily="112" charset="-128"/>
              </a:rPr>
              <a:t>Prepare for the unexpected with insurance. </a:t>
            </a:r>
          </a:p>
          <a:p>
            <a:pPr eaLnBrk="1" hangingPunct="1"/>
            <a:endParaRPr lang="en-US" altLang="en-US" sz="800" smtClean="0">
              <a:ea typeface="ヒラギノ角ゴ Pro W3" pitchFamily="112" charset="-128"/>
            </a:endParaRPr>
          </a:p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Minimize Taxes</a:t>
            </a:r>
          </a:p>
          <a:p>
            <a:pPr lvl="1" eaLnBrk="1" hangingPunct="1"/>
            <a:r>
              <a:rPr lang="en-US" altLang="en-US" smtClean="0">
                <a:ea typeface="ヒラギノ角ゴ Pro W3" pitchFamily="112" charset="-128"/>
              </a:rPr>
              <a:t>Keep more of what you 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Step 4: Implement Your Plan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Stick to it.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Use your financial plan as a road map to achieve goals.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Keep goals in mind and work towards them. 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Step 5: Review, Reevaluate, and Revise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Review progress.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Reevaluate and revise for changes in your life.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Be prepared to formulate a different plan to meet your goals. 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LN01Keown7192047_06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Words>1129</Words>
  <Application>Microsoft Office PowerPoint</Application>
  <PresentationFormat>On-screen Show (4:3)</PresentationFormat>
  <Paragraphs>185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ヒラギノ角ゴ Pro W3</vt:lpstr>
      <vt:lpstr>Verdana</vt:lpstr>
      <vt:lpstr>Times New Roman</vt:lpstr>
      <vt:lpstr>Trebuchet MS</vt:lpstr>
      <vt:lpstr>Wingdings 2</vt:lpstr>
      <vt:lpstr>LN01Keown7192047_06_LN01</vt:lpstr>
      <vt:lpstr>Chapter 1</vt:lpstr>
      <vt:lpstr>Introduction</vt:lpstr>
      <vt:lpstr>Importance of Personal Financial Planning</vt:lpstr>
      <vt:lpstr>Five basic steps to personal financial planning</vt:lpstr>
      <vt:lpstr>Step 1: Evaluate Your Financial Health</vt:lpstr>
      <vt:lpstr>Step 2: Define Your Financial Goals</vt:lpstr>
      <vt:lpstr>Step 3: Develop a Plan of Action</vt:lpstr>
      <vt:lpstr>Step 4: Implement Your Plan</vt:lpstr>
      <vt:lpstr>Step 5: Review, Reevaluate, and Revise </vt:lpstr>
      <vt:lpstr>ESTABLISHING YOUR FINANCIAL GOALS</vt:lpstr>
      <vt:lpstr>Short–Term Goals</vt:lpstr>
      <vt:lpstr>Intermediate-Term Goals</vt:lpstr>
      <vt:lpstr>Long-Term Goals</vt:lpstr>
      <vt:lpstr>Stage 1 The Early Years—A Time of Wealth Accumulation</vt:lpstr>
      <vt:lpstr>Table 1.1  The Cost of Raising a Child</vt:lpstr>
      <vt:lpstr>Stage 2 Approaching Retirement—The Golden Years</vt:lpstr>
      <vt:lpstr>Stage 3 The Retirement Years</vt:lpstr>
      <vt:lpstr>Thinking About Your Career</vt:lpstr>
      <vt:lpstr>Choosing a Major and a Career</vt:lpstr>
      <vt:lpstr>Table 1.2  What Different College Majors Earn</vt:lpstr>
      <vt:lpstr>Getting a Job</vt:lpstr>
      <vt:lpstr>Table 1.3  Most Common Interview Questions</vt:lpstr>
      <vt:lpstr>Being Successful in Your Career </vt:lpstr>
      <vt:lpstr>Being Successful in Your Career </vt:lpstr>
      <vt:lpstr>What Determines Your Income?</vt:lpstr>
      <vt:lpstr>Figure 1.5  Education and Earnings</vt:lpstr>
      <vt:lpstr>Ten Principles of Personal Finance</vt:lpstr>
      <vt:lpstr>Principle 1: The Best Protection Is Knowledge</vt:lpstr>
      <vt:lpstr>Principle 2: Nothing Happens Without a Plan </vt:lpstr>
      <vt:lpstr>Principle 3: The Time Value of Money</vt:lpstr>
      <vt:lpstr>Table 1.4  Importance of Starting Early—Just Do It!—to Accumulate $1 Million by Age 67 Investing Your Money at 12%</vt:lpstr>
      <vt:lpstr>Principle 4: Taxes Affect Personal Finance Decisions </vt:lpstr>
      <vt:lpstr>Principle 5: Stuff Happens, or the Importance of Liquidity</vt:lpstr>
      <vt:lpstr>Principle 6: Waste Not, Want Not - Smart Spending Matters </vt:lpstr>
      <vt:lpstr>Principle 7: Protect Yourself Against Major Catastrophes</vt:lpstr>
      <vt:lpstr>Principle 8: Risk and Return Go Hand in Hand</vt:lpstr>
      <vt:lpstr>Figure 1.7  The Risk-Return  Trade-Off</vt:lpstr>
      <vt:lpstr>Principle 9: Mind Games, Your Financial Personality, and Your Money</vt:lpstr>
      <vt:lpstr>Principle 10: Just Do It!</vt:lpstr>
      <vt:lpstr>Women and Personal Finance</vt:lpstr>
      <vt:lpstr>Women and Personal Finance</vt:lpstr>
    </vt:vector>
  </TitlesOfParts>
  <Company>County College of Morris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BUSINESS</dc:creator>
  <cp:lastModifiedBy>Billy</cp:lastModifiedBy>
  <cp:revision>173</cp:revision>
  <cp:lastPrinted>2009-04-22T19:24:48Z</cp:lastPrinted>
  <dcterms:created xsi:type="dcterms:W3CDTF">2012-02-01T19:10:07Z</dcterms:created>
  <dcterms:modified xsi:type="dcterms:W3CDTF">2015-04-11T01:39:37Z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