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966" r:id="rId2"/>
  </p:sldMasterIdLst>
  <p:notesMasterIdLst>
    <p:notesMasterId r:id="rId26"/>
  </p:notesMasterIdLst>
  <p:handoutMasterIdLst>
    <p:handoutMasterId r:id="rId27"/>
  </p:handoutMasterIdLst>
  <p:sldIdLst>
    <p:sldId id="304" r:id="rId3"/>
    <p:sldId id="288" r:id="rId4"/>
    <p:sldId id="258" r:id="rId5"/>
    <p:sldId id="290" r:id="rId6"/>
    <p:sldId id="259" r:id="rId7"/>
    <p:sldId id="260" r:id="rId8"/>
    <p:sldId id="262" r:id="rId9"/>
    <p:sldId id="263" r:id="rId10"/>
    <p:sldId id="264" r:id="rId11"/>
    <p:sldId id="292" r:id="rId12"/>
    <p:sldId id="305" r:id="rId13"/>
    <p:sldId id="265" r:id="rId14"/>
    <p:sldId id="293" r:id="rId15"/>
    <p:sldId id="294" r:id="rId16"/>
    <p:sldId id="268" r:id="rId17"/>
    <p:sldId id="270" r:id="rId18"/>
    <p:sldId id="272" r:id="rId19"/>
    <p:sldId id="274" r:id="rId20"/>
    <p:sldId id="275" r:id="rId21"/>
    <p:sldId id="276" r:id="rId22"/>
    <p:sldId id="298" r:id="rId23"/>
    <p:sldId id="307" r:id="rId24"/>
    <p:sldId id="308" r:id="rId25"/>
  </p:sldIdLst>
  <p:sldSz cx="9144000" cy="6858000" type="screen4x3"/>
  <p:notesSz cx="6946900" cy="9283700"/>
  <p:custDataLst>
    <p:tags r:id="rId2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FCC00"/>
    <a:srgbClr val="FED2C6"/>
    <a:srgbClr val="006600"/>
    <a:srgbClr val="B2B2B2"/>
    <a:srgbClr val="0066FF"/>
    <a:srgbClr val="000099"/>
    <a:srgbClr val="DEE5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31" autoAdjust="0"/>
    <p:restoredTop sz="90929"/>
  </p:normalViewPr>
  <p:slideViewPr>
    <p:cSldViewPr snapToObjects="1">
      <p:cViewPr>
        <p:scale>
          <a:sx n="80" d="100"/>
          <a:sy n="80" d="100"/>
        </p:scale>
        <p:origin x="-396" y="-462"/>
      </p:cViewPr>
      <p:guideLst>
        <p:guide orient="horz" pos="743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-1848" y="-96"/>
      </p:cViewPr>
      <p:guideLst>
        <p:guide orient="horz" pos="2924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smtClean="0">
                <a:latin typeface="Times New Roman" pitchFamily="112" charset="0"/>
              </a:defRPr>
            </a:lvl1pPr>
          </a:lstStyle>
          <a:p>
            <a:pPr>
              <a:defRPr/>
            </a:pPr>
            <a:fld id="{5EA7A686-54FC-406A-9134-3E7B64D11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49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smtClean="0">
                <a:latin typeface="Times New Roman" pitchFamily="112" charset="0"/>
              </a:defRPr>
            </a:lvl1pPr>
          </a:lstStyle>
          <a:p>
            <a:pPr>
              <a:defRPr/>
            </a:pPr>
            <a:fld id="{D81FB946-C908-453B-B980-6A74F0D9D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15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ヒラギノ角ゴ Pro W3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9"/>
          <p:cNvSpPr txBox="1">
            <a:spLocks/>
          </p:cNvSpPr>
          <p:nvPr userDrawn="1"/>
        </p:nvSpPr>
        <p:spPr>
          <a:xfrm>
            <a:off x="76200" y="6553200"/>
            <a:ext cx="45720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>
              <a:defRPr/>
            </a:pPr>
            <a:r>
              <a:rPr lang="en-US" sz="1000" smtClean="0"/>
              <a:t>Copyright © 2012 Pearson Education, Inc.  Publishing as Prentice Hall</a:t>
            </a:r>
          </a:p>
        </p:txBody>
      </p:sp>
      <p:sp>
        <p:nvSpPr>
          <p:cNvPr id="5" name="Text Box 15"/>
          <p:cNvSpPr txBox="1">
            <a:spLocks noChangeArrowheads="1"/>
          </p:cNvSpPr>
          <p:nvPr userDrawn="1"/>
        </p:nvSpPr>
        <p:spPr bwMode="auto">
          <a:xfrm>
            <a:off x="8061325" y="6543675"/>
            <a:ext cx="854075" cy="2746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 algn="r" eaLnBrk="1" hangingPunct="1">
              <a:defRPr/>
            </a:pPr>
            <a:r>
              <a:rPr lang="en-US" sz="1200" smtClean="0">
                <a:latin typeface="Trebuchet MS" pitchFamily="112" charset="0"/>
              </a:rPr>
              <a:t>2-</a:t>
            </a:r>
            <a:fld id="{B6FCC08A-657D-4E0D-9E62-C58FD205C390}" type="slidenum">
              <a:rPr lang="en-US" sz="1200" smtClean="0">
                <a:latin typeface="Trebuchet MS" pitchFamily="112" charset="0"/>
              </a:rPr>
              <a:pPr algn="r" eaLnBrk="1" hangingPunct="1">
                <a:defRPr/>
              </a:pPr>
              <a:t>‹#›</a:t>
            </a:fld>
            <a:endParaRPr lang="en-US" sz="1200" smtClean="0">
              <a:latin typeface="Trebuchet MS" pitchFamily="112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0">
                <a:ln>
                  <a:noFill/>
                </a:ln>
                <a:solidFill>
                  <a:srgbClr val="FFFF99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118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67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3288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27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5514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0383519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3882562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3190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46363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 userDrawn="1"/>
        </p:nvSpPr>
        <p:spPr bwMode="auto">
          <a:xfrm>
            <a:off x="8061325" y="6543675"/>
            <a:ext cx="854075" cy="2746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 algn="r" eaLnBrk="1" hangingPunct="1">
              <a:defRPr/>
            </a:pPr>
            <a:r>
              <a:rPr lang="en-US" sz="1200" smtClean="0">
                <a:latin typeface="Trebuchet MS" pitchFamily="112" charset="0"/>
              </a:rPr>
              <a:t>1-</a:t>
            </a:r>
            <a:fld id="{C8A80D2B-817B-45D4-AF01-23108EE679D8}" type="slidenum">
              <a:rPr lang="en-US" sz="1200" smtClean="0">
                <a:latin typeface="Trebuchet MS" pitchFamily="112" charset="0"/>
              </a:rPr>
              <a:pPr algn="r" eaLnBrk="1" hangingPunct="1">
                <a:defRPr/>
              </a:pPr>
              <a:t>‹#›</a:t>
            </a:fld>
            <a:endParaRPr lang="en-US" sz="1200" smtClean="0">
              <a:latin typeface="Trebuchet MS" pitchFamily="112" charset="0"/>
            </a:endParaRPr>
          </a:p>
        </p:txBody>
      </p:sp>
      <p:sp>
        <p:nvSpPr>
          <p:cNvPr id="5" name="Date Placeholder 29"/>
          <p:cNvSpPr txBox="1">
            <a:spLocks/>
          </p:cNvSpPr>
          <p:nvPr userDrawn="1"/>
        </p:nvSpPr>
        <p:spPr>
          <a:xfrm>
            <a:off x="0" y="6553200"/>
            <a:ext cx="44958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>
              <a:defRPr/>
            </a:pPr>
            <a:r>
              <a:rPr lang="en-US" sz="1000" smtClean="0"/>
              <a:t>Copyright © 2012 Pearson Education, Inc.  Publishing as Prentice Hall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0" cap="none" baseline="0" dirty="0">
                <a:ln w="635">
                  <a:noFill/>
                </a:ln>
                <a:solidFill>
                  <a:srgbClr val="FFFF99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8047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 userDrawn="1"/>
        </p:nvSpPr>
        <p:spPr bwMode="auto">
          <a:xfrm>
            <a:off x="8061325" y="6543675"/>
            <a:ext cx="854075" cy="2746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 algn="r" eaLnBrk="1" hangingPunct="1">
              <a:defRPr/>
            </a:pPr>
            <a:r>
              <a:rPr lang="en-US" sz="1200" smtClean="0">
                <a:latin typeface="Trebuchet MS" pitchFamily="112" charset="0"/>
              </a:rPr>
              <a:t>2-</a:t>
            </a:r>
            <a:fld id="{C1134E2B-AB62-4371-8DE7-8131F008B0D5}" type="slidenum">
              <a:rPr lang="en-US" sz="1200" smtClean="0">
                <a:latin typeface="Trebuchet MS" pitchFamily="112" charset="0"/>
              </a:rPr>
              <a:pPr algn="r" eaLnBrk="1" hangingPunct="1">
                <a:defRPr/>
              </a:pPr>
              <a:t>‹#›</a:t>
            </a:fld>
            <a:endParaRPr lang="en-US" sz="1200" smtClean="0">
              <a:latin typeface="Trebuchet MS" pitchFamily="112" charset="0"/>
            </a:endParaRPr>
          </a:p>
        </p:txBody>
      </p:sp>
      <p:sp>
        <p:nvSpPr>
          <p:cNvPr id="5" name="Date Placeholder 29"/>
          <p:cNvSpPr txBox="1">
            <a:spLocks/>
          </p:cNvSpPr>
          <p:nvPr userDrawn="1"/>
        </p:nvSpPr>
        <p:spPr>
          <a:xfrm>
            <a:off x="0" y="6569075"/>
            <a:ext cx="44958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>
              <a:defRPr/>
            </a:pPr>
            <a:r>
              <a:rPr lang="en-US" sz="1000" smtClean="0"/>
              <a:t>Copyright © 2012 Pearson Education, Inc.  Publishing as Prentice Hall</a:t>
            </a:r>
          </a:p>
          <a:p>
            <a:pPr>
              <a:defRPr/>
            </a:pPr>
            <a:endParaRPr lang="en-US" sz="10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>
            <a:lvl1pPr>
              <a:defRPr>
                <a:solidFill>
                  <a:srgbClr val="FFFF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50290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5"/>
          <p:cNvSpPr txBox="1">
            <a:spLocks noChangeArrowheads="1"/>
          </p:cNvSpPr>
          <p:nvPr userDrawn="1"/>
        </p:nvSpPr>
        <p:spPr bwMode="auto">
          <a:xfrm>
            <a:off x="8061325" y="6543675"/>
            <a:ext cx="854075" cy="2746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 algn="r" eaLnBrk="1" hangingPunct="1">
              <a:defRPr/>
            </a:pPr>
            <a:r>
              <a:rPr lang="en-US" sz="1200" smtClean="0">
                <a:latin typeface="Trebuchet MS" pitchFamily="112" charset="0"/>
              </a:rPr>
              <a:t>1-</a:t>
            </a:r>
            <a:fld id="{FBD55A59-4B0E-435E-B613-5F74F4C94289}" type="slidenum">
              <a:rPr lang="en-US" sz="1200" smtClean="0">
                <a:latin typeface="Trebuchet MS" pitchFamily="112" charset="0"/>
              </a:rPr>
              <a:pPr algn="r" eaLnBrk="1" hangingPunct="1">
                <a:defRPr/>
              </a:pPr>
              <a:t>‹#›</a:t>
            </a:fld>
            <a:endParaRPr lang="en-US" sz="1200" smtClean="0">
              <a:latin typeface="Trebuchet MS" pitchFamily="112" charset="0"/>
            </a:endParaRPr>
          </a:p>
        </p:txBody>
      </p:sp>
      <p:sp>
        <p:nvSpPr>
          <p:cNvPr id="6" name="Date Placeholder 29"/>
          <p:cNvSpPr txBox="1">
            <a:spLocks/>
          </p:cNvSpPr>
          <p:nvPr userDrawn="1"/>
        </p:nvSpPr>
        <p:spPr>
          <a:xfrm>
            <a:off x="0" y="6553200"/>
            <a:ext cx="44958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>
              <a:defRPr/>
            </a:pPr>
            <a:r>
              <a:rPr lang="en-US" sz="1000" smtClean="0"/>
              <a:t>Copyright © 2012 Pearson Education, Inc.  Publishing as Prentice Hall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52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5"/>
          <p:cNvSpPr txBox="1">
            <a:spLocks noChangeArrowheads="1"/>
          </p:cNvSpPr>
          <p:nvPr userDrawn="1"/>
        </p:nvSpPr>
        <p:spPr bwMode="auto">
          <a:xfrm>
            <a:off x="8061325" y="6543675"/>
            <a:ext cx="854075" cy="2746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 algn="r" eaLnBrk="1" hangingPunct="1">
              <a:defRPr/>
            </a:pPr>
            <a:r>
              <a:rPr lang="en-US" sz="1200" smtClean="0">
                <a:latin typeface="Trebuchet MS" pitchFamily="112" charset="0"/>
              </a:rPr>
              <a:t>2-</a:t>
            </a:r>
            <a:fld id="{97B5A3C2-7FA0-47EE-B0D4-05826E2941F1}" type="slidenum">
              <a:rPr lang="en-US" sz="1200" smtClean="0">
                <a:latin typeface="Trebuchet MS" pitchFamily="112" charset="0"/>
              </a:rPr>
              <a:pPr algn="r" eaLnBrk="1" hangingPunct="1">
                <a:defRPr/>
              </a:pPr>
              <a:t>‹#›</a:t>
            </a:fld>
            <a:endParaRPr lang="en-US" sz="1200" smtClean="0">
              <a:latin typeface="Trebuchet MS" pitchFamily="112" charset="0"/>
            </a:endParaRPr>
          </a:p>
        </p:txBody>
      </p:sp>
      <p:sp>
        <p:nvSpPr>
          <p:cNvPr id="4" name="Date Placeholder 29"/>
          <p:cNvSpPr txBox="1">
            <a:spLocks/>
          </p:cNvSpPr>
          <p:nvPr userDrawn="1"/>
        </p:nvSpPr>
        <p:spPr>
          <a:xfrm>
            <a:off x="0" y="6553200"/>
            <a:ext cx="44958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>
              <a:defRPr/>
            </a:pPr>
            <a:r>
              <a:rPr lang="en-US" sz="1000" smtClean="0"/>
              <a:t>Copyright © 2012 Pearson Education, Inc.  Publishing as Prentice Hall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0"/>
            <a:ext cx="8305800" cy="934212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2800" b="0">
                <a:ln>
                  <a:noFill/>
                </a:ln>
                <a:solidFill>
                  <a:srgbClr val="FFFF99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7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/>
          <p:cNvSpPr txBox="1">
            <a:spLocks noChangeArrowheads="1"/>
          </p:cNvSpPr>
          <p:nvPr userDrawn="1"/>
        </p:nvSpPr>
        <p:spPr bwMode="auto">
          <a:xfrm>
            <a:off x="8061325" y="6543675"/>
            <a:ext cx="854075" cy="2746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 algn="r" eaLnBrk="1" hangingPunct="1">
              <a:defRPr/>
            </a:pPr>
            <a:r>
              <a:rPr lang="en-US" sz="1200" smtClean="0">
                <a:latin typeface="Trebuchet MS" pitchFamily="112" charset="0"/>
              </a:rPr>
              <a:t>1-</a:t>
            </a:r>
            <a:fld id="{FF6BBC68-B150-4E40-B71D-E62E8E53DB8C}" type="slidenum">
              <a:rPr lang="en-US" sz="1200" smtClean="0">
                <a:latin typeface="Trebuchet MS" pitchFamily="112" charset="0"/>
              </a:rPr>
              <a:pPr algn="r" eaLnBrk="1" hangingPunct="1">
                <a:defRPr/>
              </a:pPr>
              <a:t>‹#›</a:t>
            </a:fld>
            <a:endParaRPr lang="en-US" sz="1200" smtClean="0">
              <a:latin typeface="Trebuchet MS" pitchFamily="112" charset="0"/>
            </a:endParaRPr>
          </a:p>
        </p:txBody>
      </p:sp>
      <p:sp>
        <p:nvSpPr>
          <p:cNvPr id="3" name="Date Placeholder 29"/>
          <p:cNvSpPr txBox="1">
            <a:spLocks/>
          </p:cNvSpPr>
          <p:nvPr userDrawn="1"/>
        </p:nvSpPr>
        <p:spPr>
          <a:xfrm>
            <a:off x="0" y="6553200"/>
            <a:ext cx="44958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>
              <a:defRPr/>
            </a:pPr>
            <a:r>
              <a:rPr lang="en-US" sz="1000" smtClean="0"/>
              <a:t>Copyright © 2012 Pearson Education, Inc.  Publishing as Prentice Hall</a:t>
            </a:r>
          </a:p>
        </p:txBody>
      </p:sp>
    </p:spTree>
    <p:extLst>
      <p:ext uri="{BB962C8B-B14F-4D97-AF65-F5344CB8AC3E}">
        <p14:creationId xmlns:p14="http://schemas.microsoft.com/office/powerpoint/2010/main" val="3386807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91C5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endParaRPr lang="en-US" altLang="en-US">
              <a:cs typeface="Arial" charset="0"/>
            </a:endParaRPr>
          </a:p>
        </p:txBody>
      </p:sp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 descr="Keown_0132719169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3075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278951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5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6794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EE5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grpSp>
        <p:nvGrpSpPr>
          <p:cNvPr id="1030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ea typeface="+mn-e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ea typeface="+mn-ea"/>
              </a:endParaRPr>
            </a:p>
          </p:txBody>
        </p:sp>
      </p:grpSp>
      <p:sp>
        <p:nvSpPr>
          <p:cNvPr id="1031" name="Text Box 15"/>
          <p:cNvSpPr txBox="1">
            <a:spLocks noChangeArrowheads="1"/>
          </p:cNvSpPr>
          <p:nvPr/>
        </p:nvSpPr>
        <p:spPr bwMode="auto">
          <a:xfrm>
            <a:off x="8061325" y="6543675"/>
            <a:ext cx="854075" cy="2746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 algn="r" eaLnBrk="1" hangingPunct="1">
              <a:defRPr/>
            </a:pPr>
            <a:r>
              <a:rPr lang="en-US" sz="1200" smtClean="0">
                <a:latin typeface="Trebuchet MS" pitchFamily="112" charset="0"/>
              </a:rPr>
              <a:t>2-</a:t>
            </a:r>
            <a:fld id="{3F79BBBA-B8B7-466B-964A-094B3274CC0C}" type="slidenum">
              <a:rPr lang="en-US" sz="1200" smtClean="0">
                <a:latin typeface="Trebuchet MS" pitchFamily="112" charset="0"/>
              </a:rPr>
              <a:pPr algn="r" eaLnBrk="1" hangingPunct="1">
                <a:defRPr/>
              </a:pPr>
              <a:t>‹#›</a:t>
            </a:fld>
            <a:endParaRPr lang="en-US" sz="1200" smtClean="0">
              <a:latin typeface="Trebuchet MS" pitchFamily="112" charset="0"/>
            </a:endParaRPr>
          </a:p>
        </p:txBody>
      </p:sp>
      <p:sp>
        <p:nvSpPr>
          <p:cNvPr id="16" name="Date Placeholder 29"/>
          <p:cNvSpPr txBox="1">
            <a:spLocks/>
          </p:cNvSpPr>
          <p:nvPr/>
        </p:nvSpPr>
        <p:spPr>
          <a:xfrm>
            <a:off x="0" y="6553200"/>
            <a:ext cx="43815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>
              <a:defRPr/>
            </a:pPr>
            <a:r>
              <a:rPr lang="en-US" sz="1000" smtClean="0"/>
              <a:t>Copyright © 2012 Pearson Education, Inc.  Publishing as Prentice Hall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FFFF99"/>
          </a:solidFill>
          <a:latin typeface="+mj-lt"/>
          <a:ea typeface="ヒラギノ角ゴ Pro W3" pitchFamily="-65" charset="-128"/>
          <a:cs typeface="ヒラギノ角ゴ Pro W3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99"/>
          </a:solidFill>
          <a:latin typeface="Verdana" pitchFamily="34" charset="0"/>
          <a:ea typeface="ヒラギノ角ゴ Pro W3" pitchFamily="-65" charset="-128"/>
          <a:cs typeface="ヒラギノ角ゴ Pro W3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99"/>
          </a:solidFill>
          <a:latin typeface="Verdana" pitchFamily="34" charset="0"/>
          <a:ea typeface="ヒラギノ角ゴ Pro W3" pitchFamily="-65" charset="-128"/>
          <a:cs typeface="ヒラギノ角ゴ Pro W3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99"/>
          </a:solidFill>
          <a:latin typeface="Verdana" pitchFamily="34" charset="0"/>
          <a:ea typeface="ヒラギノ角ゴ Pro W3" pitchFamily="-65" charset="-128"/>
          <a:cs typeface="ヒラギノ角ゴ Pro W3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99"/>
          </a:solidFill>
          <a:latin typeface="Verdana" pitchFamily="34" charset="0"/>
          <a:ea typeface="ヒラギノ角ゴ Pro W3" pitchFamily="-65" charset="-128"/>
          <a:cs typeface="ヒラギノ角ゴ Pro W3" pitchFamily="-65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Verdana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 2" pitchFamily="112" charset="2"/>
        <a:buChar char=""/>
        <a:defRPr sz="2800" kern="1200">
          <a:solidFill>
            <a:schemeClr val="tx1"/>
          </a:solidFill>
          <a:latin typeface="+mn-lt"/>
          <a:ea typeface="ヒラギノ角ゴ Pro W3" pitchFamily="-65" charset="-128"/>
          <a:cs typeface="ヒラギノ角ゴ Pro W3" pitchFamily="-65" charset="-128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 2" pitchFamily="112" charset="2"/>
        <a:buChar char=""/>
        <a:defRPr sz="24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 2" pitchFamily="112" charset="2"/>
        <a:buChar char=""/>
        <a:defRPr sz="24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 2" pitchFamily="112" charset="2"/>
        <a:buChar char=""/>
        <a:defRPr sz="24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 2" pitchFamily="112" charset="2"/>
        <a:buChar char=""/>
        <a:defRPr sz="24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5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91C5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endParaRPr lang="en-US" altLang="en-US">
              <a:cs typeface="Arial" charset="0"/>
            </a:endParaRPr>
          </a:p>
        </p:txBody>
      </p:sp>
      <p:pic>
        <p:nvPicPr>
          <p:cNvPr id="2051" name="Picture 3" descr="Pearson_Bound_Whit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9525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gray">
          <a:xfrm>
            <a:off x="773113" y="6553200"/>
            <a:ext cx="5399087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r>
              <a:rPr lang="en-GB" altLang="en-US" sz="900">
                <a:solidFill>
                  <a:schemeClr val="bg1"/>
                </a:solidFill>
                <a:latin typeface="Verdana" pitchFamily="112" charset="0"/>
                <a:cs typeface="Arial" charset="0"/>
              </a:rPr>
              <a:t>© 2013 Pearson Education, Inc. All rights reserved. 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244475" y="6553200"/>
            <a:ext cx="36036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r>
              <a:rPr lang="en-GB" altLang="en-US" sz="900">
                <a:solidFill>
                  <a:schemeClr val="bg1"/>
                </a:solidFill>
                <a:latin typeface="Verdana" pitchFamily="112" charset="0"/>
                <a:cs typeface="Arial" charset="0"/>
              </a:rPr>
              <a:t>2-</a:t>
            </a:r>
            <a:fld id="{F2AE852F-EDFE-4DC8-8E52-DAF1F5044E8A}" type="slidenum">
              <a:rPr lang="en-GB" altLang="en-US" sz="900">
                <a:solidFill>
                  <a:schemeClr val="bg1"/>
                </a:solidFill>
                <a:latin typeface="Verdana" pitchFamily="112" charset="0"/>
                <a:cs typeface="Arial" charset="0"/>
              </a:rPr>
              <a:pPr/>
              <a:t>‹#›</a:t>
            </a:fld>
            <a:r>
              <a:rPr lang="en-GB" altLang="en-US" sz="900">
                <a:solidFill>
                  <a:schemeClr val="bg1"/>
                </a:solidFill>
                <a:latin typeface="Verdana" pitchFamily="112" charset="0"/>
                <a:cs typeface="Arial" charset="0"/>
              </a:rPr>
              <a:t> </a:t>
            </a:r>
          </a:p>
        </p:txBody>
      </p:sp>
      <p:pic>
        <p:nvPicPr>
          <p:cNvPr id="2056" name="Picture 10" descr="Keown_0132719169_small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33" r:id="rId2"/>
    <p:sldLayoutId id="214748403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6"/>
          <p:cNvSpPr txBox="1">
            <a:spLocks noChangeArrowheads="1"/>
          </p:cNvSpPr>
          <p:nvPr/>
        </p:nvSpPr>
        <p:spPr bwMode="auto">
          <a:xfrm>
            <a:off x="5029200" y="2209800"/>
            <a:ext cx="395816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lIns="0" tIns="0" rIns="18288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en-US" sz="3200" b="1" kern="0" dirty="0">
                <a:latin typeface="Verdana"/>
                <a:ea typeface="ヒラギノ角ゴ Pro W3" pitchFamily="-1" charset="-128"/>
                <a:cs typeface="Verdana"/>
              </a:rPr>
              <a:t>Chapter 2</a:t>
            </a: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 bwMode="auto">
          <a:xfrm>
            <a:off x="4953000" y="3505200"/>
            <a:ext cx="39576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18288" bIns="0"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en-US" sz="2800" kern="0" dirty="0">
                <a:latin typeface="Verdana"/>
                <a:ea typeface="ヒラギノ角ゴ Pro W3" pitchFamily="-1" charset="-128"/>
                <a:cs typeface="Verdana"/>
              </a:rPr>
              <a:t> Measuring Your Financial Health and Making a Plan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ea typeface="ヒラギノ角ゴ Pro W3" pitchFamily="112" charset="-128"/>
              </a:rPr>
              <a:t>Figure 2.3  A Balance Sheet for Louise and Larry Tate, December 31, 2011</a:t>
            </a:r>
          </a:p>
        </p:txBody>
      </p:sp>
      <p:pic>
        <p:nvPicPr>
          <p:cNvPr id="19459" name="Picture 4" descr="fig02_03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200"/>
            <a:ext cx="7315200" cy="470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ea typeface="ヒラギノ角ゴ Pro W3" pitchFamily="112" charset="-128"/>
              </a:rPr>
              <a:t>Figure 2.3  A Balance Sheet for Louise and Larry Tate, December 31, 2011 </a:t>
            </a:r>
            <a:r>
              <a:rPr lang="en-US" altLang="en-US" sz="2400" i="1" smtClean="0">
                <a:ea typeface="ヒラギノ角ゴ Pro W3" pitchFamily="112" charset="-128"/>
              </a:rPr>
              <a:t>(cont.)</a:t>
            </a:r>
          </a:p>
        </p:txBody>
      </p:sp>
      <p:pic>
        <p:nvPicPr>
          <p:cNvPr id="20483" name="Picture 3" descr="fig02_03b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87463"/>
            <a:ext cx="6934200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6200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Using an Income Statement</a:t>
            </a:r>
            <a:br>
              <a:rPr lang="en-US" altLang="en-US" smtClean="0">
                <a:ea typeface="ヒラギノ角ゴ Pro W3" pitchFamily="112" charset="-128"/>
              </a:rPr>
            </a:br>
            <a:r>
              <a:rPr lang="en-US" altLang="en-US" smtClean="0">
                <a:ea typeface="ヒラギノ角ゴ Pro W3" pitchFamily="112" charset="-128"/>
              </a:rPr>
              <a:t>to Trace Your Money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Financial motion picture—tells you where your money has come from and where it has gone over some period of time. </a:t>
            </a:r>
          </a:p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Income and expenditure, net income statement</a:t>
            </a:r>
          </a:p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Cash basis—based on actual cash flows</a:t>
            </a:r>
          </a:p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Income – expenses (over given time period)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ea typeface="ヒラギノ角ゴ Pro W3" pitchFamily="112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ea typeface="ヒラギノ角ゴ Pro W3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Figure 2.4  A Simplified Income Statement</a:t>
            </a:r>
          </a:p>
        </p:txBody>
      </p:sp>
      <p:pic>
        <p:nvPicPr>
          <p:cNvPr id="22531" name="Picture 4" descr="fig02_04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7659688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>
          <a:xfrm>
            <a:off x="228600" y="1447800"/>
            <a:ext cx="2287588" cy="2895600"/>
          </a:xfrm>
        </p:spPr>
        <p:txBody>
          <a:bodyPr anchor="t"/>
          <a:lstStyle/>
          <a:p>
            <a:pPr eaLnBrk="1" hangingPunct="1"/>
            <a:r>
              <a:rPr lang="en-US" altLang="en-US" sz="2400" smtClean="0">
                <a:ea typeface="ヒラギノ角ゴ Pro W3" pitchFamily="112" charset="-128"/>
              </a:rPr>
              <a:t>Figure 2.5  How Americans Spent Their Money in 2010</a:t>
            </a:r>
          </a:p>
        </p:txBody>
      </p:sp>
      <p:pic>
        <p:nvPicPr>
          <p:cNvPr id="23555" name="Picture 4" descr="fig02_05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188" y="228600"/>
            <a:ext cx="65516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Using Ratios: Financial Thermometers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Financial ratios allow you analyze raw data in the balance sheet or income statement then compare it to targets.  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Ratios help you understand how you are managing financial resources.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Question 1: Do I Have Enough Liquidity to Meet Emergencies?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smtClean="0">
                <a:ea typeface="ヒラギノ角ゴ Pro W3" pitchFamily="112" charset="-128"/>
              </a:rPr>
              <a:t>Current ratio: </a:t>
            </a:r>
            <a:r>
              <a:rPr lang="en-US" altLang="en-US" smtClean="0">
                <a:ea typeface="ヒラギノ角ゴ Pro W3" pitchFamily="112" charset="-128"/>
              </a:rPr>
              <a:t>monetary assets divided            by current liabilities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ea typeface="ヒラギノ角ゴ Pro W3" pitchFamily="112" charset="-128"/>
              </a:rPr>
              <a:t>Should be greater than 1.0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ea typeface="ヒラギノ角ゴ Pro W3" pitchFamily="112" charset="-128"/>
              </a:rPr>
              <a:t>Aim for above 2.0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b="1" smtClean="0">
              <a:ea typeface="ヒラギノ角ゴ Pro W3" pitchFamily="112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>
                <a:ea typeface="ヒラギノ角ゴ Pro W3" pitchFamily="112" charset="-128"/>
              </a:rPr>
              <a:t>Month’s Living Expenses Covered Ratio:</a:t>
            </a:r>
            <a:r>
              <a:rPr lang="en-US" altLang="en-US" smtClean="0">
                <a:ea typeface="ヒラギノ角ゴ Pro W3" pitchFamily="112" charset="-128"/>
              </a:rPr>
              <a:t> monetary assets divided by annual living expenditures divided by 12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ea typeface="ヒラギノ角ゴ Pro W3" pitchFamily="112" charset="-128"/>
              </a:rPr>
              <a:t>Should aim for 3 to 6 months of liquid assets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ea typeface="ヒラギノ角ゴ Pro W3" pitchFamily="112" charset="-128"/>
              </a:rPr>
              <a:t>Less if enough credit and insurance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>
              <a:ea typeface="ヒラギノ角ゴ Pro W3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5438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Question 2: Can I Meet</a:t>
            </a:r>
            <a:br>
              <a:rPr lang="en-US" altLang="en-US" smtClean="0">
                <a:ea typeface="ヒラギノ角ゴ Pro W3" pitchFamily="112" charset="-128"/>
              </a:rPr>
            </a:br>
            <a:r>
              <a:rPr lang="en-US" altLang="en-US" smtClean="0">
                <a:ea typeface="ヒラギノ角ゴ Pro W3" pitchFamily="112" charset="-128"/>
              </a:rPr>
              <a:t>My Debt Obligations?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ea typeface="ヒラギノ角ゴ Pro W3" pitchFamily="112" charset="-128"/>
              </a:rPr>
              <a:t>Debt Ratio: </a:t>
            </a:r>
            <a:r>
              <a:rPr lang="en-US" altLang="en-US" smtClean="0">
                <a:ea typeface="ヒラギノ角ゴ Pro W3" pitchFamily="112" charset="-128"/>
              </a:rPr>
              <a:t>total debt or liabilities divided by total assets</a:t>
            </a:r>
          </a:p>
          <a:p>
            <a:pPr lvl="1" eaLnBrk="1" hangingPunct="1"/>
            <a:r>
              <a:rPr lang="en-US" altLang="en-US" smtClean="0">
                <a:ea typeface="ヒラギノ角ゴ Pro W3" pitchFamily="112" charset="-128"/>
              </a:rPr>
              <a:t>Should decrease as you get older.</a:t>
            </a:r>
          </a:p>
          <a:p>
            <a:pPr lvl="1" eaLnBrk="1" hangingPunct="1"/>
            <a:endParaRPr lang="en-US" altLang="en-US" smtClean="0">
              <a:ea typeface="ヒラギノ角ゴ Pro W3" pitchFamily="112" charset="-128"/>
            </a:endParaRPr>
          </a:p>
          <a:p>
            <a:pPr eaLnBrk="1" hangingPunct="1"/>
            <a:r>
              <a:rPr lang="en-US" altLang="en-US" b="1" smtClean="0">
                <a:ea typeface="ヒラギノ角ゴ Pro W3" pitchFamily="112" charset="-128"/>
              </a:rPr>
              <a:t>Long-term Debt Coverage Ratio:</a:t>
            </a:r>
            <a:r>
              <a:rPr lang="en-US" altLang="en-US" smtClean="0">
                <a:ea typeface="ヒラギノ角ゴ Pro W3" pitchFamily="112" charset="-128"/>
              </a:rPr>
              <a:t> total income available for living expenses divided by total long-term debt payments</a:t>
            </a:r>
            <a:r>
              <a:rPr lang="en-US" altLang="en-US" b="1" smtClean="0">
                <a:ea typeface="ヒラギノ角ゴ Pro W3" pitchFamily="112" charset="-128"/>
              </a:rPr>
              <a:t> </a:t>
            </a:r>
          </a:p>
          <a:p>
            <a:pPr lvl="1" eaLnBrk="1" hangingPunct="1"/>
            <a:r>
              <a:rPr lang="en-US" altLang="en-US" smtClean="0">
                <a:ea typeface="ヒラギノ角ゴ Pro W3" pitchFamily="112" charset="-128"/>
              </a:rPr>
              <a:t>Less than 2.5 is a red flag</a:t>
            </a:r>
          </a:p>
          <a:p>
            <a:pPr eaLnBrk="1" hangingPunct="1"/>
            <a:endParaRPr lang="en-US" altLang="en-US" smtClean="0">
              <a:ea typeface="ヒラギノ角ゴ Pro W3" pitchFamily="112" charset="-128"/>
            </a:endParaRPr>
          </a:p>
          <a:p>
            <a:pPr eaLnBrk="1" hangingPunct="1"/>
            <a:endParaRPr lang="en-US" altLang="en-US" smtClean="0">
              <a:ea typeface="ヒラギノ角ゴ Pro W3" pitchFamily="112" charset="-128"/>
            </a:endParaRPr>
          </a:p>
          <a:p>
            <a:pPr eaLnBrk="1" hangingPunct="1"/>
            <a:endParaRPr lang="en-US" altLang="en-US" smtClean="0">
              <a:ea typeface="ヒラギノ角ゴ Pro W3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620000" cy="10668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Question 3: Am I Saving as Much as I Think I Am?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3581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Aft>
                <a:spcPts val="2400"/>
              </a:spcAft>
              <a:buFont typeface="Wingdings 2" pitchFamily="112" charset="2"/>
              <a:buNone/>
            </a:pPr>
            <a:r>
              <a:rPr lang="en-US" altLang="en-US" b="1" smtClean="0">
                <a:ea typeface="ヒラギノ角ゴ Pro W3" pitchFamily="112" charset="-128"/>
              </a:rPr>
              <a:t>Savings Ratio: </a:t>
            </a:r>
            <a:r>
              <a:rPr lang="en-US" altLang="en-US" smtClean="0">
                <a:ea typeface="ヒラギノ角ゴ Pro W3" pitchFamily="112" charset="-128"/>
              </a:rPr>
              <a:t>income available for saving and investments divided by income available for living expenses</a:t>
            </a:r>
          </a:p>
          <a:p>
            <a:pPr marL="0" indent="0" eaLnBrk="1" hangingPunct="1">
              <a:lnSpc>
                <a:spcPct val="90000"/>
              </a:lnSpc>
              <a:spcAft>
                <a:spcPts val="2400"/>
              </a:spcAft>
            </a:pPr>
            <a:r>
              <a:rPr lang="en-US" altLang="en-US" smtClean="0">
                <a:ea typeface="ヒラギノ角ゴ Pro W3" pitchFamily="112" charset="-128"/>
              </a:rPr>
              <a:t>Effective saving is by paying yourself first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4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5438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Record Keeping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Without records difficult to prepare taxes.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You track expenses and know how much and where you are spending.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Easier for someone to step in during an emergency and understand your financial situation.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Introduction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554163"/>
            <a:ext cx="8229600" cy="4389437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Where does all your money go?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Planning and budgeting requires control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Evaluate your financial health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mtClean="0">
                <a:ea typeface="ヒラギノ角ゴ Pro W3" pitchFamily="112" charset="-128"/>
              </a:rPr>
              <a:t>Develop a plan of 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>
          <a:xfrm>
            <a:off x="1143000" y="76200"/>
            <a:ext cx="76200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Record Keeping Steps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82600" indent="-457200" eaLnBrk="1" hangingPunct="1">
              <a:buFont typeface="Verdana" pitchFamily="112" charset="0"/>
              <a:buAutoNum type="arabicPeriod"/>
            </a:pPr>
            <a:r>
              <a:rPr lang="en-US" altLang="en-US" smtClean="0">
                <a:ea typeface="ヒラギノ角ゴ Pro W3" pitchFamily="112" charset="-128"/>
              </a:rPr>
              <a:t>Track your financial dealings.</a:t>
            </a:r>
          </a:p>
          <a:p>
            <a:pPr lvl="1" eaLnBrk="1" hangingPunct="1">
              <a:buFont typeface="Wingdings 2" pitchFamily="112" charset="2"/>
              <a:buChar char=""/>
            </a:pPr>
            <a:r>
              <a:rPr lang="en-US" altLang="en-US" smtClean="0">
                <a:ea typeface="ヒラギノ角ゴ Pro W3" pitchFamily="112" charset="-128"/>
              </a:rPr>
              <a:t>Credit card and check expenditures are easy to track, but cash expenditures must be tracked as they occur.  </a:t>
            </a:r>
          </a:p>
          <a:p>
            <a:pPr lvl="1" eaLnBrk="1" hangingPunct="1">
              <a:spcAft>
                <a:spcPts val="2400"/>
              </a:spcAft>
              <a:buFont typeface="Wingdings 2" pitchFamily="112" charset="2"/>
              <a:buChar char=""/>
            </a:pPr>
            <a:r>
              <a:rPr lang="en-US" altLang="en-US" smtClean="0">
                <a:ea typeface="ヒラギノ角ゴ Pro W3" pitchFamily="112" charset="-128"/>
              </a:rPr>
              <a:t>After tracking, record transactions in a ledger.</a:t>
            </a:r>
          </a:p>
          <a:p>
            <a:pPr marL="482600" indent="-457200" eaLnBrk="1" hangingPunct="1">
              <a:spcAft>
                <a:spcPts val="2400"/>
              </a:spcAft>
              <a:buFont typeface="Verdana" pitchFamily="112" charset="0"/>
              <a:buAutoNum type="arabicPeriod"/>
            </a:pPr>
            <a:r>
              <a:rPr lang="en-US" altLang="en-US" smtClean="0">
                <a:ea typeface="ヒラギノ角ゴ Pro W3" pitchFamily="112" charset="-128"/>
              </a:rPr>
              <a:t>File and store your financial records so they are readily accessible.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What Planners Do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6400" indent="-406400"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More unique financial situations need professional help.</a:t>
            </a:r>
          </a:p>
          <a:p>
            <a:pPr marL="406400" indent="-406400"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They give advice.</a:t>
            </a:r>
          </a:p>
          <a:p>
            <a:pPr marL="406400" indent="-406400"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You still need to know the basics and still bear ultimate responsibility.</a:t>
            </a:r>
          </a:p>
          <a:p>
            <a:pPr marL="406400" indent="-406400" eaLnBrk="1" hangingPunct="1"/>
            <a:endParaRPr lang="en-US" altLang="en-US" smtClean="0">
              <a:ea typeface="ヒラギノ角ゴ Pro W3" pitchFamily="112" charset="-128"/>
            </a:endParaRPr>
          </a:p>
          <a:p>
            <a:pPr marL="406400" indent="-406400" eaLnBrk="1" hangingPunct="1"/>
            <a:endParaRPr lang="en-US" altLang="en-US" smtClean="0">
              <a:ea typeface="ヒラギノ角ゴ Pro W3" pitchFamily="112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5"/>
          <p:cNvSpPr>
            <a:spLocks noGrp="1"/>
          </p:cNvSpPr>
          <p:nvPr>
            <p:ph type="title"/>
          </p:nvPr>
        </p:nvSpPr>
        <p:spPr>
          <a:xfrm>
            <a:off x="304800" y="1447800"/>
            <a:ext cx="2760663" cy="3352800"/>
          </a:xfrm>
        </p:spPr>
        <p:txBody>
          <a:bodyPr anchor="t"/>
          <a:lstStyle/>
          <a:p>
            <a:pPr eaLnBrk="1" hangingPunct="1"/>
            <a:r>
              <a:rPr lang="en-US" altLang="en-US" sz="2800" smtClean="0">
                <a:ea typeface="ヒラギノ角ゴ Pro W3" pitchFamily="112" charset="-128"/>
              </a:rPr>
              <a:t>Figure 2.8  Web-Based Financial Planning with Mint.com</a:t>
            </a:r>
          </a:p>
        </p:txBody>
      </p:sp>
      <p:pic>
        <p:nvPicPr>
          <p:cNvPr id="31747" name="Picture 7" descr="fig02_08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863" y="457200"/>
            <a:ext cx="5773737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5"/>
          <p:cNvSpPr>
            <a:spLocks noGrp="1"/>
          </p:cNvSpPr>
          <p:nvPr>
            <p:ph type="title"/>
          </p:nvPr>
        </p:nvSpPr>
        <p:spPr>
          <a:xfrm>
            <a:off x="1066800" y="228600"/>
            <a:ext cx="8077200" cy="838200"/>
          </a:xfrm>
        </p:spPr>
        <p:txBody>
          <a:bodyPr anchor="t"/>
          <a:lstStyle/>
          <a:p>
            <a:pPr eaLnBrk="1" hangingPunct="1"/>
            <a:r>
              <a:rPr lang="en-US" altLang="en-US" sz="2800" smtClean="0">
                <a:ea typeface="ヒラギノ角ゴ Pro W3" pitchFamily="112" charset="-128"/>
              </a:rPr>
              <a:t>Figure 2.8  Web-Based Financial Planning with Mint.com (cont.)</a:t>
            </a:r>
          </a:p>
        </p:txBody>
      </p:sp>
      <p:pic>
        <p:nvPicPr>
          <p:cNvPr id="32771" name="Picture 3" descr="fig02_08b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381125"/>
            <a:ext cx="6553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Using a Balance Sheet to Measure Your Wealth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074025" cy="4257675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A snapshot of your financial status at a particular time.   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Assets you own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Debt or liabilities you’ve incurred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Your net worth or equity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Figure 2.2  Personal Balance Sheet</a:t>
            </a:r>
          </a:p>
        </p:txBody>
      </p:sp>
      <p:pic>
        <p:nvPicPr>
          <p:cNvPr id="13315" name="Picture 5" descr="fig02_0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143000"/>
            <a:ext cx="6581775" cy="489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4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6962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Assets: What You Own 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074025" cy="4333875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Assets are your possessions even if you owe money on them. 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List assets using their fair market value.  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All values must be current.</a:t>
            </a:r>
          </a:p>
          <a:p>
            <a:pPr eaLnBrk="1" hangingPunct="1"/>
            <a:endParaRPr lang="en-US" altLang="en-US" smtClean="0">
              <a:ea typeface="ヒラギノ角ゴ Pro W3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543800" cy="9906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Assets: What You Own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Monetary assets—cash or liquid asset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Investments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Retirement plans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Tangible assets—physical assets</a:t>
            </a:r>
          </a:p>
          <a:p>
            <a:pPr lvl="1"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House, vehicles, furniture, jewelry, collectibles,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Liabilities: What You Owe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Liability is debt that must be repaid in the future.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Current liabilities must be paid off within the next year.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Long-term liabilities come due beyond a year.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List only the unpaid balances. </a:t>
            </a:r>
          </a:p>
          <a:p>
            <a:pPr eaLnBrk="1" hangingPunct="1"/>
            <a:endParaRPr lang="en-US" altLang="en-US" smtClean="0">
              <a:ea typeface="ヒラギノ角ゴ Pro W3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5438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Liabilities: What You Owe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Current bills—utility bills, insurance premiums, credit card balances.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Long-term liabilities—home, car, or student loans.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Other loans—other installment loans, bank loans, insurance policy loans.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4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12" charset="-128"/>
              </a:rPr>
              <a:t>Net Worth: A Measure</a:t>
            </a:r>
            <a:br>
              <a:rPr lang="en-US" altLang="en-US" smtClean="0">
                <a:ea typeface="ヒラギノ角ゴ Pro W3" pitchFamily="112" charset="-128"/>
              </a:rPr>
            </a:br>
            <a:r>
              <a:rPr lang="en-US" altLang="en-US" smtClean="0">
                <a:ea typeface="ヒラギノ角ゴ Pro W3" pitchFamily="112" charset="-128"/>
              </a:rPr>
              <a:t>of Your Wealth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Net worth = total assets - total debt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If liabilities &gt; assets, negative net worth and insolvent. 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If liabilities &lt; assets, positive net worth. 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>
                <a:ea typeface="ヒラギノ角ゴ Pro W3" pitchFamily="112" charset="-128"/>
              </a:rPr>
              <a:t>Good level of net worth depends on yours goals and your place in the financial life cycle. 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>
              <a:ea typeface="ヒラギノ角ゴ Pro W3" pitchFamily="112" charset="-128"/>
            </a:endParaRPr>
          </a:p>
          <a:p>
            <a:pPr eaLnBrk="1" hangingPunct="1">
              <a:spcBef>
                <a:spcPct val="0"/>
              </a:spcBef>
              <a:buFont typeface="Wingdings" pitchFamily="112" charset="2"/>
              <a:buNone/>
            </a:pPr>
            <a:endParaRPr lang="en-US" altLang="en-US" smtClean="0">
              <a:ea typeface="ヒラギノ角ゴ Pro W3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own_pf5e_01">
  <a:themeElements>
    <a:clrScheme name="Keown slides">
      <a:dk1>
        <a:sysClr val="windowText" lastClr="000000"/>
      </a:dk1>
      <a:lt1>
        <a:sysClr val="window" lastClr="FFFFFF"/>
      </a:lt1>
      <a:dk2>
        <a:srgbClr val="004E6C"/>
      </a:dk2>
      <a:lt2>
        <a:srgbClr val="04617B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N01Keown7192047_06_LN01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</TotalTime>
  <Words>667</Words>
  <Application>Microsoft Office PowerPoint</Application>
  <PresentationFormat>On-screen Show (4:3)</PresentationFormat>
  <Paragraphs>82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ヒラギノ角ゴ Pro W3</vt:lpstr>
      <vt:lpstr>Verdana</vt:lpstr>
      <vt:lpstr>Wingdings 2</vt:lpstr>
      <vt:lpstr>Times New Roman</vt:lpstr>
      <vt:lpstr>Trebuchet MS</vt:lpstr>
      <vt:lpstr>Wingdings</vt:lpstr>
      <vt:lpstr>keown_pf5e_01</vt:lpstr>
      <vt:lpstr>LN01Keown7192047_06_LN01</vt:lpstr>
      <vt:lpstr>PowerPoint Presentation</vt:lpstr>
      <vt:lpstr>Introduction</vt:lpstr>
      <vt:lpstr>Using a Balance Sheet to Measure Your Wealth</vt:lpstr>
      <vt:lpstr>Figure 2.2  Personal Balance Sheet</vt:lpstr>
      <vt:lpstr>Assets: What You Own </vt:lpstr>
      <vt:lpstr>Assets: What You Own </vt:lpstr>
      <vt:lpstr>Liabilities: What You Owe</vt:lpstr>
      <vt:lpstr>Liabilities: What You Owe</vt:lpstr>
      <vt:lpstr>Net Worth: A Measure of Your Wealth</vt:lpstr>
      <vt:lpstr>Figure 2.3  A Balance Sheet for Louise and Larry Tate, December 31, 2011</vt:lpstr>
      <vt:lpstr>Figure 2.3  A Balance Sheet for Louise and Larry Tate, December 31, 2011 (cont.)</vt:lpstr>
      <vt:lpstr>Using an Income Statement to Trace Your Money</vt:lpstr>
      <vt:lpstr>Figure 2.4  A Simplified Income Statement</vt:lpstr>
      <vt:lpstr>Figure 2.5  How Americans Spent Their Money in 2010</vt:lpstr>
      <vt:lpstr>Using Ratios: Financial Thermometers</vt:lpstr>
      <vt:lpstr>Question 1: Do I Have Enough Liquidity to Meet Emergencies?</vt:lpstr>
      <vt:lpstr>Question 2: Can I Meet My Debt Obligations?</vt:lpstr>
      <vt:lpstr>Question 3: Am I Saving as Much as I Think I Am?</vt:lpstr>
      <vt:lpstr>Record Keeping</vt:lpstr>
      <vt:lpstr>Record Keeping Steps</vt:lpstr>
      <vt:lpstr>What Planners Do</vt:lpstr>
      <vt:lpstr>Figure 2.8  Web-Based Financial Planning with Mint.com</vt:lpstr>
      <vt:lpstr>Figure 2.8  Web-Based Financial Planning with Mint.com (cont.)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Sophia</dc:creator>
  <cp:lastModifiedBy>Billy</cp:lastModifiedBy>
  <cp:revision>49</cp:revision>
  <cp:lastPrinted>2009-04-22T19:24:48Z</cp:lastPrinted>
  <dcterms:created xsi:type="dcterms:W3CDTF">2012-02-07T15:02:08Z</dcterms:created>
  <dcterms:modified xsi:type="dcterms:W3CDTF">2015-04-14T02:41:03Z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TC010184561033</vt:lpwstr>
  </property>
</Properties>
</file>