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954" r:id="rId2"/>
  </p:sldMasterIdLst>
  <p:notesMasterIdLst>
    <p:notesMasterId r:id="rId18"/>
  </p:notesMasterIdLst>
  <p:handoutMasterIdLst>
    <p:handoutMasterId r:id="rId19"/>
  </p:handoutMasterIdLst>
  <p:sldIdLst>
    <p:sldId id="305" r:id="rId3"/>
    <p:sldId id="288" r:id="rId4"/>
    <p:sldId id="265" r:id="rId5"/>
    <p:sldId id="266" r:id="rId6"/>
    <p:sldId id="275" r:id="rId7"/>
    <p:sldId id="277" r:id="rId8"/>
    <p:sldId id="278" r:id="rId9"/>
    <p:sldId id="295" r:id="rId10"/>
    <p:sldId id="297" r:id="rId11"/>
    <p:sldId id="282" r:id="rId12"/>
    <p:sldId id="298" r:id="rId13"/>
    <p:sldId id="284" r:id="rId14"/>
    <p:sldId id="286" r:id="rId15"/>
    <p:sldId id="302" r:id="rId16"/>
    <p:sldId id="303" r:id="rId17"/>
  </p:sldIdLst>
  <p:sldSz cx="9144000" cy="6858000" type="screen4x3"/>
  <p:notesSz cx="6946900" cy="92837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ED2C6"/>
    <a:srgbClr val="006600"/>
    <a:srgbClr val="B2B2B2"/>
    <a:srgbClr val="0066FF"/>
    <a:srgbClr val="000099"/>
    <a:srgbClr val="FFCC00"/>
    <a:srgbClr val="DEE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0" autoAdjust="0"/>
    <p:restoredTop sz="90929"/>
  </p:normalViewPr>
  <p:slideViewPr>
    <p:cSldViewPr snapToObjects="1">
      <p:cViewPr>
        <p:scale>
          <a:sx n="70" d="100"/>
          <a:sy n="70" d="100"/>
        </p:scale>
        <p:origin x="-756" y="-690"/>
      </p:cViewPr>
      <p:guideLst>
        <p:guide orient="horz" pos="743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96"/>
      </p:cViewPr>
      <p:guideLst>
        <p:guide orient="horz" pos="292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pitchFamily="112" charset="0"/>
              </a:defRPr>
            </a:lvl1pPr>
          </a:lstStyle>
          <a:p>
            <a:pPr>
              <a:defRPr/>
            </a:pPr>
            <a:fld id="{42ED9197-A245-4ED2-B7E4-CEF5A0E30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1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pitchFamily="112" charset="0"/>
              </a:defRPr>
            </a:lvl1pPr>
          </a:lstStyle>
          <a:p>
            <a:pPr>
              <a:defRPr/>
            </a:pPr>
            <a:fld id="{9FB6390F-4536-46DE-BBAE-12B73791D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1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76200" y="6553200"/>
            <a:ext cx="45720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3-</a:t>
            </a:r>
            <a:fld id="{8B92BACF-C5F6-424E-B36C-D5EF199EAD27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9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3460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8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88133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083628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40793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11366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76200" y="6553200"/>
            <a:ext cx="45720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3-</a:t>
            </a:r>
            <a:fld id="{09B67C62-5A26-4565-B8D1-3402682A04BB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5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3-</a:t>
            </a:r>
            <a:fld id="{542777E9-A1A8-495C-A34E-DAF3AB54F3C4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5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558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1-</a:t>
            </a:r>
            <a:fld id="{991DDEC8-B14F-4344-A1E1-1277548511CF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5" name="Date Placeholder 29"/>
          <p:cNvSpPr txBox="1">
            <a:spLocks/>
          </p:cNvSpPr>
          <p:nvPr userDrawn="1"/>
        </p:nvSpPr>
        <p:spPr>
          <a:xfrm>
            <a:off x="0" y="6645275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07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3-</a:t>
            </a:r>
            <a:fld id="{6E2179F0-7292-4A7B-BD07-8A6899928502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6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3-</a:t>
            </a:r>
            <a:fld id="{19A37797-1747-454D-8C6E-B8D735C16813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2306"/>
            <a:ext cx="8305800" cy="742188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800" b="0">
                <a:ln>
                  <a:noFill/>
                </a:ln>
                <a:solidFill>
                  <a:srgbClr val="FFFF99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6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3-</a:t>
            </a:r>
            <a:fld id="{639DD99C-6698-4F54-8C4C-78C7B79A7158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3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01828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endParaRPr lang="en-US" altLang="en-US">
              <a:cs typeface="Arial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Keown_013271916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307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30834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671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grpSp>
        <p:nvGrpSpPr>
          <p:cNvPr id="1030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</p:grp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3-</a:t>
            </a:r>
            <a:fld id="{3315AADC-B094-4407-899F-AE0D9E85A460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16" name="Date Placeholder 29"/>
          <p:cNvSpPr txBox="1">
            <a:spLocks/>
          </p:cNvSpPr>
          <p:nvPr/>
        </p:nvSpPr>
        <p:spPr>
          <a:xfrm>
            <a:off x="0" y="6629400"/>
            <a:ext cx="43815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FFF99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 2" pitchFamily="112" charset="2"/>
        <a:buChar char=""/>
        <a:defRPr sz="32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 2" pitchFamily="112" charset="2"/>
        <a:buChar char="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 2" pitchFamily="112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12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12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endParaRPr lang="en-US" altLang="en-US">
              <a:cs typeface="Arial" charset="0"/>
            </a:endParaRPr>
          </a:p>
        </p:txBody>
      </p:sp>
      <p:pic>
        <p:nvPicPr>
          <p:cNvPr id="2051" name="Picture 3" descr="Pearson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9525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773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© 2013 Pearson Education, Inc. All rights reserved.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244475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3-</a:t>
            </a:r>
            <a:fld id="{27739A6E-FAA6-47A2-B000-01622C1047A7}" type="slidenum"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pPr/>
              <a:t>‹#›</a:t>
            </a:fld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 </a:t>
            </a:r>
          </a:p>
        </p:txBody>
      </p:sp>
      <p:pic>
        <p:nvPicPr>
          <p:cNvPr id="2056" name="Picture 10" descr="Keown_0132719169_small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9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 txBox="1">
            <a:spLocks noChangeArrowheads="1"/>
          </p:cNvSpPr>
          <p:nvPr/>
        </p:nvSpPr>
        <p:spPr bwMode="auto">
          <a:xfrm>
            <a:off x="5105400" y="1371600"/>
            <a:ext cx="3657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sz="3200" b="1" kern="0" dirty="0">
                <a:latin typeface="+mj-lt"/>
                <a:ea typeface="ヒラギノ角ゴ Pro W3" pitchFamily="-1" charset="-128"/>
                <a:cs typeface="ヒラギノ角ゴ Pro W3" pitchFamily="-1" charset="-128"/>
              </a:rPr>
              <a:t>Chapter 3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 bwMode="auto">
          <a:xfrm>
            <a:off x="5105400" y="3228975"/>
            <a:ext cx="365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  <a:ea typeface="ヒラギノ角ゴ Pro W3" pitchFamily="-1" charset="-128"/>
                <a:cs typeface="ヒラギノ角ゴ Pro W3" pitchFamily="-1" charset="-128"/>
              </a:rPr>
              <a:t> Understanding and Appreciating the Time Value of Money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38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Present Value of an Annuity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To compare the relative value of annuities, you need to know the present value of each.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Need to know what $500 received at the end of the next 5 years is worth given discount rate of 6%.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Sum up the present values.</a:t>
            </a:r>
          </a:p>
          <a:p>
            <a:pPr eaLnBrk="1" hangingPunct="1">
              <a:buFont typeface="Wingdings 2" pitchFamily="112" charset="2"/>
              <a:buNone/>
            </a:pPr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ea typeface="ヒラギノ角ゴ Pro W3" pitchFamily="112" charset="-128"/>
              </a:rPr>
              <a:t>Table 3.6  Illustration of a 5-Year $500 Annuity Discounted Back to the Present at 6%</a:t>
            </a:r>
          </a:p>
        </p:txBody>
      </p:sp>
      <p:pic>
        <p:nvPicPr>
          <p:cNvPr id="21507" name="Picture 4" descr="tbl03_0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209800"/>
            <a:ext cx="8483600" cy="272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Amortized Loans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Loans paid off in equal installments.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You borrow $16,000 at 8% interest to buy a car and repay it in 4 equal payments at the end of each of the next 4 years.  What are the annual payments?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PV = Annual payment x Present-Value Interest Factor of an annuity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Perpetuities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 perpetuity is an annuity that continues to pay forever.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Present value of a perpetuity = annual dollar amount provided by the perpetuity divided by the annual interest (or discount)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Summary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The cornerstone of time value of money is compound interest.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Using future-value interest factors from tables, you can determine how much investments will grow over time.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The interest rate or the number of years that your money is compounded for increase future values.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>
              <a:buFont typeface="Wingdings 2" pitchFamily="112" charset="2"/>
              <a:buNone/>
            </a:pPr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200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Summary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05400"/>
          </a:xfrm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Use the present-value interest factor to find present value of future value.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An annuity is a equal dollar periodic payment of investment earnings or paying off installment loans. 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143000" y="2667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Introduction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Always comparing money from different time periods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 dollar received today is worth more than a dollar received in the future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Everything in personal finance involves time value of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The Rule of 72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How long will it take to double your money?  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Numbers of years for a given sum to double by dividing the investment’s annual growth or interest rate into 72.  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The Rule of 72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ヒラギノ角ゴ Pro W3" pitchFamily="112" charset="-128"/>
              </a:rPr>
              <a:t>Example: If an investment grows at an annual rate of 9% per year, then it should take 72/9 = 8 years to double. 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ヒラギノ角ゴ Pro W3" pitchFamily="112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Present Value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You’re on </a:t>
            </a:r>
            <a:r>
              <a:rPr lang="en-US" altLang="en-US" sz="2400" smtClean="0">
                <a:ea typeface="ヒラギノ角ゴ Pro W3" pitchFamily="112" charset="-128"/>
              </a:rPr>
              <a:t>vacation in Florida and you see an advertisement stating that you’ll receive $100 simply for taking a tour of a model condominium.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smtClean="0">
                <a:ea typeface="ヒラギノ角ゴ Pro W3" pitchFamily="112" charset="-128"/>
              </a:rPr>
              <a:t>You discover that the $100 is in the form of a savings bond that will not pay you the $100 for 10 years.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smtClean="0">
                <a:ea typeface="ヒラギノ角ゴ Pro W3" pitchFamily="112" charset="-128"/>
              </a:rPr>
              <a:t>What is the PV of </a:t>
            </a:r>
            <a:r>
              <a:rPr lang="en-US" altLang="en-US" smtClean="0">
                <a:ea typeface="ヒラギノ角ゴ Pro W3" pitchFamily="112" charset="-128"/>
              </a:rPr>
              <a:t>the $100 to be received 10 years from today if your discount rate is 6%?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Annuities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An annuity is a series of equal dollar payments coming at the end of each time period for a specific number of time period.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Compound Annuities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7963"/>
            <a:ext cx="8229600" cy="4694237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z="2400" smtClean="0">
                <a:ea typeface="ヒラギノ角ゴ Pro W3" pitchFamily="112" charset="-128"/>
              </a:rPr>
              <a:t>A compound annuity involves depositing an equal sum of money at the end of each year for a certain number of years, allowing it to grow.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smtClean="0">
                <a:ea typeface="ヒラギノ角ゴ Pro W3" pitchFamily="112" charset="-128"/>
              </a:rPr>
              <a:t>You want to know how much your savings will have grown by some point in the future.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z="2400" smtClean="0">
                <a:ea typeface="ヒラギノ角ゴ Pro W3" pitchFamily="112" charset="-128"/>
              </a:rPr>
              <a:t>Sum up a number of future values.</a:t>
            </a:r>
          </a:p>
          <a:p>
            <a:pPr eaLnBrk="1" hangingPunct="1"/>
            <a:endParaRPr lang="en-US" altLang="en-US" sz="2400" smtClean="0">
              <a:ea typeface="ヒラギノ角ゴ Pro W3" pitchFamily="112" charset="-128"/>
            </a:endParaRPr>
          </a:p>
          <a:p>
            <a:pPr eaLnBrk="1" hangingPunct="1"/>
            <a:endParaRPr lang="en-US" altLang="en-US" sz="2400" smtClean="0">
              <a:ea typeface="ヒラギノ角ゴ Pro W3" pitchFamily="112" charset="-128"/>
            </a:endParaRPr>
          </a:p>
          <a:p>
            <a:pPr eaLnBrk="1" hangingPunct="1"/>
            <a:endParaRPr lang="en-US" altLang="en-US" sz="2400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ea typeface="ヒラギノ角ゴ Pro W3" pitchFamily="112" charset="-128"/>
              </a:rPr>
              <a:t>Table 3.4  Illustration of a 5-Year $500 Annuity Compounded at 6%</a:t>
            </a:r>
          </a:p>
        </p:txBody>
      </p:sp>
      <p:pic>
        <p:nvPicPr>
          <p:cNvPr id="18435" name="Picture 4" descr="tbl03_0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529638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Compound Annuities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You’ll need $10,000 for education in 8 years. How much must you put away at the end of each year at 6% interest to have the college money ready?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own_pf5e_01">
  <a:themeElements>
    <a:clrScheme name="Keown slides">
      <a:dk1>
        <a:sysClr val="windowText" lastClr="000000"/>
      </a:dk1>
      <a:lt1>
        <a:sysClr val="window" lastClr="FFFFFF"/>
      </a:lt1>
      <a:dk2>
        <a:srgbClr val="004E6C"/>
      </a:dk2>
      <a:lt2>
        <a:srgbClr val="04617B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N01Keown7192047_06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keown_pf5e_01</Template>
  <TotalTime>1613</TotalTime>
  <Words>556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ヒラギノ角ゴ Pro W3</vt:lpstr>
      <vt:lpstr>Verdana</vt:lpstr>
      <vt:lpstr>Wingdings 2</vt:lpstr>
      <vt:lpstr>Times New Roman</vt:lpstr>
      <vt:lpstr>Trebuchet MS</vt:lpstr>
      <vt:lpstr>keown_pf5e_01</vt:lpstr>
      <vt:lpstr>LN01Keown7192047_06_LN01</vt:lpstr>
      <vt:lpstr>PowerPoint Presentation</vt:lpstr>
      <vt:lpstr>Introduction</vt:lpstr>
      <vt:lpstr>The Rule of 72</vt:lpstr>
      <vt:lpstr>The Rule of 72</vt:lpstr>
      <vt:lpstr>Present Value Example</vt:lpstr>
      <vt:lpstr>Annuities</vt:lpstr>
      <vt:lpstr>Compound Annuities</vt:lpstr>
      <vt:lpstr>Table 3.4  Illustration of a 5-Year $500 Annuity Compounded at 6%</vt:lpstr>
      <vt:lpstr>Compound Annuities Example</vt:lpstr>
      <vt:lpstr>Present Value of an Annuity</vt:lpstr>
      <vt:lpstr>Table 3.6  Illustration of a 5-Year $500 Annuity Discounted Back to the Present at 6%</vt:lpstr>
      <vt:lpstr>Amortized Loans</vt:lpstr>
      <vt:lpstr>Perpetuities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Sophia</dc:creator>
  <cp:lastModifiedBy>Billy</cp:lastModifiedBy>
  <cp:revision>49</cp:revision>
  <cp:lastPrinted>2009-04-22T19:24:48Z</cp:lastPrinted>
  <dcterms:created xsi:type="dcterms:W3CDTF">2012-02-07T14:58:17Z</dcterms:created>
  <dcterms:modified xsi:type="dcterms:W3CDTF">2015-04-18T19:13:18Z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