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4002" r:id="rId2"/>
  </p:sldMasterIdLst>
  <p:notesMasterIdLst>
    <p:notesMasterId r:id="rId28"/>
  </p:notesMasterIdLst>
  <p:handoutMasterIdLst>
    <p:handoutMasterId r:id="rId29"/>
  </p:handoutMasterIdLst>
  <p:sldIdLst>
    <p:sldId id="310" r:id="rId3"/>
    <p:sldId id="258" r:id="rId4"/>
    <p:sldId id="259" r:id="rId5"/>
    <p:sldId id="260" r:id="rId6"/>
    <p:sldId id="293" r:id="rId7"/>
    <p:sldId id="261" r:id="rId8"/>
    <p:sldId id="262" r:id="rId9"/>
    <p:sldId id="265" r:id="rId10"/>
    <p:sldId id="294" r:id="rId11"/>
    <p:sldId id="267" r:id="rId12"/>
    <p:sldId id="268" r:id="rId13"/>
    <p:sldId id="296" r:id="rId14"/>
    <p:sldId id="297" r:id="rId15"/>
    <p:sldId id="273" r:id="rId16"/>
    <p:sldId id="274" r:id="rId17"/>
    <p:sldId id="275" r:id="rId18"/>
    <p:sldId id="277" r:id="rId19"/>
    <p:sldId id="280" r:id="rId20"/>
    <p:sldId id="283" r:id="rId21"/>
    <p:sldId id="285" r:id="rId22"/>
    <p:sldId id="286" r:id="rId23"/>
    <p:sldId id="287" r:id="rId24"/>
    <p:sldId id="288" r:id="rId25"/>
    <p:sldId id="289" r:id="rId26"/>
    <p:sldId id="303" r:id="rId27"/>
  </p:sldIdLst>
  <p:sldSz cx="9144000" cy="6858000" type="screen4x3"/>
  <p:notesSz cx="6946900" cy="9283700"/>
  <p:custDataLst>
    <p:tags r:id="rId3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ED2C6"/>
    <a:srgbClr val="006600"/>
    <a:srgbClr val="B2B2B2"/>
    <a:srgbClr val="0066FF"/>
    <a:srgbClr val="000099"/>
    <a:srgbClr val="FFCC00"/>
    <a:srgbClr val="DEE5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80" autoAdjust="0"/>
    <p:restoredTop sz="90929"/>
  </p:normalViewPr>
  <p:slideViewPr>
    <p:cSldViewPr snapToObjects="1">
      <p:cViewPr>
        <p:scale>
          <a:sx n="80" d="100"/>
          <a:sy n="80" d="100"/>
        </p:scale>
        <p:origin x="-372" y="-462"/>
      </p:cViewPr>
      <p:guideLst>
        <p:guide orient="horz" pos="743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-1848" y="-96"/>
      </p:cViewPr>
      <p:guideLst>
        <p:guide orient="horz" pos="2924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A4DCE3FF-CF3F-4011-8E65-5A5B780B7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25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4C17A66E-6FCD-42C2-9028-587142D4F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73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ヒラギノ角ゴ Pro W3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9"/>
          <p:cNvSpPr txBox="1">
            <a:spLocks/>
          </p:cNvSpPr>
          <p:nvPr userDrawn="1"/>
        </p:nvSpPr>
        <p:spPr>
          <a:xfrm>
            <a:off x="76200" y="6553200"/>
            <a:ext cx="45720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charset="0"/>
              </a:rPr>
              <a:t>13-</a:t>
            </a:r>
            <a:fld id="{B48B9FF0-078D-4CC8-ACB1-D787AD48532E}" type="slidenum">
              <a:rPr lang="en-US" sz="1200" smtClean="0">
                <a:latin typeface="Trebuchet MS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0">
                <a:ln>
                  <a:noFill/>
                </a:ln>
                <a:solidFill>
                  <a:srgbClr val="FFFF99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434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4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6125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27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1057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8892085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8008429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29190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2428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charset="0"/>
              </a:rPr>
              <a:t>13-</a:t>
            </a:r>
            <a:fld id="{97002A27-7E6A-452E-BB69-E58F62DF95D0}" type="slidenum">
              <a:rPr lang="en-US" sz="1200" smtClean="0">
                <a:latin typeface="Trebuchet MS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charset="0"/>
            </a:endParaRPr>
          </a:p>
        </p:txBody>
      </p:sp>
      <p:sp>
        <p:nvSpPr>
          <p:cNvPr id="5" name="Date Placeholder 29"/>
          <p:cNvSpPr txBox="1">
            <a:spLocks/>
          </p:cNvSpPr>
          <p:nvPr userDrawn="1"/>
        </p:nvSpPr>
        <p:spPr>
          <a:xfrm>
            <a:off x="0" y="6629400"/>
            <a:ext cx="4495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>
                <a:solidFill>
                  <a:srgbClr val="FFFF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4548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charset="0"/>
              </a:rPr>
              <a:t>13-</a:t>
            </a:r>
            <a:fld id="{5B67B5BC-EAC6-433A-8F32-B2EF296CCB6C}" type="slidenum">
              <a:rPr lang="en-US" sz="1200" smtClean="0">
                <a:latin typeface="Trebuchet MS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charset="0"/>
            </a:endParaRPr>
          </a:p>
        </p:txBody>
      </p:sp>
      <p:sp>
        <p:nvSpPr>
          <p:cNvPr id="5" name="Date Placeholder 29"/>
          <p:cNvSpPr txBox="1">
            <a:spLocks/>
          </p:cNvSpPr>
          <p:nvPr userDrawn="1"/>
        </p:nvSpPr>
        <p:spPr>
          <a:xfrm>
            <a:off x="0" y="6645275"/>
            <a:ext cx="4495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0" cap="none" baseline="0" dirty="0">
                <a:ln w="635">
                  <a:noFill/>
                </a:ln>
                <a:solidFill>
                  <a:srgbClr val="FFFF99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895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charset="0"/>
              </a:rPr>
              <a:t>13-</a:t>
            </a:r>
            <a:fld id="{B1AFD51A-49D6-4D47-A3C5-B320B08A002B}" type="slidenum">
              <a:rPr lang="en-US" sz="1200" smtClean="0">
                <a:latin typeface="Trebuchet MS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charset="0"/>
            </a:endParaRPr>
          </a:p>
        </p:txBody>
      </p:sp>
      <p:sp>
        <p:nvSpPr>
          <p:cNvPr id="6" name="Date Placeholder 29"/>
          <p:cNvSpPr txBox="1">
            <a:spLocks/>
          </p:cNvSpPr>
          <p:nvPr userDrawn="1"/>
        </p:nvSpPr>
        <p:spPr>
          <a:xfrm>
            <a:off x="0" y="6629400"/>
            <a:ext cx="4495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26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charset="0"/>
              </a:rPr>
              <a:t>13-</a:t>
            </a:r>
            <a:fld id="{C3A8D0D2-78CB-4897-8F7C-78E38B2CBCA0}" type="slidenum">
              <a:rPr lang="en-US" sz="1200" smtClean="0">
                <a:latin typeface="Trebuchet MS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charset="0"/>
            </a:endParaRPr>
          </a:p>
        </p:txBody>
      </p:sp>
      <p:sp>
        <p:nvSpPr>
          <p:cNvPr id="4" name="Date Placeholder 29"/>
          <p:cNvSpPr txBox="1">
            <a:spLocks/>
          </p:cNvSpPr>
          <p:nvPr userDrawn="1"/>
        </p:nvSpPr>
        <p:spPr>
          <a:xfrm>
            <a:off x="0" y="6629400"/>
            <a:ext cx="4495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62306"/>
            <a:ext cx="8305800" cy="742188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800" b="0">
                <a:ln>
                  <a:noFill/>
                </a:ln>
                <a:solidFill>
                  <a:srgbClr val="FFFF99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6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charset="0"/>
              </a:rPr>
              <a:t>13-</a:t>
            </a:r>
            <a:fld id="{77B64AFD-45F4-461B-8DA3-7C02EC7F5A9E}" type="slidenum">
              <a:rPr lang="en-US" sz="1200" smtClean="0">
                <a:latin typeface="Trebuchet MS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charset="0"/>
            </a:endParaRPr>
          </a:p>
        </p:txBody>
      </p:sp>
      <p:sp>
        <p:nvSpPr>
          <p:cNvPr id="3" name="Date Placeholder 29"/>
          <p:cNvSpPr txBox="1">
            <a:spLocks/>
          </p:cNvSpPr>
          <p:nvPr userDrawn="1"/>
        </p:nvSpPr>
        <p:spPr>
          <a:xfrm>
            <a:off x="0" y="6629400"/>
            <a:ext cx="4495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</p:spTree>
    <p:extLst>
      <p:ext uri="{BB962C8B-B14F-4D97-AF65-F5344CB8AC3E}">
        <p14:creationId xmlns:p14="http://schemas.microsoft.com/office/powerpoint/2010/main" val="91877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91C5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endParaRPr lang="en-US" altLang="en-US">
              <a:cs typeface="Arial" pitchFamily="34" charset="0"/>
            </a:endParaRP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Keown_013271916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3075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485492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6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136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EE5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grpSp>
        <p:nvGrpSpPr>
          <p:cNvPr id="1030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+mn-e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+mn-ea"/>
              </a:endParaRPr>
            </a:p>
          </p:txBody>
        </p:sp>
      </p:grpSp>
      <p:sp>
        <p:nvSpPr>
          <p:cNvPr id="1031" name="Text Box 15"/>
          <p:cNvSpPr txBox="1">
            <a:spLocks noChangeArrowheads="1"/>
          </p:cNvSpPr>
          <p:nvPr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charset="0"/>
              </a:rPr>
              <a:t>13-</a:t>
            </a:r>
            <a:fld id="{D24C7323-7EB7-43C3-BA06-DB1E7793D99A}" type="slidenum">
              <a:rPr lang="en-US" sz="1200" smtClean="0">
                <a:latin typeface="Trebuchet MS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charset="0"/>
            </a:endParaRPr>
          </a:p>
        </p:txBody>
      </p:sp>
      <p:sp>
        <p:nvSpPr>
          <p:cNvPr id="16" name="Date Placeholder 29"/>
          <p:cNvSpPr txBox="1">
            <a:spLocks/>
          </p:cNvSpPr>
          <p:nvPr/>
        </p:nvSpPr>
        <p:spPr>
          <a:xfrm>
            <a:off x="0" y="6629400"/>
            <a:ext cx="43815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  <a:p>
            <a:pPr>
              <a:defRPr/>
            </a:pPr>
            <a:r>
              <a:rPr lang="en-US" sz="1000" smtClean="0"/>
              <a:t>.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3" r:id="rId1"/>
    <p:sldLayoutId id="2147484104" r:id="rId2"/>
    <p:sldLayoutId id="2147484105" r:id="rId3"/>
    <p:sldLayoutId id="2147484106" r:id="rId4"/>
    <p:sldLayoutId id="2147484107" r:id="rId5"/>
    <p:sldLayoutId id="2147484108" r:id="rId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FFFF99"/>
          </a:solidFill>
          <a:latin typeface="+mj-lt"/>
          <a:ea typeface="ヒラギノ角ゴ Pro W3" pitchFamily="-65" charset="-128"/>
          <a:cs typeface="ヒラギノ角ゴ Pro W3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Verdana" pitchFamily="34" charset="0"/>
          <a:ea typeface="ヒラギノ角ゴ Pro W3" pitchFamily="-65" charset="-128"/>
          <a:cs typeface="ヒラギノ角ゴ Pro W3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Verdana" pitchFamily="34" charset="0"/>
          <a:ea typeface="ヒラギノ角ゴ Pro W3" pitchFamily="-65" charset="-128"/>
          <a:cs typeface="ヒラギノ角ゴ Pro W3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Verdana" pitchFamily="34" charset="0"/>
          <a:ea typeface="ヒラギノ角ゴ Pro W3" pitchFamily="-65" charset="-128"/>
          <a:cs typeface="ヒラギノ角ゴ Pro W3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Verdana" pitchFamily="34" charset="0"/>
          <a:ea typeface="ヒラギノ角ゴ Pro W3" pitchFamily="-65" charset="-128"/>
          <a:cs typeface="ヒラギノ角ゴ Pro W3" pitchFamily="-65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Verdan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65" charset="-128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5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91C5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endParaRPr lang="en-US" altLang="en-US">
              <a:cs typeface="Arial" pitchFamily="34" charset="0"/>
            </a:endParaRPr>
          </a:p>
        </p:txBody>
      </p:sp>
      <p:pic>
        <p:nvPicPr>
          <p:cNvPr id="2051" name="Picture 3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9525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gray">
          <a:xfrm>
            <a:off x="9255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r>
              <a:rPr lang="en-GB" altLang="en-US" sz="90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© 2013 Pearson Education, Inc. All rights reserved. 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244475" y="6553200"/>
            <a:ext cx="5286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r>
              <a:rPr lang="en-GB" altLang="en-US" sz="90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13-</a:t>
            </a:r>
            <a:fld id="{D3D9EAB3-767D-4728-8859-3AFD1AD7DE2F}" type="slidenum">
              <a:rPr lang="en-GB" altLang="en-US" sz="90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pPr/>
              <a:t>‹#›</a:t>
            </a:fld>
            <a:r>
              <a:rPr lang="en-GB" altLang="en-US" sz="90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056" name="Picture 10" descr="Keown_0132719169_small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6"/>
          <p:cNvSpPr txBox="1">
            <a:spLocks noChangeArrowheads="1"/>
          </p:cNvSpPr>
          <p:nvPr/>
        </p:nvSpPr>
        <p:spPr bwMode="auto">
          <a:xfrm>
            <a:off x="4800600" y="2209800"/>
            <a:ext cx="426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/>
            <a:r>
              <a:rPr lang="en-US" altLang="en-US" sz="3200" b="1">
                <a:latin typeface="Verdana" pitchFamily="34" charset="0"/>
              </a:rPr>
              <a:t>Chapter 13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4953000" y="3505200"/>
            <a:ext cx="38862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800" kern="0" dirty="0">
                <a:latin typeface="+mn-lt"/>
                <a:ea typeface="ヒラギノ角ゴ Pro W3" pitchFamily="-1" charset="-128"/>
                <a:cs typeface="ヒラギノ角ゴ Pro W3" pitchFamily="-1" charset="-128"/>
              </a:rPr>
              <a:t>Investing in Stocks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4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5438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Market Movements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2400"/>
              </a:spcAft>
            </a:pPr>
            <a:r>
              <a:rPr lang="en-US" altLang="en-US" smtClean="0">
                <a:ea typeface="ヒラギノ角ゴ Pro W3" charset="-128"/>
              </a:rPr>
              <a:t>Bear market—characterized by falling prices.</a:t>
            </a:r>
          </a:p>
          <a:p>
            <a:pPr eaLnBrk="1" hangingPunct="1">
              <a:spcAft>
                <a:spcPts val="2400"/>
              </a:spcAft>
            </a:pPr>
            <a:r>
              <a:rPr lang="en-US" altLang="en-US" smtClean="0">
                <a:ea typeface="ヒラギノ角ゴ Pro W3" charset="-128"/>
              </a:rPr>
              <a:t>Bull market—characterized by rising prices.</a:t>
            </a:r>
          </a:p>
          <a:p>
            <a:pPr eaLnBrk="1" hangingPunct="1"/>
            <a:endParaRPr lang="en-US" altLang="en-US" smtClean="0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General Classifications</a:t>
            </a:r>
            <a:br>
              <a:rPr lang="en-US" altLang="en-US" smtClean="0">
                <a:ea typeface="ヒラギノ角ゴ Pro W3" charset="-128"/>
              </a:rPr>
            </a:br>
            <a:r>
              <a:rPr lang="en-US" altLang="en-US" smtClean="0">
                <a:ea typeface="ヒラギノ角ゴ Pro W3" charset="-128"/>
              </a:rPr>
              <a:t>of Common Stock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389438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Blue-Chip stocks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Growth stocks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Income stocks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Speculative stocks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mtClean="0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4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General Classifications</a:t>
            </a:r>
            <a:br>
              <a:rPr lang="en-US" altLang="en-US" smtClean="0">
                <a:ea typeface="ヒラギノ角ゴ Pro W3" charset="-128"/>
              </a:rPr>
            </a:br>
            <a:r>
              <a:rPr lang="en-US" altLang="en-US" smtClean="0">
                <a:ea typeface="ヒラギノ角ゴ Pro W3" charset="-128"/>
              </a:rPr>
              <a:t>of Common Stock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389438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Cyclical stocks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Defensive stocks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Large caps, mid-caps, and small caps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mtClean="0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Valuation of Common Stock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554163"/>
            <a:ext cx="8229600" cy="4389437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The Technical Analysis Approach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The Price/Earnings Ratio Approach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The Discounted Dividends Valuation Model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Technical Analysis Approach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2400"/>
              </a:spcAft>
            </a:pPr>
            <a:r>
              <a:rPr lang="en-US" altLang="en-US" smtClean="0">
                <a:ea typeface="ヒラギノ角ゴ Pro W3" charset="-128"/>
              </a:rPr>
              <a:t>Focuses on demand and supply</a:t>
            </a:r>
          </a:p>
          <a:p>
            <a:pPr eaLnBrk="1" hangingPunct="1">
              <a:spcAft>
                <a:spcPts val="2400"/>
              </a:spcAft>
            </a:pPr>
            <a:r>
              <a:rPr lang="en-US" altLang="en-US" smtClean="0">
                <a:ea typeface="ヒラギノ角ゴ Pro W3" charset="-128"/>
              </a:rPr>
              <a:t>Uses charts and computer programs to identify and project price trends.</a:t>
            </a:r>
          </a:p>
          <a:p>
            <a:pPr eaLnBrk="1" hangingPunct="1">
              <a:spcAft>
                <a:spcPts val="2400"/>
              </a:spcAft>
            </a:pPr>
            <a:r>
              <a:rPr lang="en-US" altLang="en-US" smtClean="0">
                <a:ea typeface="ヒラギノ角ゴ Pro W3" charset="-128"/>
              </a:rPr>
              <a:t>Greed pushes money into a rising market.</a:t>
            </a:r>
          </a:p>
          <a:p>
            <a:pPr eaLnBrk="1" hangingPunct="1">
              <a:spcAft>
                <a:spcPts val="2400"/>
              </a:spcAft>
            </a:pPr>
            <a:r>
              <a:rPr lang="en-US" altLang="en-US" smtClean="0">
                <a:ea typeface="ヒラギノ角ゴ Pro W3" charset="-128"/>
              </a:rPr>
              <a:t>Fear pulls money out of a declining market.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4676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Technical Analysis Approach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389438"/>
          </a:xfrm>
        </p:spPr>
        <p:txBody>
          <a:bodyPr/>
          <a:lstStyle/>
          <a:p>
            <a:pPr eaLnBrk="1" hangingPunct="1">
              <a:spcAft>
                <a:spcPts val="2400"/>
              </a:spcAft>
            </a:pPr>
            <a:r>
              <a:rPr lang="en-US" altLang="en-US" smtClean="0">
                <a:ea typeface="ヒラギノ角ゴ Pro W3" charset="-128"/>
              </a:rPr>
              <a:t>Interpretation of charts and graphs and mathematical calculations of trading patterns to spot trend or direction for stocks</a:t>
            </a:r>
          </a:p>
          <a:p>
            <a:pPr eaLnBrk="1" hangingPunct="1">
              <a:spcAft>
                <a:spcPts val="2400"/>
              </a:spcAft>
            </a:pPr>
            <a:r>
              <a:rPr lang="en-US" altLang="en-US" smtClean="0">
                <a:ea typeface="ヒラギノ角ゴ Pro W3" charset="-128"/>
              </a:rPr>
              <a:t>Of little value—cannot identify trends before they happen</a:t>
            </a:r>
          </a:p>
          <a:p>
            <a:pPr eaLnBrk="1" hangingPunct="1">
              <a:spcAft>
                <a:spcPts val="2400"/>
              </a:spcAft>
            </a:pPr>
            <a:r>
              <a:rPr lang="en-US" altLang="en-US" smtClean="0">
                <a:ea typeface="ヒラギノ角ゴ Pro W3" charset="-128"/>
              </a:rPr>
              <a:t>Avoid—encourages moving in and out of market instead of buying and holding.</a:t>
            </a:r>
          </a:p>
          <a:p>
            <a:pPr eaLnBrk="1" hangingPunct="1"/>
            <a:endParaRPr lang="en-US" altLang="en-US" smtClean="0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6962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The Price/Earnings Approach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389438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P/E ratio or earnings multiple—price per share divided by the earnings per share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Higher firm’s earnings growth rate, higher P/E ratio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Higher investor’s required rate of return, lower P/E ratio.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Fundamental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4676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The Discounted Dividends</a:t>
            </a:r>
            <a:br>
              <a:rPr lang="en-US" altLang="en-US" smtClean="0">
                <a:ea typeface="ヒラギノ角ゴ Pro W3" charset="-128"/>
              </a:rPr>
            </a:br>
            <a:r>
              <a:rPr lang="en-US" altLang="en-US" smtClean="0">
                <a:ea typeface="ヒラギノ角ゴ Pro W3" charset="-128"/>
              </a:rPr>
              <a:t>Valuation Model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915400" cy="464820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The value of any investment is the present value of the benefits or returns received from the investment.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Value of a share of common stock = present value of the infinite stream of future dividends.</a:t>
            </a:r>
          </a:p>
          <a:p>
            <a:pPr eaLnBrk="1" hangingPunct="1"/>
            <a:r>
              <a:rPr lang="en-US" altLang="en-US" smtClean="0">
                <a:ea typeface="ヒラギノ角ゴ Pro W3" charset="-128"/>
              </a:rPr>
              <a:t>Value of a common stock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mtClean="0">
                <a:ea typeface="ヒラギノ角ゴ Pro W3" charset="-128"/>
              </a:rPr>
              <a:t>   = </a:t>
            </a:r>
            <a:r>
              <a:rPr lang="en-US" altLang="en-US" u="sng" smtClean="0">
                <a:ea typeface="ヒラギノ角ゴ Pro W3" charset="-128"/>
              </a:rPr>
              <a:t>          dividends next year________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mtClean="0">
                <a:ea typeface="ヒラギノ角ゴ Pro W3" charset="-128"/>
              </a:rPr>
              <a:t>       required rate of return – growth rate</a:t>
            </a:r>
          </a:p>
          <a:p>
            <a:pPr eaLnBrk="1" hangingPunct="1"/>
            <a:endParaRPr lang="en-US" altLang="en-US" smtClean="0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6962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Why Stocks Fluctuate in Value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Interest Rates and Stock Valuation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Risk and Stock Valuation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Earnings (and Dividend) Growth and Stock 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543800" cy="762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Dollar Cost Averaging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389438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Purchasing a fixed dollar amount of stock at specified intervals.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Same dollar amount each period will average out the fluctuations.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Buy more shares at a lower price, fewer shares at higher prices. 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Keeps you from trying to time the market.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5438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Why Consider Stocks?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389438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When you buy common stock, you purchase a part of the company.</a:t>
            </a:r>
          </a:p>
          <a:p>
            <a:pPr eaLnBrk="1" hangingPunct="1"/>
            <a:r>
              <a:rPr lang="en-US" altLang="en-US" smtClean="0">
                <a:ea typeface="ヒラギノ角ゴ Pro W3" charset="-128"/>
              </a:rPr>
              <a:t>Returns:	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charset="-128"/>
              </a:rPr>
              <a:t>Dividends—the company’s distribution of profits to stockholders.</a:t>
            </a:r>
          </a:p>
          <a:p>
            <a:pPr lvl="1" eaLnBrk="1" hangingPunct="1"/>
            <a:r>
              <a:rPr lang="en-US" altLang="en-US" smtClean="0">
                <a:ea typeface="ヒラギノ角ゴ Pro W3" charset="-128"/>
              </a:rPr>
              <a:t>Capital appreciation—the increase in the selling price of a share of stock.</a:t>
            </a:r>
          </a:p>
          <a:p>
            <a:pPr eaLnBrk="1" hangingPunct="1"/>
            <a:endParaRPr lang="en-US" altLang="en-US" smtClean="0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6200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Buy-and-Hold Strategy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458200" cy="502920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Involves buying stock and holding it for a period of years.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Avoids timing the market.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Minimizes brokerage fees, transaction costs.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Postpones capital gains taxes.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Gains taxed as long-term capital gains.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Dividend Reinvestment</a:t>
            </a:r>
            <a:br>
              <a:rPr lang="en-US" altLang="en-US" smtClean="0">
                <a:ea typeface="ヒラギノ角ゴ Pro W3" charset="-128"/>
              </a:rPr>
            </a:br>
            <a:r>
              <a:rPr lang="en-US" altLang="en-US" smtClean="0">
                <a:ea typeface="ヒラギノ角ゴ Pro W3" charset="-128"/>
              </a:rPr>
              <a:t>Plans (DRIPs)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Automatically reinvest the dividends in same firm’s stock without brokerage fees.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Use a DRIP to reinvest rather than spend your dividends. 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Still pay income taxes.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Stuck reinvesting in old company instead of new.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6962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Risks Associated with</a:t>
            </a:r>
            <a:br>
              <a:rPr lang="en-US" altLang="en-US" smtClean="0">
                <a:ea typeface="ヒラギノ角ゴ Pro W3" charset="-128"/>
              </a:rPr>
            </a:br>
            <a:r>
              <a:rPr lang="en-US" altLang="en-US" smtClean="0">
                <a:ea typeface="ヒラギノ角ゴ Pro W3" charset="-128"/>
              </a:rPr>
              <a:t>Common Stocks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389438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Risk and return go hand in hand.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Principle 8—can eliminate risk associated with common stock by diversifying.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Only systematic risk remains.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Measure systematic risk using Beta.</a:t>
            </a:r>
          </a:p>
          <a:p>
            <a:pPr eaLnBrk="1" hangingPunct="1"/>
            <a:endParaRPr lang="en-US" altLang="en-US" smtClean="0">
              <a:ea typeface="ヒラギノ角ゴ Pro W3" charset="-128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en-US" smtClean="0">
              <a:ea typeface="ヒラギノ角ゴ Pro W3" charset="-128"/>
            </a:endParaRPr>
          </a:p>
          <a:p>
            <a:pPr eaLnBrk="1" hangingPunct="1"/>
            <a:endParaRPr lang="en-US" altLang="en-US" smtClean="0">
              <a:ea typeface="ヒラギノ角ゴ Pro W3" charset="-128"/>
            </a:endParaRPr>
          </a:p>
          <a:p>
            <a:pPr eaLnBrk="1" hangingPunct="1"/>
            <a:endParaRPr lang="en-US" altLang="en-US" smtClean="0">
              <a:ea typeface="ヒラギノ角ゴ Pro W3" charset="-128"/>
            </a:endParaRPr>
          </a:p>
          <a:p>
            <a:pPr eaLnBrk="1" hangingPunct="1"/>
            <a:endParaRPr lang="en-US" altLang="en-US" smtClean="0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361238" cy="60007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Figure 13.5  The Risk–Return Relationship</a:t>
            </a:r>
          </a:p>
        </p:txBody>
      </p:sp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12888"/>
            <a:ext cx="7742238" cy="468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6962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Another look at Principle 8: Risk and Return go hand in hand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686800" cy="4389438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Beta—measure of how responsive a stock or portfolio is to changes in the market portfolio.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Beta benchmark for market = 1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Beta &gt; 1—stock moves up and down more than market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Beta &lt;1—stock moves up and more less</a:t>
            </a:r>
          </a:p>
          <a:p>
            <a:pPr lvl="1" eaLnBrk="1" hangingPunct="1"/>
            <a:endParaRPr lang="en-US" altLang="en-US" smtClean="0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Risks Associated with</a:t>
            </a:r>
            <a:br>
              <a:rPr lang="en-US" altLang="en-US" smtClean="0">
                <a:ea typeface="ヒラギノ角ゴ Pro W3" charset="-128"/>
              </a:rPr>
            </a:br>
            <a:r>
              <a:rPr lang="en-US" altLang="en-US" smtClean="0">
                <a:ea typeface="ヒラギノ角ゴ Pro W3" charset="-128"/>
              </a:rPr>
              <a:t>Common Stocks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389438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Short-term investments in stocks are very risky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Holding stocks longer reduces variability of average annual return.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Investors can afford to take on more risk as investment time horizons increase—they have more opportunities to adjust saving, consumption, and work habits.</a:t>
            </a:r>
          </a:p>
          <a:p>
            <a:pPr eaLnBrk="1" hangingPunct="1"/>
            <a:endParaRPr lang="en-US" altLang="en-US" smtClean="0">
              <a:ea typeface="ヒラギノ角ゴ Pro W3" charset="-128"/>
            </a:endParaRPr>
          </a:p>
          <a:p>
            <a:pPr eaLnBrk="1" hangingPunct="1"/>
            <a:endParaRPr lang="en-US" altLang="en-US" smtClean="0">
              <a:ea typeface="ヒラギノ角ゴ Pro W3" charset="-128"/>
            </a:endParaRPr>
          </a:p>
          <a:p>
            <a:pPr eaLnBrk="1" hangingPunct="1"/>
            <a:endParaRPr lang="en-US" altLang="en-US" smtClean="0">
              <a:ea typeface="ヒラギノ角ゴ Pro W3" charset="-128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en-US" smtClean="0">
              <a:ea typeface="ヒラギノ角ゴ Pro W3" charset="-128"/>
            </a:endParaRPr>
          </a:p>
          <a:p>
            <a:pPr eaLnBrk="1" hangingPunct="1"/>
            <a:endParaRPr lang="en-US" altLang="en-US" smtClean="0">
              <a:ea typeface="ヒラギノ角ゴ Pro W3" charset="-128"/>
            </a:endParaRPr>
          </a:p>
          <a:p>
            <a:pPr eaLnBrk="1" hangingPunct="1"/>
            <a:endParaRPr lang="en-US" altLang="en-US" smtClean="0">
              <a:ea typeface="ヒラギノ角ゴ Pro W3" charset="-128"/>
            </a:endParaRPr>
          </a:p>
          <a:p>
            <a:pPr eaLnBrk="1" hangingPunct="1"/>
            <a:endParaRPr lang="en-US" altLang="en-US" smtClean="0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Why Consider Stocks?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Neither dividends nor capital appreciation is guaranteed with common stock.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Dividends are paid at the board’s discretion.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Capital appreciation takes place when the company does well.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6200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Why Consider Stocks?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389438"/>
          </a:xfrm>
        </p:spPr>
        <p:txBody>
          <a:bodyPr/>
          <a:lstStyle/>
          <a:p>
            <a:pPr eaLnBrk="1" hangingPunct="1">
              <a:spcAft>
                <a:spcPts val="2400"/>
              </a:spcAft>
            </a:pPr>
            <a:r>
              <a:rPr lang="en-US" altLang="en-US" smtClean="0">
                <a:ea typeface="ヒラギノ角ゴ Pro W3" charset="-128"/>
              </a:rPr>
              <a:t>Over time, common stocks outperform all other investments.</a:t>
            </a:r>
          </a:p>
          <a:p>
            <a:pPr eaLnBrk="1" hangingPunct="1">
              <a:spcAft>
                <a:spcPts val="2400"/>
              </a:spcAft>
            </a:pPr>
            <a:r>
              <a:rPr lang="en-US" altLang="en-US" smtClean="0">
                <a:ea typeface="ヒラギノ角ゴ Pro W3" charset="-128"/>
              </a:rPr>
              <a:t>Stocks reduce risk through diversification.</a:t>
            </a:r>
          </a:p>
          <a:p>
            <a:pPr eaLnBrk="1" hangingPunct="1">
              <a:spcAft>
                <a:spcPts val="2400"/>
              </a:spcAft>
            </a:pPr>
            <a:r>
              <a:rPr lang="en-US" altLang="en-US" smtClean="0">
                <a:ea typeface="ヒラギノ角ゴ Pro W3" charset="-128"/>
              </a:rPr>
              <a:t>Stocks are liquid.</a:t>
            </a:r>
          </a:p>
          <a:p>
            <a:pPr eaLnBrk="1" hangingPunct="1">
              <a:spcAft>
                <a:spcPts val="2400"/>
              </a:spcAft>
            </a:pPr>
            <a:r>
              <a:rPr lang="en-US" altLang="en-US" smtClean="0">
                <a:ea typeface="ヒラギノ角ゴ Pro W3" charset="-128"/>
              </a:rPr>
              <a:t>Growth is determined by more than interest rates.</a:t>
            </a:r>
          </a:p>
          <a:p>
            <a:pPr eaLnBrk="1" hangingPunct="1"/>
            <a:endParaRPr lang="en-US" altLang="en-US" smtClean="0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ea typeface="ヒラギノ角ゴ Pro W3" charset="-128"/>
              </a:rPr>
              <a:t>Figure 13.1  Growth of $100 Invested in Different Asset Classes, 1951–2010</a:t>
            </a:r>
          </a:p>
        </p:txBody>
      </p:sp>
      <p:pic>
        <p:nvPicPr>
          <p:cNvPr id="14339" name="Picture 3" descr="fig13_0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54150"/>
            <a:ext cx="8112125" cy="479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The Language of Common Stocks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Limited Liability </a:t>
            </a:r>
          </a:p>
          <a:p>
            <a:pPr eaLnBrk="1" hangingPunct="1"/>
            <a:r>
              <a:rPr lang="en-US" altLang="en-US" smtClean="0">
                <a:ea typeface="ヒラギノ角ゴ Pro W3" charset="-128"/>
              </a:rPr>
              <a:t>Claim on Income</a:t>
            </a:r>
          </a:p>
          <a:p>
            <a:pPr lvl="1" eaLnBrk="1" hangingPunct="1"/>
            <a:r>
              <a:rPr lang="en-US" altLang="en-US" smtClean="0">
                <a:ea typeface="ヒラギノ角ゴ Pro W3" charset="-128"/>
              </a:rPr>
              <a:t>Declaration date</a:t>
            </a:r>
          </a:p>
          <a:p>
            <a:pPr lvl="1"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Ex-dividend date</a:t>
            </a:r>
          </a:p>
          <a:p>
            <a:pPr eaLnBrk="1" hangingPunct="1"/>
            <a:r>
              <a:rPr lang="en-US" altLang="en-US" smtClean="0">
                <a:ea typeface="ヒラギノ角ゴ Pro W3" charset="-128"/>
              </a:rPr>
              <a:t>Claim on assets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The Language of Common Stocks 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153400" cy="46482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Voting Rights</a:t>
            </a:r>
          </a:p>
          <a:p>
            <a:pPr lvl="1"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Proxy 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Stock Splits 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Stock repurchases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charset="-128"/>
              </a:rPr>
              <a:t>Stock Indexes: Measuring the Movements in the Market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457200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Stock Market Index—a measure of performance of a group of stocks that represent the market or a sector of the market.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Dow Jones Industrial Average (DJIA) or Dow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charset="-128"/>
              </a:rPr>
              <a:t>Standard &amp; Poor’s 500 (S&amp;P 500) and other indexes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mtClean="0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696200" cy="74295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ea typeface="ヒラギノ角ゴ Pro W3" charset="-128"/>
              </a:rPr>
              <a:t>Figure 13.2  The Dow Jones Industrial Average (DJIA) Since 1990</a:t>
            </a:r>
          </a:p>
        </p:txBody>
      </p:sp>
      <p:pic>
        <p:nvPicPr>
          <p:cNvPr id="18435" name="Picture 3" descr="fig13_0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5419725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own_pf5e_04">
  <a:themeElements>
    <a:clrScheme name="Keown slides">
      <a:dk1>
        <a:sysClr val="windowText" lastClr="000000"/>
      </a:dk1>
      <a:lt1>
        <a:sysClr val="window" lastClr="FFFFFF"/>
      </a:lt1>
      <a:dk2>
        <a:srgbClr val="004E6C"/>
      </a:dk2>
      <a:lt2>
        <a:srgbClr val="04617B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N01Keown7192047_06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keown_pf5e_04</Template>
  <TotalTime>509</TotalTime>
  <Words>712</Words>
  <Application>Microsoft Office PowerPoint</Application>
  <PresentationFormat>On-screen Show (4:3)</PresentationFormat>
  <Paragraphs>112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ヒラギノ角ゴ Pro W3</vt:lpstr>
      <vt:lpstr>Verdana</vt:lpstr>
      <vt:lpstr>Wingdings 2</vt:lpstr>
      <vt:lpstr>Times New Roman</vt:lpstr>
      <vt:lpstr>Trebuchet MS</vt:lpstr>
      <vt:lpstr>keown_pf5e_04</vt:lpstr>
      <vt:lpstr>LN01Keown7192047_06_LN01</vt:lpstr>
      <vt:lpstr>PowerPoint Presentation</vt:lpstr>
      <vt:lpstr>Why Consider Stocks?</vt:lpstr>
      <vt:lpstr>Why Consider Stocks?</vt:lpstr>
      <vt:lpstr>Why Consider Stocks?</vt:lpstr>
      <vt:lpstr>Figure 13.1  Growth of $100 Invested in Different Asset Classes, 1951–2010</vt:lpstr>
      <vt:lpstr>The Language of Common Stocks </vt:lpstr>
      <vt:lpstr>The Language of Common Stocks </vt:lpstr>
      <vt:lpstr>Stock Indexes: Measuring the Movements in the Market</vt:lpstr>
      <vt:lpstr>Figure 13.2  The Dow Jones Industrial Average (DJIA) Since 1990</vt:lpstr>
      <vt:lpstr>Market Movements</vt:lpstr>
      <vt:lpstr>General Classifications of Common Stock</vt:lpstr>
      <vt:lpstr>General Classifications of Common Stock</vt:lpstr>
      <vt:lpstr>Valuation of Common Stock</vt:lpstr>
      <vt:lpstr>Technical Analysis Approach</vt:lpstr>
      <vt:lpstr>Technical Analysis Approach</vt:lpstr>
      <vt:lpstr>The Price/Earnings Approach</vt:lpstr>
      <vt:lpstr>The Discounted Dividends Valuation Model</vt:lpstr>
      <vt:lpstr>Why Stocks Fluctuate in Value</vt:lpstr>
      <vt:lpstr>Dollar Cost Averaging</vt:lpstr>
      <vt:lpstr>Buy-and-Hold Strategy</vt:lpstr>
      <vt:lpstr>Dividend Reinvestment Plans (DRIPs)</vt:lpstr>
      <vt:lpstr>Risks Associated with Common Stocks</vt:lpstr>
      <vt:lpstr>Figure 13.5  The Risk–Return Relationship</vt:lpstr>
      <vt:lpstr>Another look at Principle 8: Risk and Return go hand in hand</vt:lpstr>
      <vt:lpstr>Risks Associated with Common Stocks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</dc:title>
  <dc:creator>Sophia</dc:creator>
  <cp:lastModifiedBy>Billy</cp:lastModifiedBy>
  <cp:revision>51</cp:revision>
  <cp:lastPrinted>2009-04-22T19:24:48Z</cp:lastPrinted>
  <dcterms:created xsi:type="dcterms:W3CDTF">2012-02-20T18:32:34Z</dcterms:created>
  <dcterms:modified xsi:type="dcterms:W3CDTF">2015-04-19T03:01:21Z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TC010184561033</vt:lpwstr>
  </property>
</Properties>
</file>