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4026" r:id="rId2"/>
  </p:sldMasterIdLst>
  <p:notesMasterIdLst>
    <p:notesMasterId r:id="rId34"/>
  </p:notesMasterIdLst>
  <p:handoutMasterIdLst>
    <p:handoutMasterId r:id="rId35"/>
  </p:handoutMasterIdLst>
  <p:sldIdLst>
    <p:sldId id="304" r:id="rId3"/>
    <p:sldId id="292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95" r:id="rId16"/>
    <p:sldId id="273" r:id="rId17"/>
    <p:sldId id="274" r:id="rId18"/>
    <p:sldId id="275" r:id="rId19"/>
    <p:sldId id="277" r:id="rId20"/>
    <p:sldId id="279" r:id="rId21"/>
    <p:sldId id="280" r:id="rId22"/>
    <p:sldId id="281" r:id="rId23"/>
    <p:sldId id="282" r:id="rId24"/>
    <p:sldId id="283" r:id="rId25"/>
    <p:sldId id="284" r:id="rId26"/>
    <p:sldId id="296" r:id="rId27"/>
    <p:sldId id="285" r:id="rId28"/>
    <p:sldId id="297" r:id="rId29"/>
    <p:sldId id="298" r:id="rId30"/>
    <p:sldId id="299" r:id="rId31"/>
    <p:sldId id="286" r:id="rId32"/>
    <p:sldId id="291" r:id="rId33"/>
  </p:sldIdLst>
  <p:sldSz cx="9144000" cy="6858000" type="screen4x3"/>
  <p:notesSz cx="6946900" cy="9283700"/>
  <p:custDataLst>
    <p:tags r:id="rId3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ED2C6"/>
    <a:srgbClr val="006600"/>
    <a:srgbClr val="B2B2B2"/>
    <a:srgbClr val="0066FF"/>
    <a:srgbClr val="000099"/>
    <a:srgbClr val="FFCC00"/>
    <a:srgbClr val="DEE5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282" y="-666"/>
      </p:cViewPr>
      <p:guideLst>
        <p:guide orient="horz" pos="743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-1848" y="-96"/>
      </p:cViewPr>
      <p:guideLst>
        <p:guide orient="horz" pos="2924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smtClean="0">
                <a:latin typeface="Times New Roman" pitchFamily="-65" charset="0"/>
              </a:defRPr>
            </a:lvl1pPr>
          </a:lstStyle>
          <a:p>
            <a:pPr>
              <a:defRPr/>
            </a:pPr>
            <a:fld id="{2F92EF79-58CE-4881-822A-29F139817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48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smtClean="0">
                <a:latin typeface="Times New Roman" pitchFamily="-65" charset="0"/>
              </a:defRPr>
            </a:lvl1pPr>
          </a:lstStyle>
          <a:p>
            <a:pPr>
              <a:defRPr/>
            </a:pPr>
            <a:fld id="{F2F14CE2-4EE1-4F24-A816-56BB26AF8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26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ヒラギノ角ゴ Pro W3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9"/>
          <p:cNvSpPr txBox="1">
            <a:spLocks/>
          </p:cNvSpPr>
          <p:nvPr userDrawn="1"/>
        </p:nvSpPr>
        <p:spPr>
          <a:xfrm>
            <a:off x="76200" y="6553200"/>
            <a:ext cx="45720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  <p:sp>
        <p:nvSpPr>
          <p:cNvPr id="5" name="Text Box 15"/>
          <p:cNvSpPr txBox="1">
            <a:spLocks noChangeArrowheads="1"/>
          </p:cNvSpPr>
          <p:nvPr userDrawn="1"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pitchFamily="-65" charset="0"/>
              </a:rPr>
              <a:t>17-</a:t>
            </a:r>
            <a:fld id="{C7EF7100-7F08-4258-B7C5-29A6484DB12C}" type="slidenum">
              <a:rPr lang="en-US" sz="1200" smtClean="0">
                <a:latin typeface="Trebuchet MS" pitchFamily="-65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pitchFamily="-65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0">
                <a:ln>
                  <a:noFill/>
                </a:ln>
                <a:solidFill>
                  <a:srgbClr val="FFFF99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67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6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54481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70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7449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0451331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6422690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69135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010997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 userDrawn="1"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pitchFamily="-65" charset="0"/>
              </a:rPr>
              <a:t>17-</a:t>
            </a:r>
            <a:fld id="{FAB6DBC2-58BC-4E22-BF32-CC54DD52F54A}" type="slidenum">
              <a:rPr lang="en-US" sz="1200" smtClean="0">
                <a:latin typeface="Trebuchet MS" pitchFamily="-65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pitchFamily="-65" charset="0"/>
            </a:endParaRPr>
          </a:p>
        </p:txBody>
      </p:sp>
      <p:sp>
        <p:nvSpPr>
          <p:cNvPr id="5" name="Date Placeholder 29"/>
          <p:cNvSpPr txBox="1">
            <a:spLocks/>
          </p:cNvSpPr>
          <p:nvPr userDrawn="1"/>
        </p:nvSpPr>
        <p:spPr>
          <a:xfrm>
            <a:off x="0" y="6629400"/>
            <a:ext cx="44958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>
                <a:solidFill>
                  <a:srgbClr val="FFFF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7088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 userDrawn="1"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pitchFamily="-65" charset="0"/>
              </a:rPr>
              <a:t>17-</a:t>
            </a:r>
            <a:fld id="{3DF4DB68-C339-4552-AE40-9A8582A6BBC1}" type="slidenum">
              <a:rPr lang="en-US" sz="1200" smtClean="0">
                <a:latin typeface="Trebuchet MS" pitchFamily="-65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pitchFamily="-65" charset="0"/>
            </a:endParaRPr>
          </a:p>
        </p:txBody>
      </p:sp>
      <p:sp>
        <p:nvSpPr>
          <p:cNvPr id="5" name="Date Placeholder 29"/>
          <p:cNvSpPr txBox="1">
            <a:spLocks/>
          </p:cNvSpPr>
          <p:nvPr userDrawn="1"/>
        </p:nvSpPr>
        <p:spPr>
          <a:xfrm>
            <a:off x="0" y="6645275"/>
            <a:ext cx="44958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0" cap="none" baseline="0" dirty="0">
                <a:ln w="635">
                  <a:noFill/>
                </a:ln>
                <a:solidFill>
                  <a:srgbClr val="FFFF99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325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 userDrawn="1"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pitchFamily="-65" charset="0"/>
              </a:rPr>
              <a:t>17-</a:t>
            </a:r>
            <a:fld id="{FAE2EF65-2BB2-4645-876E-665B891D2459}" type="slidenum">
              <a:rPr lang="en-US" sz="1200" smtClean="0">
                <a:latin typeface="Trebuchet MS" pitchFamily="-65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pitchFamily="-65" charset="0"/>
            </a:endParaRPr>
          </a:p>
        </p:txBody>
      </p:sp>
      <p:sp>
        <p:nvSpPr>
          <p:cNvPr id="6" name="Date Placeholder 29"/>
          <p:cNvSpPr txBox="1">
            <a:spLocks/>
          </p:cNvSpPr>
          <p:nvPr userDrawn="1"/>
        </p:nvSpPr>
        <p:spPr>
          <a:xfrm>
            <a:off x="0" y="6629400"/>
            <a:ext cx="44958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66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5"/>
          <p:cNvSpPr txBox="1">
            <a:spLocks noChangeArrowheads="1"/>
          </p:cNvSpPr>
          <p:nvPr userDrawn="1"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pitchFamily="-65" charset="0"/>
              </a:rPr>
              <a:t>17-</a:t>
            </a:r>
            <a:fld id="{F7669034-EFEC-444D-B7D9-8A22D50277A7}" type="slidenum">
              <a:rPr lang="en-US" sz="1200" smtClean="0">
                <a:latin typeface="Trebuchet MS" pitchFamily="-65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pitchFamily="-65" charset="0"/>
            </a:endParaRPr>
          </a:p>
        </p:txBody>
      </p:sp>
      <p:sp>
        <p:nvSpPr>
          <p:cNvPr id="4" name="Date Placeholder 29"/>
          <p:cNvSpPr txBox="1">
            <a:spLocks/>
          </p:cNvSpPr>
          <p:nvPr userDrawn="1"/>
        </p:nvSpPr>
        <p:spPr>
          <a:xfrm>
            <a:off x="0" y="6629400"/>
            <a:ext cx="44958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62306"/>
            <a:ext cx="8305800" cy="742188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800" b="0">
                <a:ln>
                  <a:noFill/>
                </a:ln>
                <a:solidFill>
                  <a:srgbClr val="FFFF99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61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 userDrawn="1"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pitchFamily="-65" charset="0"/>
              </a:rPr>
              <a:t>17-</a:t>
            </a:r>
            <a:fld id="{4EC6C09B-3977-443A-8EA6-58B3F98358C6}" type="slidenum">
              <a:rPr lang="en-US" sz="1200" smtClean="0">
                <a:latin typeface="Trebuchet MS" pitchFamily="-65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pitchFamily="-65" charset="0"/>
            </a:endParaRPr>
          </a:p>
        </p:txBody>
      </p:sp>
      <p:sp>
        <p:nvSpPr>
          <p:cNvPr id="3" name="Date Placeholder 29"/>
          <p:cNvSpPr txBox="1">
            <a:spLocks/>
          </p:cNvSpPr>
          <p:nvPr userDrawn="1"/>
        </p:nvSpPr>
        <p:spPr>
          <a:xfrm>
            <a:off x="0" y="6629400"/>
            <a:ext cx="44958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</p:spTree>
    <p:extLst>
      <p:ext uri="{BB962C8B-B14F-4D97-AF65-F5344CB8AC3E}">
        <p14:creationId xmlns:p14="http://schemas.microsoft.com/office/powerpoint/2010/main" val="209810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91C5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9pPr>
          </a:lstStyle>
          <a:p>
            <a:endParaRPr lang="en-US" altLang="en-US">
              <a:cs typeface="Arial" pitchFamily="34" charset="0"/>
            </a:endParaRP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Keown_0132719169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3075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15563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7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855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EE5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grpSp>
        <p:nvGrpSpPr>
          <p:cNvPr id="1030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ea typeface="+mn-e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ea typeface="+mn-ea"/>
              </a:endParaRPr>
            </a:p>
          </p:txBody>
        </p:sp>
      </p:grpSp>
      <p:sp>
        <p:nvSpPr>
          <p:cNvPr id="1031" name="Text Box 15"/>
          <p:cNvSpPr txBox="1">
            <a:spLocks noChangeArrowheads="1"/>
          </p:cNvSpPr>
          <p:nvPr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pitchFamily="-65" charset="0"/>
              </a:rPr>
              <a:t>17-</a:t>
            </a:r>
            <a:fld id="{A0A8C8F6-8E86-4D36-8982-45E7FBEA0BFB}" type="slidenum">
              <a:rPr lang="en-US" sz="1200" smtClean="0">
                <a:latin typeface="Trebuchet MS" pitchFamily="-65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pitchFamily="-65" charset="0"/>
            </a:endParaRPr>
          </a:p>
        </p:txBody>
      </p:sp>
      <p:sp>
        <p:nvSpPr>
          <p:cNvPr id="16" name="Date Placeholder 29"/>
          <p:cNvSpPr txBox="1">
            <a:spLocks/>
          </p:cNvSpPr>
          <p:nvPr/>
        </p:nvSpPr>
        <p:spPr>
          <a:xfrm>
            <a:off x="0" y="6629400"/>
            <a:ext cx="43815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  <a:p>
            <a:pPr>
              <a:defRPr/>
            </a:pPr>
            <a:r>
              <a:rPr lang="en-US" sz="1000" smtClean="0"/>
              <a:t>.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27" r:id="rId1"/>
    <p:sldLayoutId id="2147484128" r:id="rId2"/>
    <p:sldLayoutId id="2147484129" r:id="rId3"/>
    <p:sldLayoutId id="2147484130" r:id="rId4"/>
    <p:sldLayoutId id="2147484131" r:id="rId5"/>
    <p:sldLayoutId id="2147484132" r:id="rId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FFFF99"/>
          </a:solidFill>
          <a:latin typeface="+mj-lt"/>
          <a:ea typeface="ヒラギノ角ゴ Pro W3" pitchFamily="-65" charset="-128"/>
          <a:cs typeface="ヒラギノ角ゴ Pro W3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99"/>
          </a:solidFill>
          <a:latin typeface="Verdana" pitchFamily="34" charset="0"/>
          <a:ea typeface="ヒラギノ角ゴ Pro W3" pitchFamily="-65" charset="-128"/>
          <a:cs typeface="ヒラギノ角ゴ Pro W3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99"/>
          </a:solidFill>
          <a:latin typeface="Verdana" pitchFamily="34" charset="0"/>
          <a:ea typeface="ヒラギノ角ゴ Pro W3" pitchFamily="-65" charset="-128"/>
          <a:cs typeface="ヒラギノ角ゴ Pro W3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99"/>
          </a:solidFill>
          <a:latin typeface="Verdana" pitchFamily="34" charset="0"/>
          <a:ea typeface="ヒラギノ角ゴ Pro W3" pitchFamily="-65" charset="-128"/>
          <a:cs typeface="ヒラギノ角ゴ Pro W3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99"/>
          </a:solidFill>
          <a:latin typeface="Verdana" pitchFamily="34" charset="0"/>
          <a:ea typeface="ヒラギノ角ゴ Pro W3" pitchFamily="-65" charset="-128"/>
          <a:cs typeface="ヒラギノ角ゴ Pro W3" pitchFamily="-65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Verdana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ヒラギノ角ゴ Pro W3" pitchFamily="-65" charset="-128"/>
          <a:cs typeface="ヒラギノ角ゴ Pro W3" pitchFamily="-65" charset="-128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5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91C5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9pPr>
          </a:lstStyle>
          <a:p>
            <a:endParaRPr lang="en-US" altLang="en-US">
              <a:cs typeface="Arial" pitchFamily="34" charset="0"/>
            </a:endParaRPr>
          </a:p>
        </p:txBody>
      </p:sp>
      <p:pic>
        <p:nvPicPr>
          <p:cNvPr id="2051" name="Picture 3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9525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gray">
          <a:xfrm>
            <a:off x="925513" y="6553200"/>
            <a:ext cx="539908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9pPr>
          </a:lstStyle>
          <a:p>
            <a:r>
              <a:rPr lang="en-GB" altLang="en-US" sz="90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© 2013 Pearson Education, Inc. All rights reserved. 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244475" y="6553200"/>
            <a:ext cx="528638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9pPr>
          </a:lstStyle>
          <a:p>
            <a:r>
              <a:rPr lang="en-GB" altLang="en-US" sz="90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17-</a:t>
            </a:r>
            <a:fld id="{D8CE8B67-75E2-4DB9-9F54-4338BB5F0730}" type="slidenum">
              <a:rPr lang="en-GB" altLang="en-US" sz="90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pPr/>
              <a:t>‹#›</a:t>
            </a:fld>
            <a:r>
              <a:rPr lang="en-GB" altLang="en-US" sz="90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2056" name="Picture 10" descr="Keown_0132719169_small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6"/>
          <p:cNvSpPr txBox="1">
            <a:spLocks noChangeArrowheads="1"/>
          </p:cNvSpPr>
          <p:nvPr/>
        </p:nvSpPr>
        <p:spPr bwMode="auto">
          <a:xfrm>
            <a:off x="4800600" y="2209800"/>
            <a:ext cx="426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9pPr>
          </a:lstStyle>
          <a:p>
            <a:pPr algn="ctr"/>
            <a:r>
              <a:rPr lang="en-US" altLang="en-US" sz="3200" b="1">
                <a:latin typeface="Verdana" pitchFamily="34" charset="0"/>
              </a:rPr>
              <a:t>Chapter 17</a:t>
            </a:r>
          </a:p>
        </p:txBody>
      </p:sp>
      <p:sp>
        <p:nvSpPr>
          <p:cNvPr id="10243" name="Rectangle 7"/>
          <p:cNvSpPr txBox="1">
            <a:spLocks noChangeArrowheads="1"/>
          </p:cNvSpPr>
          <p:nvPr/>
        </p:nvSpPr>
        <p:spPr bwMode="auto">
          <a:xfrm>
            <a:off x="4953000" y="3505200"/>
            <a:ext cx="38862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9pPr>
          </a:lstStyle>
          <a:p>
            <a:pPr algn="ctr" eaLnBrk="1" hangingPunct="1"/>
            <a:r>
              <a:rPr lang="en-US" altLang="en-US" sz="2800">
                <a:latin typeface="Verdana" pitchFamily="34" charset="0"/>
              </a:rPr>
              <a:t> Estate Planning: Saving Your Heirs Money and Headaches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The Generation-Skipping Transfer Tax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24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A tax on wealth and property transfers to a person 2 or more generations younger than the donor.</a:t>
            </a:r>
          </a:p>
          <a:p>
            <a:pPr eaLnBrk="1" hangingPunct="1">
              <a:spcBef>
                <a:spcPts val="24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Assets are taxed as if they moved from the grandparents to their own children, then from children to the grandchildren.</a:t>
            </a:r>
          </a:p>
          <a:p>
            <a:pPr eaLnBrk="1" hangingPunct="1">
              <a:spcBef>
                <a:spcPts val="2400"/>
              </a:spcBef>
              <a:spcAft>
                <a:spcPts val="1800"/>
              </a:spcAft>
            </a:pPr>
            <a:endParaRPr lang="en-US" altLang="en-US" smtClean="0">
              <a:ea typeface="ヒラギノ角ゴ Pro W3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4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Calculating Estate Taxes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325563"/>
            <a:ext cx="8229600" cy="4389437"/>
          </a:xfrm>
        </p:spPr>
        <p:txBody>
          <a:bodyPr/>
          <a:lstStyle/>
          <a:p>
            <a:pPr eaLnBrk="1" hangingPunct="1">
              <a:spcBef>
                <a:spcPts val="24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Calculate the value of your gross estate.</a:t>
            </a:r>
          </a:p>
          <a:p>
            <a:pPr eaLnBrk="1" hangingPunct="1">
              <a:spcBef>
                <a:spcPts val="24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Calculate your taxable estate by subtracting funeral and estate expenses, debts, taxes, and allowable deductions from the gross estate.  </a:t>
            </a:r>
          </a:p>
          <a:p>
            <a:pPr eaLnBrk="1" hangingPunct="1">
              <a:spcBef>
                <a:spcPts val="24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Calculate the gift-adjusted taxable estate.</a:t>
            </a:r>
          </a:p>
          <a:p>
            <a:pPr eaLnBrk="1" hangingPunct="1">
              <a:spcBef>
                <a:spcPts val="24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Estimate estate taxes using federal rate.</a:t>
            </a:r>
          </a:p>
          <a:p>
            <a:pPr lvl="1" eaLnBrk="1" hangingPunct="1">
              <a:spcBef>
                <a:spcPts val="2400"/>
              </a:spcBef>
              <a:spcAft>
                <a:spcPts val="1800"/>
              </a:spcAft>
            </a:pPr>
            <a:endParaRPr lang="en-US" altLang="en-US" smtClean="0">
              <a:ea typeface="ヒラギノ角ゴ Pro W3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4"/>
          <p:cNvSpPr>
            <a:spLocks noGrp="1" noChangeArrowheads="1"/>
          </p:cNvSpPr>
          <p:nvPr>
            <p:ph type="title"/>
          </p:nvPr>
        </p:nvSpPr>
        <p:spPr>
          <a:xfrm>
            <a:off x="1295400" y="76200"/>
            <a:ext cx="7391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Wills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A legal document that describes how you want your property to be to others.</a:t>
            </a:r>
          </a:p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Beneficiary—an individual who is willed property.</a:t>
            </a:r>
          </a:p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Executor—personal representative who will carry out the will’s provisions.</a:t>
            </a:r>
          </a:p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Guardian—who will care for children under the age of 18.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Wills and Probate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800"/>
              </a:spcBef>
              <a:spcAft>
                <a:spcPts val="1200"/>
              </a:spcAft>
            </a:pPr>
            <a:r>
              <a:rPr lang="en-US" altLang="en-US" smtClean="0">
                <a:ea typeface="ヒラギノ角ゴ Pro W3" pitchFamily="-65" charset="-128"/>
              </a:rPr>
              <a:t>Probate is the legal procedure that validates a will and then distributes the estate’s assets.</a:t>
            </a:r>
          </a:p>
          <a:p>
            <a:pPr eaLnBrk="1" hangingPunct="1">
              <a:spcBef>
                <a:spcPts val="1800"/>
              </a:spcBef>
              <a:spcAft>
                <a:spcPts val="1200"/>
              </a:spcAft>
            </a:pPr>
            <a:r>
              <a:rPr lang="en-US" altLang="en-US" smtClean="0">
                <a:ea typeface="ヒラギノ角ゴ Pro W3" pitchFamily="-65" charset="-128"/>
              </a:rPr>
              <a:t>Probate allows for challenges to be settled.</a:t>
            </a:r>
          </a:p>
          <a:p>
            <a:pPr eaLnBrk="1" hangingPunct="1">
              <a:spcBef>
                <a:spcPts val="1800"/>
              </a:spcBef>
              <a:spcAft>
                <a:spcPts val="1200"/>
              </a:spcAft>
            </a:pPr>
            <a:r>
              <a:rPr lang="en-US" altLang="en-US" smtClean="0">
                <a:ea typeface="ヒラギノ角ゴ Pro W3" pitchFamily="-65" charset="-128"/>
              </a:rPr>
              <a:t>Probate allows for orderly distribution of assets of someone who dies intestate—without a valid will.</a:t>
            </a:r>
          </a:p>
          <a:p>
            <a:pPr eaLnBrk="1" hangingPunct="1">
              <a:spcBef>
                <a:spcPts val="1800"/>
              </a:spcBef>
              <a:spcAft>
                <a:spcPts val="1200"/>
              </a:spcAft>
            </a:pPr>
            <a:endParaRPr lang="en-US" altLang="en-US" smtClean="0">
              <a:ea typeface="ヒラギノ角ゴ Pro W3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696200" cy="9906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Wills and Estate Planning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4389438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altLang="en-US" smtClean="0">
                <a:ea typeface="ヒラギノ角ゴ Pro W3" pitchFamily="-65" charset="-128"/>
              </a:rPr>
              <a:t>If no will, a guardian for your children will be chosen by the court.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altLang="en-US" smtClean="0">
                <a:ea typeface="ヒラギノ角ゴ Pro W3" pitchFamily="-65" charset="-128"/>
              </a:rPr>
              <a:t>Will appropriate way to provide for the special needs of children.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altLang="en-US" smtClean="0">
                <a:ea typeface="ヒラギノ角ゴ Pro W3" pitchFamily="-65" charset="-128"/>
              </a:rPr>
              <a:t>Property is transferred according to your wishes.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altLang="en-US" smtClean="0">
                <a:ea typeface="ヒラギノ角ゴ Pro W3" pitchFamily="-65" charset="-128"/>
              </a:rPr>
              <a:t>Make special gifts or bequests through will.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altLang="en-US" smtClean="0">
                <a:ea typeface="ヒラギノ角ゴ Pro W3" pitchFamily="-65" charset="-128"/>
              </a:rPr>
              <a:t>Without a will, court administrator distributes assets—costly, may conflict with your desires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391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Writing a Will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01763"/>
            <a:ext cx="8229600" cy="4389437"/>
          </a:xfrm>
        </p:spPr>
        <p:txBody>
          <a:bodyPr/>
          <a:lstStyle/>
          <a:p>
            <a:pPr lvl="1"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Introductory statement.</a:t>
            </a:r>
          </a:p>
          <a:p>
            <a:pPr lvl="1"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Payment of debt and taxes clause.</a:t>
            </a:r>
          </a:p>
          <a:p>
            <a:pPr lvl="1"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Disposition of property clause.</a:t>
            </a:r>
          </a:p>
          <a:p>
            <a:pPr lvl="1"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Appointment clause.</a:t>
            </a:r>
          </a:p>
          <a:p>
            <a:pPr lvl="1"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Common disaster clause.</a:t>
            </a:r>
          </a:p>
          <a:p>
            <a:pPr lvl="1"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Attestation and witness clause.</a:t>
            </a:r>
          </a:p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endParaRPr lang="en-US" altLang="en-US" smtClean="0">
              <a:ea typeface="ヒラギノ角ゴ Pro W3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4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6200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Updating or </a:t>
            </a:r>
            <a:br>
              <a:rPr lang="en-US" altLang="en-US" smtClean="0">
                <a:ea typeface="ヒラギノ角ゴ Pro W3" pitchFamily="-65" charset="-128"/>
              </a:rPr>
            </a:br>
            <a:r>
              <a:rPr lang="en-US" altLang="en-US" smtClean="0">
                <a:ea typeface="ヒラギノ角ゴ Pro W3" pitchFamily="-65" charset="-128"/>
              </a:rPr>
              <a:t>Changing a Will—The Codicil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2941638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A codicil is an attachment to a will that alters or amends a portion of the will.  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A codicil should be drawn up by a lawyer, witnessed, and attached to the will.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Letter of Last Instructions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800"/>
              </a:spcBef>
              <a:spcAft>
                <a:spcPts val="1200"/>
              </a:spcAft>
            </a:pPr>
            <a:r>
              <a:rPr lang="en-US" altLang="en-US" smtClean="0">
                <a:ea typeface="ヒラギノ角ゴ Pro W3" pitchFamily="-65" charset="-128"/>
              </a:rPr>
              <a:t>A letter of last instructions is generally written to the surviving spouse.</a:t>
            </a:r>
          </a:p>
          <a:p>
            <a:pPr eaLnBrk="1" hangingPunct="1">
              <a:spcBef>
                <a:spcPts val="1800"/>
              </a:spcBef>
              <a:spcAft>
                <a:spcPts val="1200"/>
              </a:spcAft>
            </a:pPr>
            <a:r>
              <a:rPr lang="en-US" altLang="en-US" smtClean="0">
                <a:ea typeface="ヒラギノ角ゴ Pro W3" pitchFamily="-65" charset="-128"/>
              </a:rPr>
              <a:t>Not a legally binding document.</a:t>
            </a:r>
          </a:p>
          <a:p>
            <a:pPr eaLnBrk="1" hangingPunct="1">
              <a:spcBef>
                <a:spcPts val="1800"/>
              </a:spcBef>
              <a:spcAft>
                <a:spcPts val="1200"/>
              </a:spcAft>
            </a:pPr>
            <a:r>
              <a:rPr lang="en-US" altLang="en-US" smtClean="0">
                <a:ea typeface="ヒラギノ角ゴ Pro W3" pitchFamily="-65" charset="-128"/>
              </a:rPr>
              <a:t>Tells of location of the will, legal documents, financial assets, those to notify of the death, listing of personal property, funeral and burial instructions, organ donation wishes.</a:t>
            </a:r>
          </a:p>
          <a:p>
            <a:pPr eaLnBrk="1" hangingPunct="1">
              <a:spcBef>
                <a:spcPts val="1800"/>
              </a:spcBef>
              <a:spcAft>
                <a:spcPts val="1200"/>
              </a:spcAft>
            </a:pPr>
            <a:endParaRPr lang="en-US" altLang="en-US" smtClean="0">
              <a:ea typeface="ヒラギノ角ゴ Pro W3" pitchFamily="-65" charset="-128"/>
            </a:endParaRPr>
          </a:p>
          <a:p>
            <a:pPr eaLnBrk="1" hangingPunct="1">
              <a:spcBef>
                <a:spcPts val="1800"/>
              </a:spcBef>
              <a:spcAft>
                <a:spcPts val="1200"/>
              </a:spcAft>
            </a:pPr>
            <a:endParaRPr lang="en-US" altLang="en-US" smtClean="0">
              <a:ea typeface="ヒラギノ角ゴ Pro W3" pitchFamily="-65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4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848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Selecting an Executor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01763"/>
            <a:ext cx="8458200" cy="4389437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altLang="en-US" smtClean="0">
                <a:ea typeface="ヒラギノ角ゴ Pro W3" pitchFamily="-65" charset="-128"/>
              </a:rPr>
              <a:t>Makes sure your wishes are carried out.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en-US" smtClean="0">
                <a:ea typeface="ヒラギノ角ゴ Pro W3" pitchFamily="-65" charset="-128"/>
              </a:rPr>
              <a:t>Manages your property until the estate is passed on to your heirs.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en-US" smtClean="0">
                <a:ea typeface="ヒラギノ角ゴ Pro W3" pitchFamily="-65" charset="-128"/>
              </a:rPr>
              <a:t>Could be a family member, lawyer, or bank trust officer.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en-US" smtClean="0">
                <a:ea typeface="ヒラギノ角ゴ Pro W3" pitchFamily="-65" charset="-128"/>
              </a:rPr>
              <a:t>Deals with personal matters, pays taxes and debts, distributes remaining assets after bequests have been honored, reports final accounting to the court.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Other Estate Planning Documents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389438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en-US" altLang="en-US" smtClean="0">
                <a:ea typeface="ヒラギノ角ゴ Pro W3" pitchFamily="-65" charset="-128"/>
              </a:rPr>
              <a:t>Durable power of attorney—provides for someone to act in your place should you become mentally incapacitated.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en-US" altLang="en-US" smtClean="0">
                <a:ea typeface="ヒラギノ角ゴ Pro W3" pitchFamily="-65" charset="-128"/>
              </a:rPr>
              <a:t>Living will—allows you to state your wishes regarding medical treatment in the event of illness or injury.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en-US" altLang="en-US" smtClean="0">
                <a:ea typeface="ヒラギノ角ゴ Pro W3" pitchFamily="-65" charset="-128"/>
              </a:rPr>
              <a:t>Durable health care power of attorney—designates someone to make health care decisions for you.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Introduction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Estate planning is planning for what happens to your wealth and your dependents after you die.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You want to pass on as much as much of your estate as possible to taxes and transfer costs.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Determine who has decision-making authority if you are incapacitated.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1028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Avoiding Probate</a:t>
            </a:r>
          </a:p>
        </p:txBody>
      </p:sp>
      <p:sp>
        <p:nvSpPr>
          <p:cNvPr id="29699" name="Rectangle 1029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153400" cy="46482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Probate is essential to validate your will and ensure your provisions are carried out. </a:t>
            </a:r>
          </a:p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Can avoid probate through:</a:t>
            </a:r>
          </a:p>
          <a:p>
            <a:pPr lvl="1"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altLang="en-US" smtClean="0">
                <a:ea typeface="ヒラギノ角ゴ Pro W3" pitchFamily="-65" charset="-128"/>
              </a:rPr>
              <a:t>Joint ownership</a:t>
            </a:r>
          </a:p>
          <a:p>
            <a:pPr lvl="1"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altLang="en-US" smtClean="0">
                <a:ea typeface="ヒラギノ角ゴ Pro W3" pitchFamily="-65" charset="-128"/>
              </a:rPr>
              <a:t>Gifts</a:t>
            </a:r>
          </a:p>
          <a:p>
            <a:pPr lvl="1"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altLang="en-US" smtClean="0">
                <a:ea typeface="ヒラギノ角ゴ Pro W3" pitchFamily="-65" charset="-128"/>
              </a:rPr>
              <a:t>Trusts	</a:t>
            </a:r>
          </a:p>
          <a:p>
            <a:pPr eaLnBrk="1" hangingPunct="1">
              <a:spcBef>
                <a:spcPts val="1800"/>
              </a:spcBef>
              <a:spcAft>
                <a:spcPts val="1200"/>
              </a:spcAft>
            </a:pPr>
            <a:endParaRPr lang="en-US" altLang="en-US" smtClean="0">
              <a:ea typeface="ヒラギノ角ゴ Pro W3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Joint Ownership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Tenancy by the Entirety</a:t>
            </a:r>
          </a:p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Joint tenancy with rights of survivorship</a:t>
            </a:r>
          </a:p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Tenancy in common</a:t>
            </a:r>
          </a:p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Community property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4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Gifts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01763"/>
            <a:ext cx="8229600" cy="4389437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altLang="en-US" smtClean="0">
                <a:ea typeface="ヒラギノ角ゴ Pro W3" pitchFamily="-65" charset="-128"/>
              </a:rPr>
              <a:t>Avoid probate and reduce taxable value of estate.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altLang="en-US" smtClean="0">
                <a:ea typeface="ヒラギノ角ゴ Pro W3" pitchFamily="-65" charset="-128"/>
              </a:rPr>
              <a:t>Are a good way to transfer property that grows in value.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altLang="en-US" smtClean="0">
                <a:ea typeface="ヒラギノ角ゴ Pro W3" pitchFamily="-65" charset="-128"/>
              </a:rPr>
              <a:t>Unlimited gifts tax exclusion to charity or gift payments for medical or educational expenses.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altLang="en-US" smtClean="0">
                <a:ea typeface="ヒラギノ角ゴ Pro W3" pitchFamily="-65" charset="-128"/>
              </a:rPr>
              <a:t>You may need the assets, they may be squandered.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4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Trusts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389438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1200"/>
              </a:spcAft>
            </a:pPr>
            <a:r>
              <a:rPr lang="en-US" altLang="en-US" smtClean="0">
                <a:ea typeface="ヒラギノ角ゴ Pro W3" pitchFamily="-65" charset="-128"/>
              </a:rPr>
              <a:t>A legal entity that holds and manages an asset for another person.</a:t>
            </a:r>
          </a:p>
          <a:p>
            <a:pPr eaLnBrk="1" hangingPunct="1">
              <a:spcBef>
                <a:spcPts val="1800"/>
              </a:spcBef>
              <a:spcAft>
                <a:spcPts val="1200"/>
              </a:spcAft>
            </a:pPr>
            <a:r>
              <a:rPr lang="en-US" altLang="en-US" smtClean="0">
                <a:ea typeface="ヒラギノ角ゴ Pro W3" pitchFamily="-65" charset="-128"/>
              </a:rPr>
              <a:t>Is created when a grantor, transfers property to a trustee for the benefit of one or more beneficiaries.</a:t>
            </a:r>
          </a:p>
          <a:p>
            <a:pPr eaLnBrk="1" hangingPunct="1">
              <a:spcBef>
                <a:spcPts val="1800"/>
              </a:spcBef>
              <a:spcAft>
                <a:spcPts val="1200"/>
              </a:spcAft>
            </a:pPr>
            <a:r>
              <a:rPr lang="en-US" altLang="en-US" smtClean="0">
                <a:ea typeface="ヒラギノ角ゴ Pro W3" pitchFamily="-65" charset="-128"/>
              </a:rPr>
              <a:t>The trustee can be an individual, an investment firm, or a bank.</a:t>
            </a:r>
          </a:p>
          <a:p>
            <a:pPr eaLnBrk="1" hangingPunct="1">
              <a:spcBef>
                <a:spcPts val="1800"/>
              </a:spcBef>
              <a:spcAft>
                <a:spcPts val="1200"/>
              </a:spcAft>
            </a:pPr>
            <a:r>
              <a:rPr lang="en-US" altLang="en-US" smtClean="0">
                <a:ea typeface="ヒラギノ角ゴ Pro W3" pitchFamily="-65" charset="-128"/>
              </a:rPr>
              <a:t>Any asset can be placed in a trust.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620000" cy="9906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Trusts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389438"/>
          </a:xfrm>
        </p:spPr>
        <p:txBody>
          <a:bodyPr/>
          <a:lstStyle/>
          <a:p>
            <a:pPr eaLnBrk="1" hangingPunct="1">
              <a:spcBef>
                <a:spcPts val="2400"/>
              </a:spcBef>
              <a:spcAft>
                <a:spcPts val="1200"/>
              </a:spcAft>
            </a:pPr>
            <a:r>
              <a:rPr lang="en-US" altLang="en-US" smtClean="0">
                <a:ea typeface="ヒラギノ角ゴ Pro W3" pitchFamily="-65" charset="-128"/>
              </a:rPr>
              <a:t>Avoid probate.</a:t>
            </a:r>
          </a:p>
          <a:p>
            <a:pPr eaLnBrk="1" hangingPunct="1">
              <a:spcBef>
                <a:spcPts val="2400"/>
              </a:spcBef>
              <a:spcAft>
                <a:spcPts val="1200"/>
              </a:spcAft>
            </a:pPr>
            <a:r>
              <a:rPr lang="en-US" altLang="en-US" smtClean="0">
                <a:ea typeface="ヒラギノ角ゴ Pro W3" pitchFamily="-65" charset="-128"/>
              </a:rPr>
              <a:t>More difficult to challenge in court.</a:t>
            </a:r>
          </a:p>
          <a:p>
            <a:pPr eaLnBrk="1" hangingPunct="1">
              <a:spcBef>
                <a:spcPts val="2400"/>
              </a:spcBef>
              <a:spcAft>
                <a:spcPts val="1200"/>
              </a:spcAft>
            </a:pPr>
            <a:r>
              <a:rPr lang="en-US" altLang="en-US" smtClean="0">
                <a:ea typeface="ヒラギノ角ゴ Pro W3" pitchFamily="-65" charset="-128"/>
              </a:rPr>
              <a:t>Reduce estate taxes.</a:t>
            </a:r>
          </a:p>
          <a:p>
            <a:pPr eaLnBrk="1" hangingPunct="1">
              <a:spcBef>
                <a:spcPts val="2400"/>
              </a:spcBef>
              <a:spcAft>
                <a:spcPts val="1200"/>
              </a:spcAft>
            </a:pPr>
            <a:r>
              <a:rPr lang="en-US" altLang="en-US" smtClean="0">
                <a:ea typeface="ヒラギノ角ゴ Pro W3" pitchFamily="-65" charset="-128"/>
              </a:rPr>
              <a:t>Allow for professional management.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620000" cy="9906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Trusts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389438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Provide for confidentiality.</a:t>
            </a:r>
          </a:p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Provide for a child with special needs.</a:t>
            </a:r>
          </a:p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Hold money till a child reaches maturity.</a:t>
            </a:r>
          </a:p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Ensures children from previous marriage receive inheritance.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Living Trusts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2400"/>
              </a:spcAft>
            </a:pPr>
            <a:r>
              <a:rPr lang="en-US" altLang="en-US" smtClean="0">
                <a:ea typeface="ヒラギノ角ゴ Pro W3" pitchFamily="-65" charset="-128"/>
              </a:rPr>
              <a:t>Place assets in trust while alive, withdraw them later if you wish.</a:t>
            </a:r>
          </a:p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Revocable Living Trusts—you control the assets in the trust and can receive income from the trust without removing assets from the estate.</a:t>
            </a:r>
          </a:p>
          <a:p>
            <a:pPr eaLnBrk="1" hangingPunct="1"/>
            <a:endParaRPr lang="en-US" altLang="en-US" smtClean="0">
              <a:ea typeface="ヒラギノ角ゴ Pro W3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ea typeface="ヒラギノ角ゴ Pro W3" pitchFamily="-65" charset="-128"/>
              </a:rPr>
              <a:t>Table 17.1  Advantages and Disadvantages of Revocable Living Trusts</a:t>
            </a:r>
          </a:p>
        </p:txBody>
      </p:sp>
      <p:pic>
        <p:nvPicPr>
          <p:cNvPr id="36867" name="Picture 3" descr="tbl17_0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8094663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6200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Living Trusts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Irrevocable Living Trusts—a trust in which you relinquish title and control of the assets when they are placed in the trust.</a:t>
            </a:r>
          </a:p>
          <a:p>
            <a:pPr eaLnBrk="1" hangingPunct="1"/>
            <a:endParaRPr lang="en-US" altLang="en-US" smtClean="0">
              <a:ea typeface="ヒラギノ角ゴ Pro W3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3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ea typeface="ヒラギノ角ゴ Pro W3" pitchFamily="-65" charset="-128"/>
              </a:rPr>
              <a:t>Table 17.2  Advantages and Disadvantages of Irrevocable Living Trusts</a:t>
            </a:r>
          </a:p>
        </p:txBody>
      </p:sp>
      <p:pic>
        <p:nvPicPr>
          <p:cNvPr id="38915" name="Picture 3" descr="tbl17_0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7213"/>
            <a:ext cx="8356600" cy="314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The Estate Planning Process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Step 1: Determine the Value of Your Estate</a:t>
            </a:r>
          </a:p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Estate’s net worth </a:t>
            </a:r>
          </a:p>
          <a:p>
            <a:pPr marL="860425" lvl="1" indent="-466725" eaLnBrk="1" hangingPunct="1">
              <a:spcAft>
                <a:spcPts val="1800"/>
              </a:spcAft>
              <a:buFont typeface="Wingdings 2" pitchFamily="18" charset="2"/>
              <a:buNone/>
            </a:pPr>
            <a:r>
              <a:rPr lang="en-US" altLang="en-US" smtClean="0">
                <a:ea typeface="ヒラギノ角ゴ Pro W3" pitchFamily="-65" charset="-128"/>
              </a:rPr>
              <a:t>= value of your estate – level of estate’s liabilities.</a:t>
            </a:r>
          </a:p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Level of your wealth determines tax planning needs.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5438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Testamentary Trusts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229600" cy="4389438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Created by a will, active after you die.  </a:t>
            </a:r>
          </a:p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Standard Family Trusts – also known as A-B Trusts, Credit-Shelter Trusts and Unified Credit Trusts</a:t>
            </a:r>
          </a:p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Qualified Terminable Interest Property Trust(Q-TIP)</a:t>
            </a:r>
          </a:p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Sprinkling Trusts</a:t>
            </a:r>
          </a:p>
          <a:p>
            <a:pPr lvl="1" eaLnBrk="1" hangingPunct="1">
              <a:spcBef>
                <a:spcPts val="1800"/>
              </a:spcBef>
              <a:spcAft>
                <a:spcPts val="1800"/>
              </a:spcAft>
            </a:pPr>
            <a:endParaRPr lang="en-US" altLang="en-US" smtClean="0">
              <a:ea typeface="ヒラギノ角ゴ Pro W3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4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A Last Word on Estate Planning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382000" cy="46482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1200"/>
              </a:spcAft>
            </a:pPr>
            <a:r>
              <a:rPr lang="en-US" altLang="en-US" smtClean="0">
                <a:ea typeface="ヒラギノ角ゴ Pro W3" pitchFamily="-65" charset="-128"/>
              </a:rPr>
              <a:t>Many put off estate planning because it is complex and deals with death—don’t.</a:t>
            </a:r>
          </a:p>
          <a:p>
            <a:pPr eaLnBrk="1" hangingPunct="1">
              <a:spcBef>
                <a:spcPts val="1800"/>
              </a:spcBef>
              <a:spcAft>
                <a:spcPts val="1200"/>
              </a:spcAft>
            </a:pPr>
            <a:r>
              <a:rPr lang="en-US" altLang="en-US" smtClean="0">
                <a:ea typeface="ヒラギノ角ゴ Pro W3" pitchFamily="-65" charset="-128"/>
              </a:rPr>
              <a:t>Approach a professional for your estate planning.</a:t>
            </a:r>
          </a:p>
          <a:p>
            <a:pPr eaLnBrk="1" hangingPunct="1">
              <a:spcBef>
                <a:spcPts val="1800"/>
              </a:spcBef>
              <a:spcAft>
                <a:spcPts val="1200"/>
              </a:spcAft>
            </a:pPr>
            <a:r>
              <a:rPr lang="en-US" altLang="en-US" smtClean="0">
                <a:ea typeface="ヒラギノ角ゴ Pro W3" pitchFamily="-65" charset="-128"/>
              </a:rPr>
              <a:t>Make sure your family knows where your estate planning documents 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The Estate Planning Process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24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Step 2: Choose Your Heirs and</a:t>
            </a:r>
            <a:br>
              <a:rPr lang="en-US" altLang="en-US" smtClean="0">
                <a:ea typeface="ヒラギノ角ゴ Pro W3" pitchFamily="-65" charset="-128"/>
              </a:rPr>
            </a:br>
            <a:r>
              <a:rPr lang="en-US" altLang="en-US" smtClean="0">
                <a:ea typeface="ヒラギノ角ゴ Pro W3" pitchFamily="-65" charset="-128"/>
              </a:rPr>
              <a:t>Decide What They Receive</a:t>
            </a:r>
          </a:p>
          <a:p>
            <a:pPr eaLnBrk="1" hangingPunct="1">
              <a:spcBef>
                <a:spcPts val="24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Once you know what you have, you can decide who’s going to get it. </a:t>
            </a:r>
          </a:p>
          <a:p>
            <a:pPr eaLnBrk="1" hangingPunct="1">
              <a:spcBef>
                <a:spcPts val="24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In addition to a spouse, consider the special needs of your dependents.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The Estate Planning Process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24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Step 3: Determine the Cash Needs of the Estate</a:t>
            </a:r>
          </a:p>
          <a:p>
            <a:pPr eaLnBrk="1" hangingPunct="1">
              <a:spcBef>
                <a:spcPts val="24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Before distributing property to heirs, must pay medical costs, funeral expenses, legal  fees, outstanding debt, and estate and inheritance taxes. </a:t>
            </a:r>
          </a:p>
          <a:p>
            <a:pPr eaLnBrk="1" hangingPunct="1">
              <a:spcBef>
                <a:spcPts val="24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Use liquid funds to cover estate tax needs.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The Estate Planning Process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24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Step 4: Select and Implement Your Estate Planning Techniques</a:t>
            </a:r>
          </a:p>
          <a:p>
            <a:pPr eaLnBrk="1" hangingPunct="1">
              <a:spcBef>
                <a:spcPts val="24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Decide which estate planning tools are most appropriate to achieve your goals. </a:t>
            </a:r>
          </a:p>
          <a:p>
            <a:pPr eaLnBrk="1" hangingPunct="1">
              <a:spcBef>
                <a:spcPts val="24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Most common are a will, a durable power of attorney, joint ownership, trusts, life insurance, and gifts.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76200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Understanding and Avoiding Estate Taxes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30363"/>
            <a:ext cx="8229600" cy="4389437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The IRS charges estate taxes, then issues an estate tax credit.</a:t>
            </a:r>
          </a:p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Unified tax credit—estate and gift tax credit that in 2011 allows $5 million of an estate to be passed on tax free.  </a:t>
            </a:r>
          </a:p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Above credit, 35% estate tax rate.</a:t>
            </a:r>
          </a:p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Calculate what your estate taxes will be.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4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Gift Taxes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389438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Gifts transfer wealth prior to death, reducing the taxable value of the estate.	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Give $13,000 per year tax free in 2011.</a:t>
            </a:r>
          </a:p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The gift tax and the estate tax work together with a total lifetime tax-exempt limit ($5 million in 2011) on gifts over $13,000 per recipient.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65" charset="-128"/>
              </a:rPr>
              <a:t>Unlimited Marital Deductions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24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Unlike the $5 million threshold to other beneficiaries,  there is no limit to the size of estate transfers between spouses on a tax-free basis.  </a:t>
            </a:r>
          </a:p>
          <a:p>
            <a:pPr eaLnBrk="1" hangingPunct="1">
              <a:spcBef>
                <a:spcPts val="24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-65" charset="-128"/>
              </a:rPr>
              <a:t>Spouse must be U.S. citizen.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own_pf5e_13">
  <a:themeElements>
    <a:clrScheme name="Keown slides">
      <a:dk1>
        <a:sysClr val="windowText" lastClr="000000"/>
      </a:dk1>
      <a:lt1>
        <a:sysClr val="window" lastClr="FFFFFF"/>
      </a:lt1>
      <a:dk2>
        <a:srgbClr val="004E6C"/>
      </a:dk2>
      <a:lt2>
        <a:srgbClr val="04617B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N01Keown7192047_06_LN01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keown_pf5e_13</Template>
  <TotalTime>2271</TotalTime>
  <Words>1157</Words>
  <Application>Microsoft Office PowerPoint</Application>
  <PresentationFormat>On-screen Show (4:3)</PresentationFormat>
  <Paragraphs>128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ヒラギノ角ゴ Pro W3</vt:lpstr>
      <vt:lpstr>Verdana</vt:lpstr>
      <vt:lpstr>Wingdings 2</vt:lpstr>
      <vt:lpstr>Times New Roman</vt:lpstr>
      <vt:lpstr>Trebuchet MS</vt:lpstr>
      <vt:lpstr>keown_pf5e_13</vt:lpstr>
      <vt:lpstr>LN01Keown7192047_06_LN01</vt:lpstr>
      <vt:lpstr>PowerPoint Presentation</vt:lpstr>
      <vt:lpstr>Introduction </vt:lpstr>
      <vt:lpstr>The Estate Planning Process</vt:lpstr>
      <vt:lpstr>The Estate Planning Process</vt:lpstr>
      <vt:lpstr>The Estate Planning Process</vt:lpstr>
      <vt:lpstr>The Estate Planning Process</vt:lpstr>
      <vt:lpstr>Understanding and Avoiding Estate Taxes </vt:lpstr>
      <vt:lpstr>Gift Taxes</vt:lpstr>
      <vt:lpstr>Unlimited Marital Deductions</vt:lpstr>
      <vt:lpstr>The Generation-Skipping Transfer Tax</vt:lpstr>
      <vt:lpstr>Calculating Estate Taxes</vt:lpstr>
      <vt:lpstr>Wills</vt:lpstr>
      <vt:lpstr>Wills and Probate</vt:lpstr>
      <vt:lpstr>Wills and Estate Planning</vt:lpstr>
      <vt:lpstr>Writing a Will</vt:lpstr>
      <vt:lpstr>Updating or  Changing a Will—The Codicil</vt:lpstr>
      <vt:lpstr>Letter of Last Instructions</vt:lpstr>
      <vt:lpstr>Selecting an Executor</vt:lpstr>
      <vt:lpstr>Other Estate Planning Documents</vt:lpstr>
      <vt:lpstr>Avoiding Probate</vt:lpstr>
      <vt:lpstr>Joint Ownership</vt:lpstr>
      <vt:lpstr>Gifts</vt:lpstr>
      <vt:lpstr>Trusts</vt:lpstr>
      <vt:lpstr>Trusts</vt:lpstr>
      <vt:lpstr>Trusts</vt:lpstr>
      <vt:lpstr>Living Trusts</vt:lpstr>
      <vt:lpstr>Table 17.1  Advantages and Disadvantages of Revocable Living Trusts</vt:lpstr>
      <vt:lpstr>Living Trusts</vt:lpstr>
      <vt:lpstr>Table 17.2  Advantages and Disadvantages of Irrevocable Living Trusts</vt:lpstr>
      <vt:lpstr>Testamentary Trusts</vt:lpstr>
      <vt:lpstr>A Last Word on Estate Planning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</dc:title>
  <dc:creator>Sophia</dc:creator>
  <cp:lastModifiedBy>Billy</cp:lastModifiedBy>
  <cp:revision>60</cp:revision>
  <cp:lastPrinted>1601-01-01T00:00:00Z</cp:lastPrinted>
  <dcterms:created xsi:type="dcterms:W3CDTF">2012-02-20T21:01:02Z</dcterms:created>
  <dcterms:modified xsi:type="dcterms:W3CDTF">2015-04-19T04:33:26Z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TC010184561033</vt:lpwstr>
  </property>
</Properties>
</file>