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7" r:id="rId1"/>
    <p:sldMasterId id="2147483834" r:id="rId2"/>
  </p:sldMasterIdLst>
  <p:notesMasterIdLst>
    <p:notesMasterId r:id="rId24"/>
  </p:notesMasterIdLst>
  <p:sldIdLst>
    <p:sldId id="258" r:id="rId3"/>
    <p:sldId id="259" r:id="rId4"/>
    <p:sldId id="260" r:id="rId5"/>
    <p:sldId id="261" r:id="rId6"/>
    <p:sldId id="262" r:id="rId7"/>
    <p:sldId id="263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578"/>
    <a:srgbClr val="0425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0" autoAdjust="0"/>
    <p:restoredTop sz="94595" autoAdjust="0"/>
  </p:normalViewPr>
  <p:slideViewPr>
    <p:cSldViewPr>
      <p:cViewPr>
        <p:scale>
          <a:sx n="66" d="100"/>
          <a:sy n="66" d="100"/>
        </p:scale>
        <p:origin x="-1116" y="-105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DA513490-CBCD-41ED-A426-E7A30F4A3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4E321-D286-4ACD-82C5-FA23E9D7C4D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40F7E-CC3D-497F-958E-2153FFDB28C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83DCD-603C-44F2-99F9-FD6BFE25B60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BAE42-E742-4E22-B9CA-9B6A14F049D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F3C17-27AC-4A16-8E16-DD9AB6B151D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D0E5C-A413-42BC-A3D4-CFDCD9AE4F8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CA263-77F3-4ED9-B909-1653F73AAE8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DE75D-4A8C-4622-A24F-BFD9BB0D49D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C6CB5-5D84-403F-891C-1092F9CFA28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B54ED-9F73-48C8-8440-A7AB9D24020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3B82E-F90B-4F9C-B4BD-9CFC76AEF5C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C897-1DDF-4FED-B42D-C28A65F0A98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4BB18-57D7-4C80-B67A-6F8F5542E28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77E1A-7BF1-4686-A3AE-B8E71F06DC9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04DDD-D5AD-4202-A3A9-CCF8CFB7D27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F3C32-E247-4549-B77B-B8199DCE8A4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D1C78-46E3-45FA-BCB4-1C588D30FA1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0A6C5-2474-40C9-BBBC-575971671AB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F987D-F40E-422E-B40B-3C30532A039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2F6F8-8018-4F38-A54D-65B881FDD2B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2254F-723B-4344-8282-4E2EA134009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5CDF0-43D0-48AF-839E-0F98DC3F30DC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FDBA-29C6-4846-ACB5-4C4D973BA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FC08-8C34-488A-8261-BD525771F5AB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76D8F-2DDF-470B-A2B1-E0722EF48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348FC-5D88-4358-B019-B88D0611DC50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D8CB-1D86-43D0-9538-3A4202ED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0FB10-9905-4D31-933B-CF0D54059ADD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7C374-C129-407D-AE63-F7D851014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499F-7C23-4433-9E51-B22E9FBC45CB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E1D0A-9E10-49AC-860A-6FFF55F7A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652C-7854-43A3-A6DD-D74A4A666551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C016C-E6F9-4DB5-9DD3-F931D480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646F3-F0F7-4BFF-8FBA-C2F135D1D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5CFC-C531-4885-941A-6B65AEE0E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69C9EF-F2D7-4A34-A08F-FB649990F677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4ADABD-FC91-4C7C-9489-D30396F4C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5664200"/>
            <a:ext cx="2133600" cy="40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1BD50-D389-42ED-8CE9-B2C6B5CCC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7" r:id="rId2"/>
    <p:sldLayoutId id="2147483858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Real Estate Principles, 11th Edition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By Charles F. Floyd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and Marcus T. 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Estates in Land: Freehold Estates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See Figure 2.1 Types of Estates in Land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Freehold estates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Present interests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Fee simple absolute estate 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Qualified fee estate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Life estate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Future interests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Reversion interest 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Remainder interest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Estates in Land: Leasehold Estates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Leasehold estates</a:t>
            </a:r>
          </a:p>
          <a:p>
            <a:pPr lvl="1"/>
            <a:r>
              <a:rPr lang="en-US" smtClean="0"/>
              <a:t>Tenancy for a stated period</a:t>
            </a:r>
          </a:p>
          <a:p>
            <a:pPr lvl="1"/>
            <a:r>
              <a:rPr lang="en-US" smtClean="0"/>
              <a:t>Tenancy from period to period</a:t>
            </a:r>
          </a:p>
          <a:p>
            <a:pPr lvl="1"/>
            <a:r>
              <a:rPr lang="en-US" smtClean="0"/>
              <a:t>Tenancy at will</a:t>
            </a:r>
          </a:p>
          <a:p>
            <a:pPr lvl="1"/>
            <a:r>
              <a:rPr lang="en-US" smtClean="0"/>
              <a:t>Tenancy at sufferance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Owner holds leased fee with a right of reentry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Concurrent Estates (real property jointly owned by more than one owner)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Tenancy in common</a:t>
            </a:r>
          </a:p>
          <a:p>
            <a:pPr lvl="1"/>
            <a:r>
              <a:rPr lang="en-US" smtClean="0"/>
              <a:t>Two or more owners hold undivided interests in the whole property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Joint tenancy</a:t>
            </a:r>
          </a:p>
          <a:p>
            <a:pPr lvl="1"/>
            <a:r>
              <a:rPr lang="en-US" smtClean="0"/>
              <a:t>Two or more owners hold equal undivided interests in the whole with right of survivorship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Concurrent Estates: Marital Property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Tenancy by the entirety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Joint tenancy with right of survivorship between married persons</a:t>
            </a:r>
            <a:br>
              <a:rPr lang="en-US" dirty="0" smtClean="0"/>
            </a:b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Community property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Property brought to the marriage is separate property</a:t>
            </a:r>
            <a:br>
              <a:rPr lang="en-US" dirty="0" smtClean="0"/>
            </a:br>
            <a:r>
              <a:rPr lang="en-US" dirty="0" smtClean="0"/>
              <a:t>Property acquired during marriage is community property belonging equally to both parties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Forms of Joint Ownership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Condominium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Condo owner holds title to unit, usually as fee simple absolute estate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All owners own common areas as tenants in common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Cooperative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Co-op owner owns share of stock in a corporation that owns the real property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Share of stock gives co-op owner the right to a proprietary lease entitling owner to use and possession of a co-op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Timeshares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Fee interests</a:t>
            </a:r>
          </a:p>
          <a:p>
            <a:pPr lvl="1"/>
            <a:r>
              <a:rPr lang="en-US" smtClean="0"/>
              <a:t>Owner has fee simple absolute estate for the  property for specified time during each year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Right to use</a:t>
            </a:r>
          </a:p>
          <a:p>
            <a:pPr lvl="1"/>
            <a:r>
              <a:rPr lang="en-US" smtClean="0"/>
              <a:t>Program participant has a leasehold estate for the property for a specified number of years during each year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Legal Descriptions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Every parcel of real estate is unique so we need to be able to uniquely identify each parcel.</a:t>
            </a:r>
          </a:p>
          <a:p>
            <a:r>
              <a:rPr lang="en-US" smtClean="0"/>
              <a:t>Three methods of legal descriptions</a:t>
            </a:r>
          </a:p>
          <a:p>
            <a:pPr lvl="1"/>
            <a:r>
              <a:rPr lang="en-US" smtClean="0"/>
              <a:t>Metes and bounds</a:t>
            </a:r>
          </a:p>
          <a:p>
            <a:pPr lvl="1"/>
            <a:r>
              <a:rPr lang="en-US" smtClean="0"/>
              <a:t>Rectangular survey</a:t>
            </a:r>
          </a:p>
          <a:p>
            <a:pPr lvl="1"/>
            <a:r>
              <a:rPr lang="en-US" smtClean="0"/>
              <a:t>Recorded plats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Metes and Bounds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Start at a designated point of beginning and, through specific distances (metes) and directions (bounds), locate the boundary lines of the parcel.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Distances are measured in feet (to the nearest tenth or hundredth).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Directions are measured in degrees, minutes, and seconds.  (Note that no angle is greater than 90 degrees.)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Property corners are marked by reference points.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Rectangular Survey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Principal meridians are north-south lines</a:t>
            </a:r>
          </a:p>
          <a:p>
            <a:r>
              <a:rPr lang="en-US" smtClean="0"/>
              <a:t>Base lines are east-west lines</a:t>
            </a:r>
          </a:p>
          <a:p>
            <a:r>
              <a:rPr lang="en-US" smtClean="0"/>
              <a:t>Range lines are parallel to meridians and six miles apart </a:t>
            </a:r>
          </a:p>
          <a:p>
            <a:r>
              <a:rPr lang="en-US" smtClean="0"/>
              <a:t>Township lines are parallel to base lines and six miles apart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Rectangular Survey, cont.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Townships are formed by range and township lines</a:t>
            </a:r>
          </a:p>
          <a:p>
            <a:r>
              <a:rPr lang="en-US" smtClean="0"/>
              <a:t>Townships are identified in a specific way</a:t>
            </a:r>
          </a:p>
          <a:p>
            <a:r>
              <a:rPr lang="en-US" smtClean="0"/>
              <a:t>Townships are six miles square with 36 one-square-mile sections</a:t>
            </a:r>
          </a:p>
          <a:p>
            <a:r>
              <a:rPr lang="en-US" smtClean="0"/>
              <a:t>Sections within townships are numbered in a specific way</a:t>
            </a:r>
          </a:p>
          <a:p>
            <a:r>
              <a:rPr lang="en-US" smtClean="0"/>
              <a:t>Sections are divided in a specific way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985838"/>
            <a:ext cx="6253163" cy="1444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sz="3800" smtClean="0">
                <a:latin typeface="Verdana" pitchFamily="34" charset="0"/>
              </a:rPr>
              <a:t>Chapter 2 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98500" y="2836863"/>
            <a:ext cx="8445500" cy="17859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smtClean="0">
                <a:latin typeface="Arial" charset="0"/>
              </a:rPr>
              <a:t>Property Rights and Legal Descriptions</a:t>
            </a:r>
          </a:p>
          <a:p>
            <a:pPr marL="0" indent="0">
              <a:buFontTx/>
              <a:buNone/>
            </a:pPr>
            <a:endParaRPr lang="en-US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Combined Use of Metes and Bounds and Rectangular Survey Systems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a given parcel of land, the point of beginning might be described using the rectangular survey system, and then a metes and bounds description might follow.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to Recorded Plats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Many jurisdictions require developers to prepare accurate engineering drawings of their subdivision projects called plats.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These plats are then recorded as legal documents that can be referred to as needed to identify individual parcels of land that are included in the plat.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With a properly prepared and recorded plat, a legal description for a property can be as simple as “Lot 4 of Block G of Grassy River Estates.”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Property vs. Personal Property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Property</a:t>
            </a:r>
          </a:p>
          <a:p>
            <a:r>
              <a:rPr lang="en-US" smtClean="0"/>
              <a:t>Personal property (also called “chattel”)</a:t>
            </a:r>
          </a:p>
          <a:p>
            <a:r>
              <a:rPr lang="en-US" smtClean="0"/>
              <a:t>Real estate</a:t>
            </a:r>
          </a:p>
          <a:p>
            <a:pPr lvl="1"/>
            <a:r>
              <a:rPr lang="en-US" smtClean="0"/>
              <a:t>Land and things attached to it</a:t>
            </a:r>
          </a:p>
          <a:p>
            <a:r>
              <a:rPr lang="en-US" smtClean="0"/>
              <a:t>Real property </a:t>
            </a:r>
          </a:p>
          <a:p>
            <a:pPr lvl="1"/>
            <a:r>
              <a:rPr lang="en-US" smtClean="0"/>
              <a:t>Legal interests in real estate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Transferring Real Property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Title – ownership of real estate</a:t>
            </a:r>
          </a:p>
          <a:p>
            <a:r>
              <a:rPr lang="en-US" smtClean="0"/>
              <a:t>Deed</a:t>
            </a:r>
          </a:p>
          <a:p>
            <a:pPr lvl="1"/>
            <a:r>
              <a:rPr lang="en-US" smtClean="0"/>
              <a:t>Document used to transfer title to real property from grantor to grantee</a:t>
            </a:r>
          </a:p>
          <a:p>
            <a:r>
              <a:rPr lang="en-US" smtClean="0"/>
              <a:t>Lease </a:t>
            </a:r>
          </a:p>
          <a:p>
            <a:pPr lvl="1"/>
            <a:r>
              <a:rPr lang="en-US" smtClean="0"/>
              <a:t>Agreement (usually a document) that transfers use and possession (but not title) from lessor to lessee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Fixture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personal property item that has become a part of the real property is called a fixture.</a:t>
            </a:r>
          </a:p>
          <a:p>
            <a:r>
              <a:rPr lang="en-US" smtClean="0"/>
              <a:t>Tests for fixture status include:</a:t>
            </a:r>
          </a:p>
          <a:p>
            <a:pPr lvl="1"/>
            <a:r>
              <a:rPr lang="en-US" smtClean="0"/>
              <a:t>Intent of parties</a:t>
            </a:r>
          </a:p>
          <a:p>
            <a:pPr lvl="1"/>
            <a:r>
              <a:rPr lang="en-US" smtClean="0"/>
              <a:t>Test of attachment</a:t>
            </a:r>
          </a:p>
          <a:p>
            <a:pPr lvl="1"/>
            <a:r>
              <a:rPr lang="en-US" smtClean="0"/>
              <a:t>Test of adaptability</a:t>
            </a:r>
          </a:p>
          <a:p>
            <a:r>
              <a:rPr lang="en-US" smtClean="0"/>
              <a:t>“Trade Fixtures” are personal property, not real property!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Dividing Real Property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Physically</a:t>
            </a:r>
          </a:p>
          <a:p>
            <a:pPr lvl="1"/>
            <a:r>
              <a:rPr lang="en-US" smtClean="0"/>
              <a:t>Mineral rights</a:t>
            </a:r>
          </a:p>
          <a:p>
            <a:pPr lvl="1"/>
            <a:r>
              <a:rPr lang="en-US" smtClean="0"/>
              <a:t>Air rights</a:t>
            </a:r>
          </a:p>
          <a:p>
            <a:pPr lvl="1"/>
            <a:r>
              <a:rPr lang="en-US" smtClean="0"/>
              <a:t>Water rights</a:t>
            </a:r>
          </a:p>
          <a:p>
            <a:r>
              <a:rPr lang="en-US" smtClean="0"/>
              <a:t>Legally/conceptually</a:t>
            </a:r>
          </a:p>
          <a:p>
            <a:pPr lvl="1"/>
            <a:r>
              <a:rPr lang="en-US" smtClean="0"/>
              <a:t>Estates in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Mineral and Air Rights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Mineral rights</a:t>
            </a:r>
          </a:p>
          <a:p>
            <a:pPr lvl="1"/>
            <a:r>
              <a:rPr lang="en-US" smtClean="0"/>
              <a:t>The legal interests associated with oil, gas, coal, or other minerals located beneath the surface</a:t>
            </a:r>
          </a:p>
          <a:p>
            <a:r>
              <a:rPr lang="en-US" smtClean="0"/>
              <a:t>Air rights</a:t>
            </a:r>
          </a:p>
          <a:p>
            <a:pPr lvl="1"/>
            <a:r>
              <a:rPr lang="en-US" smtClean="0"/>
              <a:t>The legal interests associated with the space above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Rights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legal interests associated with water that flows across, touches, or is located in or under a parcel of land.</a:t>
            </a:r>
          </a:p>
          <a:p>
            <a:pPr lvl="1"/>
            <a:r>
              <a:rPr lang="en-US" smtClean="0"/>
              <a:t>Littoral proprietors </a:t>
            </a:r>
          </a:p>
          <a:p>
            <a:pPr lvl="1"/>
            <a:r>
              <a:rPr lang="en-US" smtClean="0"/>
              <a:t>Non-navigable bodies of water</a:t>
            </a:r>
          </a:p>
          <a:p>
            <a:pPr lvl="2"/>
            <a:r>
              <a:rPr lang="en-US" smtClean="0"/>
              <a:t>Riparian rights doctrine </a:t>
            </a:r>
          </a:p>
          <a:p>
            <a:pPr lvl="2"/>
            <a:r>
              <a:rPr lang="en-US" smtClean="0"/>
              <a:t>Prior appropriation doctrine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Underground Water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Underground or subterranean stream</a:t>
            </a:r>
          </a:p>
          <a:p>
            <a:pPr lvl="1"/>
            <a:r>
              <a:rPr lang="en-US" smtClean="0"/>
              <a:t>Water that flows in a defined channel</a:t>
            </a:r>
          </a:p>
          <a:p>
            <a:r>
              <a:rPr lang="en-US" smtClean="0"/>
              <a:t>Percolating water</a:t>
            </a:r>
          </a:p>
          <a:p>
            <a:pPr lvl="1"/>
            <a:r>
              <a:rPr lang="en-US" smtClean="0"/>
              <a:t>Water in pockets not clearly located</a:t>
            </a:r>
          </a:p>
          <a:p>
            <a:r>
              <a:rPr lang="en-US" smtClean="0"/>
              <a:t>See Legal Highlight “Who Can Use the Shore?”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nal Desig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BING:Applications:Microsoft Office 2004:Templates:Presentations:Designs:Blank Presentation</Template>
  <TotalTime>666</TotalTime>
  <Words>769</Words>
  <Application>Microsoft Office PowerPoint</Application>
  <PresentationFormat>On-screen Show (4:3)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</vt:lpstr>
      <vt:lpstr>ＭＳ Ｐゴシック</vt:lpstr>
      <vt:lpstr>Calibri</vt:lpstr>
      <vt:lpstr>Verdana</vt:lpstr>
      <vt:lpstr>Office Theme</vt:lpstr>
      <vt:lpstr>Internal Designs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1_Internal Designs</vt:lpstr>
      <vt:lpstr>2_Internal Designs</vt:lpstr>
      <vt:lpstr>3_Internal Designs</vt:lpstr>
      <vt:lpstr>4_Internal Designs</vt:lpstr>
      <vt:lpstr>5_Internal Designs</vt:lpstr>
      <vt:lpstr>6_Internal Designs</vt:lpstr>
      <vt:lpstr>7_Internal Designs</vt:lpstr>
      <vt:lpstr>Real Estate Principles, 11th Edition</vt:lpstr>
      <vt:lpstr>Chapter 2 </vt:lpstr>
      <vt:lpstr>Real Property vs. Personal Property</vt:lpstr>
      <vt:lpstr>Transferring Real Property</vt:lpstr>
      <vt:lpstr>Fixture</vt:lpstr>
      <vt:lpstr>Dividing Real Property</vt:lpstr>
      <vt:lpstr>Mineral and Air Rights</vt:lpstr>
      <vt:lpstr>Water Rights</vt:lpstr>
      <vt:lpstr>Underground Water</vt:lpstr>
      <vt:lpstr>Estates in Land: Freehold Estates</vt:lpstr>
      <vt:lpstr>Estates in Land: Leasehold Estates</vt:lpstr>
      <vt:lpstr>Concurrent Estates (real property jointly owned by more than one owner)</vt:lpstr>
      <vt:lpstr>Concurrent Estates: Marital Property</vt:lpstr>
      <vt:lpstr>Other Forms of Joint Ownership</vt:lpstr>
      <vt:lpstr>Timeshares</vt:lpstr>
      <vt:lpstr>Legal Descriptions</vt:lpstr>
      <vt:lpstr>Metes and Bounds</vt:lpstr>
      <vt:lpstr>Rectangular Survey</vt:lpstr>
      <vt:lpstr>Rectangular Survey, cont.</vt:lpstr>
      <vt:lpstr>Combined Use of Metes and Bounds and Rectangular Survey Systems</vt:lpstr>
      <vt:lpstr>Reference to Recorded Plats</vt:lpstr>
    </vt:vector>
  </TitlesOfParts>
  <Company>Kaplan 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Chandler</dc:creator>
  <cp:lastModifiedBy>jmarti</cp:lastModifiedBy>
  <cp:revision>16</cp:revision>
  <cp:lastPrinted>2007-04-29T21:43:34Z</cp:lastPrinted>
  <dcterms:created xsi:type="dcterms:W3CDTF">2007-04-26T19:26:14Z</dcterms:created>
  <dcterms:modified xsi:type="dcterms:W3CDTF">2015-02-20T17:29:58Z</dcterms:modified>
</cp:coreProperties>
</file>