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5" r:id="rId1"/>
    <p:sldMasterId id="2147483822" r:id="rId2"/>
  </p:sldMasterIdLst>
  <p:notesMasterIdLst>
    <p:notesMasterId r:id="rId18"/>
  </p:notesMasterIdLst>
  <p:sldIdLst>
    <p:sldId id="258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9578"/>
    <a:srgbClr val="0425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0" autoAdjust="0"/>
    <p:restoredTop sz="94595" autoAdjust="0"/>
  </p:normalViewPr>
  <p:slideViewPr>
    <p:cSldViewPr>
      <p:cViewPr>
        <p:scale>
          <a:sx n="66" d="100"/>
          <a:sy n="66" d="100"/>
        </p:scale>
        <p:origin x="-1116" y="-105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2EE29517-51AE-4CF7-868C-428337CCF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F1718-F476-4422-9E0B-C82D2E8CA70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77FBC-D9DC-40FA-8BED-6EE11B4EB88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AA623-1C96-4010-A86E-FEA3A7D0EEA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7FB04-5B5A-4A21-8C0C-BA84CEEDC75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27535-538C-4B3F-B229-465D14F1B2B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D76BA-7454-4A10-BD8E-9BAEFB7A2DD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66B4F-5C80-4316-9D12-F374A19BA03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E050F-0E74-4590-A7CF-14DA1562136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53C6D-8D31-4FDC-BBDB-059E41CB770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0EB49-BC2E-487F-A776-3CC98AE1BE1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7B022-E0BD-4270-B61D-B82A80977B4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C9BAC-6A63-410C-8F18-921A01F7416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5DB3E-274A-41BE-A32A-692EA0F144F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D0E5E-CCA4-4565-A5CC-076659FC200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B1592-1344-409D-8438-BED210A29F6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E6FA-904E-4980-8AFA-D206E6C7C3E4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1D88-99C2-4756-ADF0-4FC3EF75C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064DC-6CA8-4444-9EA0-404876E77346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7626C-2B0A-4553-B74E-1D16AE206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65DBD-87A3-459B-9C2F-EF77F6E31BCF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4ABCB-3347-4485-92B0-8CB6B3449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0681-1208-4479-9B0B-57E8C1E926F7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D5ABD-40DD-40C8-B430-56902BB29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DDD2-0077-4D9A-B21A-E437556BD407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188A-DE56-4EBB-AB65-AFDFFDEBC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5066B-2200-4EEF-928B-DE6AFDCC7DC1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84479-5BB9-4D2A-8908-094C05AF5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CB0F8-8A5B-4196-B97A-78DACCD34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2852E-81E4-4AFD-8ADF-118E36A0FC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12B3E3-51A3-48B2-847A-EC642F6F0478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4925E5-0E60-4502-8D97-EBFA0004E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5664200"/>
            <a:ext cx="2133600" cy="40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5D02F-BF35-4E76-8851-449895335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5" r:id="rId2"/>
    <p:sldLayoutId id="2147483846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Real Estate Principles, 11th Edition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By Charles F. Floyd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and Marcus T. Allen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Creation of Easements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Creation of Easements by: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Express grant or reservation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See Figure 3.2 Easement Created by Express Grant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See Figure 3.3 Easement Appurtenant Created by Implied Reservation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Implication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Prescription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See Legal Highlight “Prescriptive Easement”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See Legal Highlight “The Case of the Landlocked Parcel”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Nature of Easements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Permanent in nature – easements “run with the land”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When dominant parcel is sold the new owner benefits from the easement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When servient tenement is sold the new owner’s property is encumbered by the easement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License – a revocable personal privilege to use land for a particular purpose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Termination of Easements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Agreement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Merger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Abandonment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 Relatively New Type of Easement:  The  Conservation Easement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“negative” easement that prevents rather than provides a right to use a property in a specified manner</a:t>
            </a:r>
          </a:p>
          <a:p>
            <a:r>
              <a:rPr lang="en-US" smtClean="0"/>
              <a:t>Increasingly used for historical preservation or environmental protection</a:t>
            </a:r>
          </a:p>
          <a:p>
            <a:pPr lvl="1"/>
            <a:r>
              <a:rPr lang="en-US" smtClean="0"/>
              <a:t>See Close-Up “Use of Conservation Easements”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Profits &amp; Encroachments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Profit - profit a prende – a non-possessory interest that permits the holder to remove specified resources from the land</a:t>
            </a:r>
          </a:p>
          <a:p>
            <a:r>
              <a:rPr lang="en-US" smtClean="0"/>
              <a:t>Encroachment – an unauthorized invasion or intrusion of a fixture, building, or other improvement onto another owner’s property.</a:t>
            </a:r>
          </a:p>
          <a:p>
            <a:pPr lvl="1"/>
            <a:r>
              <a:rPr lang="en-US" smtClean="0"/>
              <a:t>May negatively impact value</a:t>
            </a:r>
          </a:p>
          <a:p>
            <a:pPr lvl="1"/>
            <a:r>
              <a:rPr lang="en-US" smtClean="0"/>
              <a:t>Best detected by boundary survey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Adverse Possession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Process by which title to land is transferred from its legal owner to someone who openly possesses the land for a statutory time period without the permission of the owner.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Requirements to obtain title by adverse possession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Actual and exclusive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Open and notorious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Hostile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Continuous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Under a claim of right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Statutory period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See Legal Highlight “Adverse Possession”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676400"/>
            <a:ext cx="6176963" cy="754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n-US" sz="3800" smtClean="0">
                <a:latin typeface="Verdana" pitchFamily="34" charset="0"/>
              </a:rPr>
              <a:t>Chapter 3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71513" y="2954338"/>
            <a:ext cx="8472487" cy="17843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b="1" smtClean="0">
                <a:latin typeface="Arial" charset="0"/>
              </a:rPr>
              <a:t>Private Restrictions on Ownership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Private versus Public Restrictions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Private restrictions are non-governmental limitations on the owner’s ability to use a property.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Public restrictions are governmental limitations on the owner’s ability to use a property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Collectively, such restrictions are called “encumbrances”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This chapter focuses on private restrictions.  The next chapter focuses on public restrictions.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Covenants, Conditions, and Restrictions (CC&amp;Rs)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Private encumbrances that limit the way a property owner can use a property</a:t>
            </a:r>
          </a:p>
          <a:p>
            <a:r>
              <a:rPr lang="en-US" smtClean="0"/>
              <a:t>Recorded in public record</a:t>
            </a:r>
          </a:p>
          <a:p>
            <a:r>
              <a:rPr lang="en-US" smtClean="0"/>
              <a:t>Enforceable by parties who benefit from the limitations</a:t>
            </a:r>
          </a:p>
          <a:p>
            <a:r>
              <a:rPr lang="en-US" smtClean="0"/>
              <a:t>Generally “run with the land”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Close-Ups &amp; Legal Highlights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“Meadow Brook Ranch Use Covenants”</a:t>
            </a:r>
          </a:p>
          <a:p>
            <a:r>
              <a:rPr lang="en-US" smtClean="0"/>
              <a:t>“Validity of Restrictive Covenants”</a:t>
            </a:r>
          </a:p>
          <a:p>
            <a:r>
              <a:rPr lang="en-US" smtClean="0"/>
              <a:t>“Restrictive Covenant Disputes”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Liens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legal claim held by a lienor against a property owner’s property as security for a debt</a:t>
            </a:r>
          </a:p>
          <a:p>
            <a:pPr lvl="1"/>
            <a:r>
              <a:rPr lang="en-US" smtClean="0"/>
              <a:t>General lien – a lien against all property owned by lienee</a:t>
            </a:r>
          </a:p>
          <a:p>
            <a:pPr lvl="1"/>
            <a:r>
              <a:rPr lang="en-US" smtClean="0"/>
              <a:t>Specific lien – lien against a specific property item (a mortgage on a shopping center, for example)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Mortgage Lien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Mortgage – a pledge of real property as collateral for a debt or other obligation</a:t>
            </a:r>
          </a:p>
          <a:p>
            <a:pPr lvl="1"/>
            <a:r>
              <a:rPr lang="en-US" smtClean="0"/>
              <a:t>A specific lien, usually voluntarily given by property owner</a:t>
            </a:r>
          </a:p>
          <a:p>
            <a:pPr lvl="1"/>
            <a:r>
              <a:rPr lang="en-US" smtClean="0"/>
              <a:t>Mortgagor is the borrower</a:t>
            </a:r>
          </a:p>
          <a:p>
            <a:pPr lvl="1"/>
            <a:r>
              <a:rPr lang="en-US" smtClean="0"/>
              <a:t>Mortgagee is the lender</a:t>
            </a:r>
          </a:p>
          <a:p>
            <a:pPr lvl="1"/>
            <a:r>
              <a:rPr lang="en-US" smtClean="0"/>
              <a:t>Foreclosure is the process used to enforce the pledge if the mortgagor defaults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Mechanics’ Liens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Mechanic’s lien</a:t>
            </a:r>
          </a:p>
          <a:p>
            <a:pPr lvl="1"/>
            <a:r>
              <a:rPr lang="en-US" smtClean="0"/>
              <a:t>Security interest held by someone who supplies materials or labor for work of improvement and is not paid by the property owner for the materials or labor as agreed</a:t>
            </a:r>
          </a:p>
          <a:p>
            <a:pPr lvl="1"/>
            <a:r>
              <a:rPr lang="en-US" smtClean="0"/>
              <a:t>May lead to foreclosure if debt is not paid </a:t>
            </a:r>
          </a:p>
          <a:p>
            <a:pPr lvl="1"/>
            <a:r>
              <a:rPr lang="en-US" smtClean="0"/>
              <a:t>See Legal Highlight “A Cautionary Tale on Mechanics’ Liens”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Easement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Right to use someone else’s property in a specified manner.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Types of Easements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Easement Appurtenant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Dominant estate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Servient estate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See Figure 3.1 Easement Appurtenant Created by Joint Driveway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Easement in gross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nal Desig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BING:Applications:Microsoft Office 2004:Templates:Presentations:Designs:Blank Presentation</Template>
  <TotalTime>459</TotalTime>
  <Words>607</Words>
  <Application>Microsoft PowerPoint</Application>
  <PresentationFormat>On-screen Show (4:3)</PresentationFormat>
  <Paragraphs>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Arial</vt:lpstr>
      <vt:lpstr>ＭＳ Ｐゴシック</vt:lpstr>
      <vt:lpstr>Calibri</vt:lpstr>
      <vt:lpstr>Verdana</vt:lpstr>
      <vt:lpstr>Office Theme</vt:lpstr>
      <vt:lpstr>Internal Designs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1_Internal Designs</vt:lpstr>
      <vt:lpstr>2_Internal Designs</vt:lpstr>
      <vt:lpstr>3_Internal Designs</vt:lpstr>
      <vt:lpstr>4_Internal Designs</vt:lpstr>
      <vt:lpstr>5_Internal Designs</vt:lpstr>
      <vt:lpstr>6_Internal Designs</vt:lpstr>
      <vt:lpstr>7_Internal Designs</vt:lpstr>
      <vt:lpstr>Real Estate Principles, 11th Edition</vt:lpstr>
      <vt:lpstr>Chapter 3</vt:lpstr>
      <vt:lpstr>Private versus Public Restrictions</vt:lpstr>
      <vt:lpstr>Covenants, Conditions, and Restrictions (CC&amp;Rs)</vt:lpstr>
      <vt:lpstr>Close-Ups &amp; Legal Highlights</vt:lpstr>
      <vt:lpstr>Liens</vt:lpstr>
      <vt:lpstr>Mortgage Lien</vt:lpstr>
      <vt:lpstr>Mechanics’ Liens</vt:lpstr>
      <vt:lpstr>Easement</vt:lpstr>
      <vt:lpstr>Creation of Easements</vt:lpstr>
      <vt:lpstr>Nature of Easements</vt:lpstr>
      <vt:lpstr>Termination of Easements </vt:lpstr>
      <vt:lpstr>A Relatively New Type of Easement:  The  Conservation Easement</vt:lpstr>
      <vt:lpstr>Profits &amp; Encroachments</vt:lpstr>
      <vt:lpstr>Adverse Possession</vt:lpstr>
    </vt:vector>
  </TitlesOfParts>
  <Company>Kaplan Professional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Chandler</dc:creator>
  <cp:lastModifiedBy>jmarti</cp:lastModifiedBy>
  <cp:revision>17</cp:revision>
  <cp:lastPrinted>2007-04-29T21:43:34Z</cp:lastPrinted>
  <dcterms:created xsi:type="dcterms:W3CDTF">2007-04-26T19:26:14Z</dcterms:created>
  <dcterms:modified xsi:type="dcterms:W3CDTF">2015-02-20T17:34:40Z</dcterms:modified>
</cp:coreProperties>
</file>