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5" r:id="rId1"/>
    <p:sldMasterId id="2147483822" r:id="rId2"/>
  </p:sldMasterIdLst>
  <p:notesMasterIdLst>
    <p:notesMasterId r:id="rId21"/>
  </p:notesMasterIdLst>
  <p:sldIdLst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9578"/>
    <a:srgbClr val="04252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80" autoAdjust="0"/>
    <p:restoredTop sz="94595" autoAdjust="0"/>
  </p:normalViewPr>
  <p:slideViewPr>
    <p:cSldViewPr>
      <p:cViewPr>
        <p:scale>
          <a:sx n="66" d="100"/>
          <a:sy n="66" d="100"/>
        </p:scale>
        <p:origin x="-1116" y="-1056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7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7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FBAA6D3D-A29A-4448-AF56-564864B6B4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7AA71C-D268-4BC4-B78D-05B5D7A0CFF0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584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2BC376-8A3D-4265-8562-3F95F84AA8C3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50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8E4817-872B-4F1C-9269-6CE2C0A03BFA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60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7C0134A-F7E1-4864-89D9-1ADA720092E8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71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F5F44D-3454-4B03-9A45-7053950D8EAD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481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F98B776-9B1C-4F73-9D14-E6B99AB34C0E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4915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4A6F8B-A5A8-4DC3-A55F-AB2C584E3B99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5017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D87E1F-8C50-412F-A964-1C1C20A56EC9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120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0D2A67-173E-427A-9BCD-22772532422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222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6D5FF8-7812-4498-958E-A8AA969E9A1D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5325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87D8F-C377-4CCD-95A1-85F094B9C70C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686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69A3D4-D8EA-4385-A672-DAC6229E5653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789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7E3232-2942-4120-8A21-972E8A2700EA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89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239D10-96B4-4EF3-83AC-8B7DC615FEA2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99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21240F-8B05-4B33-A254-C665B8EAAF7C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09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39533A-183C-4DC4-B486-8492006D9C1F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19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2B55AD-24D7-464A-8F62-5CCF7930C06F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30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3FC88F-BFB7-4301-8956-40A3BB4E992E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40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E4FC7-5628-45FC-955F-F086FA00C3E7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D0633-70C7-41B0-9C2A-C5AB56F5C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2C566-7005-47D5-85E6-6CF8C4F59916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58908A-40A5-4FF1-99BF-41053E14E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46B8C-9374-4878-971C-B7AEA3E7EE15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8781C-8A37-4FFB-9CFB-8586D315F1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A72EB1-B1A2-48CE-AC1D-8730DECFC7EF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B910F9-F931-4C27-B975-6C31B7B8D1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60241E-33C0-4F52-A5D7-B378DD16351C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84262C-13C1-424E-9292-E6E19E7915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2B597-B3CC-4A40-8AB0-C5EBD9F5CCB9}" type="datetimeFigureOut">
              <a:rPr lang="en-US"/>
              <a:pPr>
                <a:defRPr/>
              </a:pPr>
              <a:t>2/23/2015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8BC66D-877B-4C8A-9C39-D38A186439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3000"/>
            </a:lvl2pPr>
            <a:lvl3pPr>
              <a:defRPr sz="2800"/>
            </a:lvl3pPr>
            <a:lvl4pPr>
              <a:defRPr sz="2600"/>
            </a:lvl4pPr>
            <a:lvl5pPr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C1FB8-EF22-4732-A2D9-5DD525DB7B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F594D-3096-454D-9148-159B6F1C15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11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E20093F-74AD-4A92-A99A-C8B4CFB7158F}" type="datetimeFigureOut">
              <a:rPr lang="en-US"/>
              <a:pPr>
                <a:defRPr/>
              </a:pPr>
              <a:t>2/23/2015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7C3182-EF28-43F8-A83F-193E7AB18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34200" y="5664200"/>
            <a:ext cx="2133600" cy="4064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403C2-2FF2-4ECF-8F41-BC881F2E4A6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45" r:id="rId2"/>
    <p:sldLayoutId id="2147483846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130425"/>
            <a:ext cx="7772400" cy="14700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Real Estate Principles, 11th Edition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mtClean="0"/>
              <a:t>By Charles F. Floyd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mtClean="0"/>
              <a:t>and Marcus T. Allen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Police Power:  Comprehensive General Plan</a:t>
            </a:r>
          </a:p>
        </p:txBody>
      </p:sp>
      <p:sp>
        <p:nvSpPr>
          <p:cNvPr id="12292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Many jurisdictions enact laws to create a plan for the orderly development of the community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These plans typically include: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Projected economic development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Transportation plan to provide for necessary circulation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Public-facilities plan that identifies such needed facilities as schools, parks, civic centers, water, and sewage disposal plants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Land-use plan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Official map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These plans are primarily implemented through zoning laws</a:t>
            </a:r>
          </a:p>
        </p:txBody>
      </p:sp>
      <p:sp>
        <p:nvSpPr>
          <p:cNvPr id="25604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6138E6F-E4F2-4645-9859-B4612BB0C6DF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Police Power:  Zoning</a:t>
            </a:r>
          </a:p>
        </p:txBody>
      </p:sp>
      <p:sp>
        <p:nvSpPr>
          <p:cNvPr id="13316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Zoning – division of a community’s land into districts to regulate the use of land and buildings and the intensity of various uses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Type of use – residential, commercial, industrial, and other categories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Intensity of use – developmental density limits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Height and bulk limitations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Floor-area ratio (See Figure 4.1 Examples of Floor-Area Ratios)</a:t>
            </a:r>
          </a:p>
          <a:p>
            <a:pPr lvl="2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Minimum lot size and setback regulations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mtClean="0"/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8D718980-A406-45D9-B848-233ED3704CC2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Some Innovative Zoning Issues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Planned unit development</a:t>
            </a:r>
          </a:p>
          <a:p>
            <a:r>
              <a:rPr lang="en-US" smtClean="0"/>
              <a:t>Performance zoning</a:t>
            </a:r>
          </a:p>
          <a:p>
            <a:r>
              <a:rPr lang="en-US" smtClean="0"/>
              <a:t>Incentive zoning</a:t>
            </a:r>
          </a:p>
          <a:p>
            <a:r>
              <a:rPr lang="en-US" smtClean="0"/>
              <a:t>Transferable development rights</a:t>
            </a:r>
          </a:p>
        </p:txBody>
      </p:sp>
      <p:sp>
        <p:nvSpPr>
          <p:cNvPr id="27652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9698A86E-E3D5-4E1C-AF4A-E007B9B784B3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on Zoning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See:</a:t>
            </a:r>
          </a:p>
          <a:p>
            <a:pPr lvl="1"/>
            <a:r>
              <a:rPr lang="en-US" smtClean="0"/>
              <a:t>Close-Up “The Smart Growth Controversy”</a:t>
            </a:r>
          </a:p>
          <a:p>
            <a:pPr lvl="1"/>
            <a:r>
              <a:rPr lang="en-US" smtClean="0"/>
              <a:t>Legal Highlight “The Strange Case of the Incredible Shrinking Building”</a:t>
            </a:r>
          </a:p>
          <a:p>
            <a:pPr lvl="1"/>
            <a:r>
              <a:rPr lang="en-US" smtClean="0"/>
              <a:t>Legal Highlight “The Case of the Costly Permit”</a:t>
            </a:r>
          </a:p>
          <a:p>
            <a:endParaRPr lang="en-US" smtClean="0"/>
          </a:p>
        </p:txBody>
      </p:sp>
      <p:sp>
        <p:nvSpPr>
          <p:cNvPr id="28676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83F4620-2691-4D75-B65C-2E2D4AED51ED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Zoning Laws May Be Challenged</a:t>
            </a:r>
          </a:p>
        </p:txBody>
      </p:sp>
      <p:sp>
        <p:nvSpPr>
          <p:cNvPr id="1638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Legislative relief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Administrative relief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Variances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Special use permits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Judicial relief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Note that uses that were in place before a new zoning ordinance made them illegal are often allowed to continue (legal non-comforming uses) </a:t>
            </a:r>
          </a:p>
        </p:txBody>
      </p:sp>
      <p:sp>
        <p:nvSpPr>
          <p:cNvPr id="29700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FC4545D-E59E-46B4-8487-5599BE721561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Police Power:  Building Codes	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Standards for construction</a:t>
            </a:r>
          </a:p>
          <a:p>
            <a:pPr lvl="1"/>
            <a:r>
              <a:rPr lang="en-US" smtClean="0"/>
              <a:t>Protect public health and safety</a:t>
            </a:r>
          </a:p>
          <a:p>
            <a:pPr lvl="1"/>
            <a:r>
              <a:rPr lang="en-US" smtClean="0"/>
              <a:t>Promote energy conservation</a:t>
            </a:r>
          </a:p>
        </p:txBody>
      </p:sp>
      <p:sp>
        <p:nvSpPr>
          <p:cNvPr id="30724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85A6414A-AABA-4134-BF6E-E817A253F853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Police Power:  Subdivision Regulations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Preapplication conference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Approval of preliminary plat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See Figure 4.2 for a preliminary plat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Approval of final plat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See Figure 4.3 for a final plat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Mandatory dedication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Impact fees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/>
            </a:r>
            <a:br>
              <a:rPr lang="en-US" smtClean="0"/>
            </a:br>
            <a:endParaRPr lang="en-US" smtClean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mtClean="0"/>
          </a:p>
        </p:txBody>
      </p:sp>
      <p:sp>
        <p:nvSpPr>
          <p:cNvPr id="31748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A80BD33-B0A7-4054-94E1-03F7BB4CCCAA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Takings:  Police Power or Eminent Domain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As mentioned earlier, property owners can pursue inverse condemnation suits against the government when they feel their properties have been “taken” without compensation.</a:t>
            </a:r>
          </a:p>
          <a:p>
            <a:r>
              <a:rPr lang="en-US" smtClean="0"/>
              <a:t>How far is too far before the owner is entitled to compensation?</a:t>
            </a:r>
          </a:p>
          <a:p>
            <a:r>
              <a:rPr lang="en-US" smtClean="0"/>
              <a:t>See Legal Highlight “The Takings Issue”</a:t>
            </a:r>
          </a:p>
        </p:txBody>
      </p:sp>
      <p:sp>
        <p:nvSpPr>
          <p:cNvPr id="32772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B5CE80E5-6F3D-4B6D-B289-9B54E6ACB88B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Escheat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Government’s right to acquire ownership of land when the landowner dies without a will and without heirs</a:t>
            </a:r>
          </a:p>
          <a:p>
            <a:r>
              <a:rPr lang="en-US" smtClean="0"/>
              <a:t>This power prevents real estate from becoming “unowned” should the owner die without a valid will or heirs.</a:t>
            </a:r>
          </a:p>
        </p:txBody>
      </p:sp>
      <p:sp>
        <p:nvSpPr>
          <p:cNvPr id="33796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D91C759-077F-4A65-AFEC-A49D1E463B12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0" y="985838"/>
            <a:ext cx="6253163" cy="1444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r>
              <a:rPr lang="en-US" sz="3800" smtClean="0">
                <a:latin typeface="Verdana" pitchFamily="34" charset="0"/>
              </a:rPr>
              <a:t>Chapter 4</a:t>
            </a:r>
          </a:p>
        </p:txBody>
      </p:sp>
      <p:sp>
        <p:nvSpPr>
          <p:cNvPr id="17411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2971800"/>
            <a:ext cx="7772400" cy="1752600"/>
          </a:xfrm>
        </p:spPr>
        <p:txBody>
          <a:bodyPr/>
          <a:lstStyle/>
          <a:p>
            <a:pPr marL="0" indent="0" algn="ctr">
              <a:buFontTx/>
              <a:buNone/>
            </a:pPr>
            <a:r>
              <a:rPr lang="en-US" b="1" smtClean="0">
                <a:latin typeface="Arial" charset="0"/>
              </a:rPr>
              <a:t>Public Restrictions on Ownership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</p:spPr>
        <p:txBody>
          <a:bodyPr/>
          <a:lstStyle/>
          <a:p>
            <a:pPr>
              <a:defRPr/>
            </a:pPr>
            <a:fld id="{0C9C6F3F-22BA-46D3-88DB-42DB1C2FAC70}" type="slidenum">
              <a:rPr lang="en-US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mtClean="0"/>
              <a:t>Four Basic Powers of Government Over Real Estate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Taxation</a:t>
            </a:r>
          </a:p>
          <a:p>
            <a:r>
              <a:rPr lang="en-US" smtClean="0"/>
              <a:t>Escheat</a:t>
            </a:r>
          </a:p>
          <a:p>
            <a:r>
              <a:rPr lang="en-US" smtClean="0"/>
              <a:t>Eminent domain</a:t>
            </a:r>
          </a:p>
          <a:p>
            <a:r>
              <a:rPr lang="en-US" smtClean="0"/>
              <a:t>Police power</a:t>
            </a:r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BAA9BBCE-166E-42DA-AA2E-74BF434CF664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Property Tax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“Ad valorem” tax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Millage rate ($1 tax per each $1,000 of value)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Assessment ratio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Exemptions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The tax bill for a property with a market value of $120,000 in a jurisdiction that assesses a millage rate of 25 mills on 40% of a property’s market value and permits a exemption of $2,500 for this type of property is calculated as follows: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B209417C-9C0F-43F1-B638-0E6AE800758A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Tax Bill Calculation</a:t>
            </a:r>
          </a:p>
        </p:txBody>
      </p:sp>
      <p:sp>
        <p:nvSpPr>
          <p:cNvPr id="7173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tabLst>
                <a:tab pos="6807200" algn="r"/>
              </a:tabLst>
              <a:defRPr/>
            </a:pPr>
            <a:r>
              <a:rPr lang="en-US" dirty="0" smtClean="0"/>
              <a:t>Market Value	$120,000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tabLst>
                <a:tab pos="6807200" algn="r"/>
              </a:tabLst>
              <a:defRPr/>
            </a:pPr>
            <a:r>
              <a:rPr lang="en-US" i="1" u="sng" dirty="0" smtClean="0"/>
              <a:t>multiplied by </a:t>
            </a:r>
            <a:r>
              <a:rPr lang="en-US" u="sng" dirty="0" smtClean="0"/>
              <a:t>Assessment Ratio	× .40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tabLst>
                <a:tab pos="6807200" algn="r"/>
              </a:tabLst>
              <a:defRPr/>
            </a:pPr>
            <a:r>
              <a:rPr lang="en-US" i="1" dirty="0" smtClean="0"/>
              <a:t>equals</a:t>
            </a:r>
            <a:r>
              <a:rPr lang="en-US" dirty="0" smtClean="0"/>
              <a:t> Assessed Value	$48,000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tabLst>
                <a:tab pos="6807200" algn="r"/>
              </a:tabLst>
              <a:defRPr/>
            </a:pPr>
            <a:r>
              <a:rPr lang="en-US" i="1" u="sng" dirty="0" smtClean="0"/>
              <a:t>minus</a:t>
            </a:r>
            <a:r>
              <a:rPr lang="en-US" u="sng" dirty="0" smtClean="0"/>
              <a:t> Exemptions (if any)	– $2,500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tabLst>
                <a:tab pos="6807200" algn="r"/>
              </a:tabLst>
              <a:defRPr/>
            </a:pPr>
            <a:r>
              <a:rPr lang="en-US" i="1" dirty="0" smtClean="0"/>
              <a:t>equals</a:t>
            </a:r>
            <a:r>
              <a:rPr lang="en-US" dirty="0" smtClean="0"/>
              <a:t> Taxable Value	$45,500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tabLst>
                <a:tab pos="6807200" algn="r"/>
              </a:tabLst>
              <a:defRPr/>
            </a:pPr>
            <a:r>
              <a:rPr lang="en-US" i="1" dirty="0" smtClean="0"/>
              <a:t>divided by </a:t>
            </a:r>
            <a:r>
              <a:rPr lang="en-US" dirty="0" smtClean="0"/>
              <a:t>1000	÷ 1000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tabLst>
                <a:tab pos="6807200" algn="r"/>
              </a:tabLst>
              <a:defRPr/>
            </a:pPr>
            <a:r>
              <a:rPr lang="en-US" i="1" u="sng" dirty="0" smtClean="0"/>
              <a:t>times</a:t>
            </a:r>
            <a:r>
              <a:rPr lang="en-US" u="sng" dirty="0" smtClean="0"/>
              <a:t> Millage Rate	× 25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tabLst>
                <a:tab pos="6807200" algn="r"/>
              </a:tabLst>
              <a:defRPr/>
            </a:pPr>
            <a:r>
              <a:rPr lang="en-US" i="1" dirty="0" smtClean="0"/>
              <a:t>equals</a:t>
            </a:r>
            <a:r>
              <a:rPr lang="en-US" dirty="0" smtClean="0"/>
              <a:t> Property Tax	$1,137.50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2A5FC97C-49E8-46D8-8402-7E42414E5D53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Administering the Property Tax</a:t>
            </a:r>
          </a:p>
        </p:txBody>
      </p:sp>
      <p:sp>
        <p:nvSpPr>
          <p:cNvPr id="242692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Identify all properties and estimate their values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Develop a budget and tax rate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The budget is determined by the appropriate government officials based on the costs of providing government services to the community (police and fire protection, schools, libraries, street, etc.)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Dividing the budget amount by the tax digest (total value of properties in the jurisdiction) yields the tax rate necessary to generate the budget amount.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Bill the property owners and collect the taxes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Unpaid property taxes create a lien on the property that takes priority over most other liens, even existing mortgages</a:t>
            </a:r>
          </a:p>
        </p:txBody>
      </p:sp>
      <p:sp>
        <p:nvSpPr>
          <p:cNvPr id="21508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7C41E93-FA1C-48AC-9D8B-A92C560DD9C5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Power of Eminent Domain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Per the 5th and 14th Amendments to the U.S. Constitution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Right of the government to take private property for public use upon the payment of just compensation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Use must be a valid public use</a:t>
            </a:r>
          </a:p>
          <a:p>
            <a:pPr lvl="1" fontAlgn="auto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mtClean="0"/>
              <a:t>See Legal Highlight “What Constitutes ‘Public Use’?”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Property owner must be compensated fairly</a:t>
            </a:r>
          </a:p>
        </p:txBody>
      </p:sp>
      <p:sp>
        <p:nvSpPr>
          <p:cNvPr id="22532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279CA290-6E68-4FBC-999F-EB8D3E59B4A4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Inverse Condemnation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Sometimes a property owner may feel that a governmental restriction has effectively “taken” the property from the owner.  </a:t>
            </a:r>
          </a:p>
          <a:p>
            <a:r>
              <a:rPr lang="en-US" smtClean="0"/>
              <a:t>In such situations, the owner can file a lawsuit for inverse condemnation to force the government to purchase the property under the concept of eminent domain. </a:t>
            </a:r>
          </a:p>
          <a:p>
            <a:r>
              <a:rPr lang="en-US" smtClean="0"/>
              <a:t>See Legal Highlight “Inverse Condemnation”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861AD47B-F224-48A0-8F28-46533AAA970C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Police Power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Power to regulate use of private property to protect public health, safety, morals, and general welfare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Land uses are interdependent, meaning that the way one property is used affects other nearby properties, therefore government regulates how properties can be used to protect other property owners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mtClean="0"/>
              <a:t>Preventing one land owner from using land in a way that interferes with another land owner’s rights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CF86E777-A14E-451F-AF3D-1C2C113B673A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rnal Desig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BING:Applications:Microsoft Office 2004:Templates:Presentations:Designs:Blank Presentation</Template>
  <TotalTime>479</TotalTime>
  <Words>804</Words>
  <Application>Microsoft PowerPoint</Application>
  <PresentationFormat>On-screen Show (4:3)</PresentationFormat>
  <Paragraphs>134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18</vt:i4>
      </vt:variant>
    </vt:vector>
  </HeadingPairs>
  <TitlesOfParts>
    <vt:vector size="37" baseType="lpstr">
      <vt:lpstr>Arial</vt:lpstr>
      <vt:lpstr>ＭＳ Ｐゴシック</vt:lpstr>
      <vt:lpstr>Calibri</vt:lpstr>
      <vt:lpstr>Verdana</vt:lpstr>
      <vt:lpstr>Office Theme</vt:lpstr>
      <vt:lpstr>Internal Designs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1_Internal Designs</vt:lpstr>
      <vt:lpstr>2_Internal Designs</vt:lpstr>
      <vt:lpstr>3_Internal Designs</vt:lpstr>
      <vt:lpstr>4_Internal Designs</vt:lpstr>
      <vt:lpstr>5_Internal Designs</vt:lpstr>
      <vt:lpstr>6_Internal Designs</vt:lpstr>
      <vt:lpstr>7_Internal Designs</vt:lpstr>
      <vt:lpstr>Real Estate Principles, 11th Edition</vt:lpstr>
      <vt:lpstr>Chapter 4</vt:lpstr>
      <vt:lpstr>Four Basic Powers of Government Over Real Estate</vt:lpstr>
      <vt:lpstr>Property Tax</vt:lpstr>
      <vt:lpstr>Tax Bill Calculation</vt:lpstr>
      <vt:lpstr>Administering the Property Tax</vt:lpstr>
      <vt:lpstr>Power of Eminent Domain</vt:lpstr>
      <vt:lpstr>Inverse Condemnation</vt:lpstr>
      <vt:lpstr>Police Power</vt:lpstr>
      <vt:lpstr>Police Power:  Comprehensive General Plan</vt:lpstr>
      <vt:lpstr>Police Power:  Zoning</vt:lpstr>
      <vt:lpstr>Some Innovative Zoning Issues</vt:lpstr>
      <vt:lpstr>More on Zoning</vt:lpstr>
      <vt:lpstr>Zoning Laws May Be Challenged</vt:lpstr>
      <vt:lpstr>Police Power:  Building Codes </vt:lpstr>
      <vt:lpstr>Police Power:  Subdivision Regulations</vt:lpstr>
      <vt:lpstr>Takings:  Police Power or Eminent Domain</vt:lpstr>
      <vt:lpstr>Escheat</vt:lpstr>
    </vt:vector>
  </TitlesOfParts>
  <Company>Kaplan Professional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Gail Chandler</dc:creator>
  <cp:lastModifiedBy>jmarti</cp:lastModifiedBy>
  <cp:revision>18</cp:revision>
  <cp:lastPrinted>2007-04-29T21:43:34Z</cp:lastPrinted>
  <dcterms:created xsi:type="dcterms:W3CDTF">2007-04-26T19:26:14Z</dcterms:created>
  <dcterms:modified xsi:type="dcterms:W3CDTF">2015-02-20T17:45:34Z</dcterms:modified>
</cp:coreProperties>
</file>