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1"/>
    <p:sldMasterId id="2147483822" r:id="rId2"/>
  </p:sldMasterIdLst>
  <p:notesMasterIdLst>
    <p:notesMasterId r:id="rId13"/>
  </p:notesMasterIdLst>
  <p:sldIdLst>
    <p:sldId id="258" r:id="rId3"/>
    <p:sldId id="259" r:id="rId4"/>
    <p:sldId id="260" r:id="rId5"/>
    <p:sldId id="261" r:id="rId6"/>
    <p:sldId id="266" r:id="rId7"/>
    <p:sldId id="262" r:id="rId8"/>
    <p:sldId id="265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578"/>
    <a:srgbClr val="0425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595" autoAdjust="0"/>
  </p:normalViewPr>
  <p:slideViewPr>
    <p:cSldViewPr>
      <p:cViewPr>
        <p:scale>
          <a:sx n="66" d="100"/>
          <a:sy n="66" d="100"/>
        </p:scale>
        <p:origin x="-1116" y="-10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5A41E2A-B4E6-4965-8998-F7B76684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2A34F-0ADA-4443-80E7-49276F57686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25DFB-AF41-420F-AD55-6E48CCFB03A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FFC57-91E2-4E91-A9D2-6C26C0219CF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54006-5C30-49BF-9E45-07FEF8524A7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78B76D-9A2D-4F59-8F6C-6A94ABC0B16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CAC20-4ABC-439A-8769-ED91AEFAD27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348B6-34B5-4F58-A10D-E3C904E9B2D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194E0-B95E-44C4-AA9B-ED9A93353D7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02FE-3AA6-41D4-AFBE-F332556DEFFB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F0CCD-0E38-45B0-BF35-76BFC8EC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9D4A-C166-44B3-BA9D-67D4BB06E43A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B8DB-4682-425F-B887-18F2844BA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F632-F71F-4E5D-9C28-EB2713535AB3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F6640-2B11-4DB5-A26F-A15B32DFB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B5F0-2B1C-4FA2-89BA-F3B76014398E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ECED-B892-48E2-A0AD-0B9D35C97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70A0-1DB9-404A-BC1A-817204523874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9F12-E0AF-4695-89EB-F2FE3D1FE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B955-8037-4557-8486-31E0D8586B5D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CFFD-96B2-4AD3-BBD1-0B877769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03CF-E75A-4DEA-AEF1-354EE2142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101E-743D-4742-B10C-00A826BAA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249B50C-58BF-4D45-99B7-AFAFB500BFC4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689836-5BF3-4B64-BC90-7F8C4DAD2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5664200"/>
            <a:ext cx="2133600" cy="40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B652-00A6-4C5F-808A-CE3BA4769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46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Real Estate Principles, 11th Edition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By Charles F. Floyd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and Marcus T.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State Statutes Affecting Landlord-Tenant Relationship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Each state has enacted laws that regulate the behavior and relationship between landlords and tenants.  </a:t>
            </a:r>
          </a:p>
          <a:p>
            <a:r>
              <a:rPr lang="en-US" smtClean="0"/>
              <a:t>www.nolo.com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CBD5BF9-803E-4517-B039-3D868A41290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7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Real Estate Leases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6E217759-F2E2-44F3-A5F7-A656F1ED382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Leases 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Agreement between a property owner and tenant that transfers the rights of use and possession to the tenant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Requirements of a Properly Prepared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Names of the lessor and lessee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Conveyance of the premises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Description of the premises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Term or duration of the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Amount of rent and manner of payment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Duties and obligations of parties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Signatures of the parties 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45ADAD7-FBA8-4126-AC62-FF114E70CACA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Leases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Duration of term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Tenancy for stated period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Tenancy from period to period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Tenancy at will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Tenancy at sufferance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Type of Use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Ground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Residential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Commercial lease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6A82184-6DEE-4280-BB83-E2BA41F6148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Osaka" pitchFamily="1" charset="-128"/>
              </a:rPr>
              <a:t>Classification of Leases, cont.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Methods of Payment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Gross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Net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Net-net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Net-net-net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Fixed-rent lease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Graduated-rent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Reappraisal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Percentage lease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Index lease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411EADB-3EA2-4C07-8D6A-E83885E8371A}" type="slidenum">
              <a:rPr lang="en-US"/>
              <a:pPr/>
              <a:t>5</a:t>
            </a:fld>
            <a:endParaRPr lang="en-US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04800" y="5334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/>
            <a:endParaRPr lang="en-US" sz="3200">
              <a:ea typeface="Osaka" pitchFamily="1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Issues in the Landlord-Tenant Relationship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Renewal options</a:t>
            </a:r>
          </a:p>
          <a:p>
            <a:r>
              <a:rPr lang="en-US" smtClean="0"/>
              <a:t>Common area maintenance fees (CAM)</a:t>
            </a:r>
          </a:p>
          <a:p>
            <a:r>
              <a:rPr lang="en-US" smtClean="0"/>
              <a:t>Expense stops</a:t>
            </a:r>
          </a:p>
          <a:p>
            <a:r>
              <a:rPr lang="en-US" smtClean="0"/>
              <a:t>Assignment and subleasing</a:t>
            </a:r>
          </a:p>
          <a:p>
            <a:r>
              <a:rPr lang="en-US" smtClean="0"/>
              <a:t>Security deposits</a:t>
            </a:r>
          </a:p>
          <a:p>
            <a:r>
              <a:rPr lang="en-US" smtClean="0"/>
              <a:t>Improvements</a:t>
            </a:r>
          </a:p>
          <a:p>
            <a:r>
              <a:rPr lang="en-US" smtClean="0"/>
              <a:t>See Lease Example in Figure 7.1</a:t>
            </a:r>
          </a:p>
          <a:p>
            <a:endParaRPr lang="en-US" smtClean="0"/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CA298D6-EC41-4382-9061-0B1F58A2D67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Key Issues in Lease Example – Figure 7.1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Retail property (pub in shopping center)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Base rent, percentage rent, expense pass-throughs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Use of premises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Signage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Other rules at landlord’s discretion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Estoppel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Subordination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422AD03-C46B-4D78-B252-0E02DB7A075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Rights/Obligations of Tenant and Landlord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Covenant of quiet enjoyment</a:t>
            </a:r>
          </a:p>
          <a:p>
            <a:r>
              <a:rPr lang="en-US" smtClean="0"/>
              <a:t>Implied warranty of habitability</a:t>
            </a:r>
          </a:p>
          <a:p>
            <a:pPr lvl="1"/>
            <a:r>
              <a:rPr lang="en-US" smtClean="0"/>
              <a:t>See Legal Highlight “Landlord’s Liability for Failure to Provide Adequate Maintenance”</a:t>
            </a:r>
          </a:p>
          <a:p>
            <a:endParaRPr lang="en-US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90C4483-8E2D-4D10-8388-63AE87928E0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Osaka" pitchFamily="1" charset="-128"/>
              </a:rPr>
              <a:t>Rights/Obligations of Tenant and Landlord, cont.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Maintenance of common areas</a:t>
            </a:r>
          </a:p>
          <a:p>
            <a:r>
              <a:rPr lang="en-US" smtClean="0"/>
              <a:t>Protection against criminal acts</a:t>
            </a:r>
          </a:p>
          <a:p>
            <a:r>
              <a:rPr lang="en-US" smtClean="0"/>
              <a:t>Renewal clause</a:t>
            </a:r>
          </a:p>
          <a:p>
            <a:pPr lvl="1"/>
            <a:r>
              <a:rPr lang="en-US" smtClean="0"/>
              <a:t>Negative renewal clause</a:t>
            </a:r>
          </a:p>
          <a:p>
            <a:pPr lvl="1"/>
            <a:r>
              <a:rPr lang="en-US" smtClean="0"/>
              <a:t>Positive renewal clause</a:t>
            </a:r>
          </a:p>
          <a:p>
            <a:endParaRPr lang="en-US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F60CD39-8583-4D33-9639-0DA1C8ACE8E8}" type="slidenum">
              <a:rPr lang="en-US"/>
              <a:pPr/>
              <a:t>9</a:t>
            </a:fld>
            <a:endParaRPr lang="en-US"/>
          </a:p>
        </p:txBody>
      </p:sp>
      <p:sp>
        <p:nvSpPr>
          <p:cNvPr id="24581" name="Title 1"/>
          <p:cNvSpPr>
            <a:spLocks/>
          </p:cNvSpPr>
          <p:nvPr/>
        </p:nvSpPr>
        <p:spPr bwMode="auto">
          <a:xfrm>
            <a:off x="228600" y="838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/>
            <a:endParaRPr lang="en-US" sz="3200">
              <a:ea typeface="Osaka" pitchFamily="1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l Desig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BING:Applications:Microsoft Office 2004:Templates:Presentations:Designs:Blank Presentation</Template>
  <TotalTime>572</TotalTime>
  <Words>291</Words>
  <Application>Microsoft PowerPoint</Application>
  <PresentationFormat>On-screen Show (4:3)</PresentationFormat>
  <Paragraphs>82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ＭＳ Ｐゴシック</vt:lpstr>
      <vt:lpstr>Calibri</vt:lpstr>
      <vt:lpstr>Osaka</vt:lpstr>
      <vt:lpstr>Office Theme</vt:lpstr>
      <vt:lpstr>Internal Designs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1_Internal Designs</vt:lpstr>
      <vt:lpstr>2_Internal Designs</vt:lpstr>
      <vt:lpstr>3_Internal Designs</vt:lpstr>
      <vt:lpstr>4_Internal Designs</vt:lpstr>
      <vt:lpstr>5_Internal Designs</vt:lpstr>
      <vt:lpstr>6_Internal Designs</vt:lpstr>
      <vt:lpstr>7_Internal Designs</vt:lpstr>
      <vt:lpstr>Real Estate Principles, 11th Edition</vt:lpstr>
      <vt:lpstr>Chapter 7</vt:lpstr>
      <vt:lpstr>Leases </vt:lpstr>
      <vt:lpstr>Classification of Leases</vt:lpstr>
      <vt:lpstr>Classification of Leases, cont.</vt:lpstr>
      <vt:lpstr>Issues in the Landlord-Tenant Relationship</vt:lpstr>
      <vt:lpstr>Key Issues in Lease Example – Figure 7.1</vt:lpstr>
      <vt:lpstr>Rights/Obligations of Tenant and Landlord</vt:lpstr>
      <vt:lpstr>Rights/Obligations of Tenant and Landlord, cont.</vt:lpstr>
      <vt:lpstr>State Statutes Affecting Landlord-Tenant Relationship</vt:lpstr>
    </vt:vector>
  </TitlesOfParts>
  <Company>Kaplan 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Chandler</dc:creator>
  <cp:lastModifiedBy>jmarti</cp:lastModifiedBy>
  <cp:revision>19</cp:revision>
  <cp:lastPrinted>2007-04-29T21:43:34Z</cp:lastPrinted>
  <dcterms:created xsi:type="dcterms:W3CDTF">2007-04-26T19:26:14Z</dcterms:created>
  <dcterms:modified xsi:type="dcterms:W3CDTF">2015-02-20T18:04:18Z</dcterms:modified>
</cp:coreProperties>
</file>