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 id="2147483822" r:id="rId2"/>
  </p:sldMasterIdLst>
  <p:notesMasterIdLst>
    <p:notesMasterId r:id="rId36"/>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91" r:id="rId16"/>
    <p:sldId id="270" r:id="rId17"/>
    <p:sldId id="292" r:id="rId18"/>
    <p:sldId id="272" r:id="rId19"/>
    <p:sldId id="273" r:id="rId20"/>
    <p:sldId id="274" r:id="rId21"/>
    <p:sldId id="277" r:id="rId22"/>
    <p:sldId id="278" r:id="rId23"/>
    <p:sldId id="279" r:id="rId24"/>
    <p:sldId id="280" r:id="rId25"/>
    <p:sldId id="281" r:id="rId26"/>
    <p:sldId id="282" r:id="rId27"/>
    <p:sldId id="283" r:id="rId28"/>
    <p:sldId id="289" r:id="rId29"/>
    <p:sldId id="284" r:id="rId30"/>
    <p:sldId id="290" r:id="rId31"/>
    <p:sldId id="286" r:id="rId32"/>
    <p:sldId id="287" r:id="rId33"/>
    <p:sldId id="293" r:id="rId34"/>
    <p:sldId id="288" r:id="rId35"/>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9578"/>
    <a:srgbClr val="0425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9" autoAdjust="0"/>
    <p:restoredTop sz="94595" autoAdjust="0"/>
  </p:normalViewPr>
  <p:slideViewPr>
    <p:cSldViewPr>
      <p:cViewPr>
        <p:scale>
          <a:sx n="66" d="100"/>
          <a:sy n="66" d="100"/>
        </p:scale>
        <p:origin x="-1140" y="-105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47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01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47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3EF92C05-33C9-45A7-AEF7-1F69CC184E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4467D7D-7A12-4861-BEBA-EA60578A89D1}" type="slidenum">
              <a:rPr lang="en-US" smtClean="0"/>
              <a:pPr/>
              <a:t>1</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6E0350E-3611-4F38-AA78-629F03411B6E}" type="slidenum">
              <a:rPr lang="en-US" smtClean="0"/>
              <a:pPr/>
              <a:t>10</a:t>
            </a:fld>
            <a:endParaRPr 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2F094B8-139F-41AB-A172-D38C69CC4AC3}" type="slidenum">
              <a:rPr lang="en-US" smtClean="0"/>
              <a:pPr/>
              <a:t>11</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1C38167-EED9-4165-8411-C1C57F38E277}" type="slidenum">
              <a:rPr lang="en-US" smtClean="0"/>
              <a:pPr/>
              <a:t>12</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7336A50-7B5F-4717-8A1B-6ADFAA64EE9C}" type="slidenum">
              <a:rPr lang="en-US" smtClean="0"/>
              <a:pPr/>
              <a:t>13</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C2D4F3C-EBC1-4C57-9FA2-4866AEE3339C}" type="slidenum">
              <a:rPr lang="en-US" smtClean="0"/>
              <a:pPr/>
              <a:t>14</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3ADED23-B252-4741-B43B-AE831BEC5B8B}" type="slidenum">
              <a:rPr lang="en-US" smtClean="0"/>
              <a:pPr/>
              <a:t>15</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14D9DA6-EA5F-4B45-B204-3834A004823D}" type="slidenum">
              <a:rPr lang="en-US" smtClean="0"/>
              <a:pPr/>
              <a:t>16</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013252C-059F-41A5-B394-2DEB15644202}" type="slidenum">
              <a:rPr lang="en-US" smtClean="0"/>
              <a:pPr/>
              <a:t>17</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585721E-47C5-4BF7-9AB0-5BCEE86E955E}" type="slidenum">
              <a:rPr lang="en-US" smtClean="0"/>
              <a:pPr/>
              <a:t>18</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73B2659-4954-4520-BA21-CB01F04ED417}" type="slidenum">
              <a:rPr lang="en-US" smtClean="0"/>
              <a:pPr/>
              <a:t>19</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6C4DE4B-DF71-4D67-BF0A-A988ED4CB2D4}" type="slidenum">
              <a:rPr lang="en-US" smtClean="0"/>
              <a:pPr/>
              <a:t>2</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19DED95-4B0E-4D45-8EC0-E7565925DAAB}" type="slidenum">
              <a:rPr lang="en-US" smtClean="0"/>
              <a:pPr/>
              <a:t>20</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DA40A76-C755-4B93-AF7C-E9B4F5181BCE}" type="slidenum">
              <a:rPr lang="en-US" smtClean="0"/>
              <a:pPr/>
              <a:t>21</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8798164-2A4F-4E25-B944-41A541B2AA03}" type="slidenum">
              <a:rPr lang="en-US" smtClean="0"/>
              <a:pPr/>
              <a:t>22</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E6E62B0-7997-4F3E-B199-2EED72EBB209}" type="slidenum">
              <a:rPr lang="en-US" smtClean="0"/>
              <a:pPr/>
              <a:t>23</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8AFC5EC-58F0-4375-8CEF-7D2E9E84DD71}" type="slidenum">
              <a:rPr lang="en-US" smtClean="0"/>
              <a:pPr/>
              <a:t>24</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102A1CF-629F-4ACF-AC92-5C23B4F39B4A}" type="slidenum">
              <a:rPr lang="en-US" smtClean="0"/>
              <a:pPr/>
              <a:t>25</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336B049-A48F-436D-86DC-9F61DD47C649}" type="slidenum">
              <a:rPr lang="en-US" smtClean="0"/>
              <a:pPr/>
              <a:t>26</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9072DC7-3B50-4591-BD76-2277341554DC}" type="slidenum">
              <a:rPr lang="en-US" smtClean="0"/>
              <a:pPr/>
              <a:t>28</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920A09D-6B1A-45F6-82B3-2A052AEF43BD}" type="slidenum">
              <a:rPr lang="en-US" smtClean="0"/>
              <a:pPr/>
              <a:t>30</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36C906B-6324-4ABC-9256-38D68524C193}" type="slidenum">
              <a:rPr lang="en-US" smtClean="0"/>
              <a:pPr/>
              <a:t>31</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9778C9E-4D3C-45FC-AEC0-685A3F6A3207}" type="slidenum">
              <a:rPr lang="en-US" smtClean="0"/>
              <a:pPr/>
              <a:t>3</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A702A1E-2AF4-448F-BF2B-D76B8FB5FEF4}" type="slidenum">
              <a:rPr lang="en-US" smtClean="0"/>
              <a:pPr/>
              <a:t>32</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103431F-25D4-4219-972D-78540967002B}" type="slidenum">
              <a:rPr lang="en-US" smtClean="0"/>
              <a:pPr/>
              <a:t>33</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CC09FE2-C712-48BC-8701-DB1856403999}" type="slidenum">
              <a:rPr lang="en-US" smtClean="0"/>
              <a:pPr/>
              <a:t>4</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627DE0A-BC98-4941-B97A-73AEEBA01BE4}" type="slidenum">
              <a:rPr lang="en-US" smtClean="0"/>
              <a:pPr/>
              <a:t>5</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273D943-B749-417D-B6DA-8ADF6E1AD21D}" type="slidenum">
              <a:rPr lang="en-US" smtClean="0"/>
              <a:pPr/>
              <a:t>6</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7E810DA-0AAF-4504-85A6-F896718BCD28}" type="slidenum">
              <a:rPr lang="en-US" smtClean="0"/>
              <a:pPr/>
              <a:t>7</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186E678-0415-4FED-B9E2-D3FE6115E298}" type="slidenum">
              <a:rPr lang="en-US" smtClean="0"/>
              <a:pPr/>
              <a:t>8</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DDCD45A-7664-4236-8365-9BBF777A833B}" type="slidenum">
              <a:rPr lang="en-US" smtClean="0"/>
              <a:pPr/>
              <a:t>9</a:t>
            </a:fld>
            <a:endParaRPr 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F5139D40-E414-4488-BACF-856F8EB9A16C}" type="datetimeFigureOut">
              <a:rPr lang="en-US"/>
              <a:pPr>
                <a:defRPr/>
              </a:pPr>
              <a:t>2/23/2015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66FDA8D2-42F7-43F7-942F-E2C1897581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E2B585AE-4F41-45E5-A23E-178C30FE0276}" type="datetimeFigureOut">
              <a:rPr lang="en-US"/>
              <a:pPr>
                <a:defRPr/>
              </a:pPr>
              <a:t>2/23/2015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293C8B35-DC06-4C86-9B23-9FE5A99AE89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8F176F4D-C6CD-4DBC-8204-840038BEA3C0}" type="datetimeFigureOut">
              <a:rPr lang="en-US"/>
              <a:pPr>
                <a:defRPr/>
              </a:pPr>
              <a:t>2/23/2015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FFA7BC11-F1CD-4DC5-8980-9DB8A00BCAF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E1AA03D4-32CE-4654-8719-7B52AD5EC72F}" type="datetimeFigureOut">
              <a:rPr lang="en-US"/>
              <a:pPr>
                <a:defRPr/>
              </a:pPr>
              <a:t>2/23/2015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pPr>
              <a:defRPr/>
            </a:pPr>
            <a:fld id="{14CE4C96-0479-4C79-A547-23D3B95AE5F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656FFAA-46F4-4C55-9217-1AFB4A255567}" type="datetimeFigureOut">
              <a:rPr lang="en-US"/>
              <a:pPr>
                <a:defRPr/>
              </a:pPr>
              <a:t>2/23/2015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44658D23-034A-42C7-BCF6-99F76859FCF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BE04377-194E-40C5-818D-C69464905361}" type="datetimeFigureOut">
              <a:rPr lang="en-US"/>
              <a:pPr>
                <a:defRPr/>
              </a:pPr>
              <a:t>2/23/2015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6D0FED6C-2189-42DA-B527-AD518E2893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3000"/>
            </a:lvl2pPr>
            <a:lvl3pPr>
              <a:defRPr sz="2800"/>
            </a:lvl3pPr>
            <a:lvl4pPr>
              <a:defRPr sz="26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4589445-DD88-403C-B368-32F7ACA414B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1B48FAEE-1475-40BE-B2A1-32752F4048F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jpe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4C5D2DDA-492D-4FBD-8192-E2123B54D43A}" type="datetimeFigureOut">
              <a:rPr lang="en-US"/>
              <a:pPr>
                <a:defRPr/>
              </a:pPr>
              <a:t>2/23/2015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924D45B-86E6-4AD1-941F-BFF79FE531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3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p:cNvSpPr>
            <a:spLocks noGrp="1"/>
          </p:cNvSpPr>
          <p:nvPr>
            <p:ph type="sldNum" sz="quarter" idx="4"/>
          </p:nvPr>
        </p:nvSpPr>
        <p:spPr>
          <a:xfrm>
            <a:off x="6934200" y="5664200"/>
            <a:ext cx="2133600" cy="406400"/>
          </a:xfrm>
          <a:prstGeom prst="rect">
            <a:avLst/>
          </a:prstGeom>
        </p:spPr>
        <p:txBody>
          <a:bodyPr/>
          <a:lstStyle>
            <a:lvl1pPr>
              <a:defRPr/>
            </a:lvl1pPr>
          </a:lstStyle>
          <a:p>
            <a:pPr>
              <a:defRPr/>
            </a:pPr>
            <a:fld id="{2B15822A-CE4C-46E1-AB44-D365109B64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45" r:id="rId2"/>
    <p:sldLayoutId id="2147483846" r:id="rId3"/>
    <p:sldLayoutId id="2147483854" r:id="rId4"/>
    <p:sldLayoutId id="2147483855" r:id="rId5"/>
    <p:sldLayoutId id="2147483856" r:id="rId6"/>
    <p:sldLayoutId id="2147483857" r:id="rId7"/>
    <p:sldLayoutId id="2147483858" r:id="rId8"/>
    <p:sldLayoutId id="2147483859" r:id="rId9"/>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3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bwMode="auto">
          <a:xfrm>
            <a:off x="685800" y="2130425"/>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smtClean="0"/>
              <a:t>Real Estate Principles, 11th Edition</a:t>
            </a:r>
          </a:p>
        </p:txBody>
      </p:sp>
      <p:sp>
        <p:nvSpPr>
          <p:cNvPr id="3075" name="Rectangle 3"/>
          <p:cNvSpPr>
            <a:spLocks noGrp="1" noChangeArrowheads="1"/>
          </p:cNvSpPr>
          <p:nvPr>
            <p:ph type="subTitle" idx="1"/>
          </p:nvPr>
        </p:nvSpPr>
        <p:spPr/>
        <p:txBody>
          <a:bodyPr rtlCol="0">
            <a:normAutofit/>
          </a:bodyPr>
          <a:lstStyle/>
          <a:p>
            <a:pPr fontAlgn="auto">
              <a:spcAft>
                <a:spcPts val="0"/>
              </a:spcAft>
              <a:buFont typeface="Arial" panose="020B0604020202020204" pitchFamily="34" charset="0"/>
              <a:buNone/>
              <a:defRPr/>
            </a:pPr>
            <a:r>
              <a:rPr lang="en-US" smtClean="0"/>
              <a:t>By Charles F. Floyd</a:t>
            </a:r>
          </a:p>
          <a:p>
            <a:pPr fontAlgn="auto">
              <a:spcAft>
                <a:spcPts val="0"/>
              </a:spcAft>
              <a:buFont typeface="Arial" panose="020B0604020202020204" pitchFamily="34" charset="0"/>
              <a:buNone/>
              <a:defRPr/>
            </a:pPr>
            <a:r>
              <a:rPr lang="en-US" smtClean="0"/>
              <a:t>and Marcus T. Allen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FHA, cont.</a:t>
            </a:r>
          </a:p>
        </p:txBody>
      </p:sp>
      <p:sp>
        <p:nvSpPr>
          <p:cNvPr id="12292" name="Content Placeholder 2"/>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en-US" dirty="0" smtClean="0"/>
              <a:t>Established a mortgage insurance program to cover losses to lenders</a:t>
            </a:r>
          </a:p>
          <a:p>
            <a:pPr lvl="1" fontAlgn="auto">
              <a:spcAft>
                <a:spcPts val="0"/>
              </a:spcAft>
              <a:buFont typeface="Arial" panose="020B0604020202020204" pitchFamily="34" charset="0"/>
              <a:buChar char="–"/>
              <a:defRPr/>
            </a:pPr>
            <a:r>
              <a:rPr lang="en-US" dirty="0" smtClean="0"/>
              <a:t>Borrowers pay a fee to purchase an insurance policy that protects the lender from the risk of loss due to default by the borrower</a:t>
            </a:r>
          </a:p>
          <a:p>
            <a:pPr lvl="1" fontAlgn="auto">
              <a:spcAft>
                <a:spcPts val="0"/>
              </a:spcAft>
              <a:buFont typeface="Arial" panose="020B0604020202020204" pitchFamily="34" charset="0"/>
              <a:buChar char="–"/>
              <a:defRPr/>
            </a:pPr>
            <a:r>
              <a:rPr lang="en-US" dirty="0" smtClean="0"/>
              <a:t>In return, lenders are more willing to lend money at favorable rates with relatively small down payment requirements. </a:t>
            </a:r>
          </a:p>
          <a:p>
            <a:pPr fontAlgn="auto">
              <a:spcAft>
                <a:spcPts val="0"/>
              </a:spcAft>
              <a:buFont typeface="Arial" panose="020B0604020202020204" pitchFamily="34" charset="0"/>
              <a:buChar char="•"/>
              <a:defRPr/>
            </a:pPr>
            <a:r>
              <a:rPr lang="en-US" dirty="0" smtClean="0"/>
              <a:t>Upfront and annual fees changes can be implemented by FHA at their direction at any time</a:t>
            </a:r>
          </a:p>
          <a:p>
            <a:pPr fontAlgn="auto">
              <a:spcAft>
                <a:spcPts val="0"/>
              </a:spcAft>
              <a:buFont typeface="Arial" panose="020B0604020202020204" pitchFamily="34" charset="0"/>
              <a:buChar char="•"/>
              <a:defRPr/>
            </a:pPr>
            <a:endParaRPr lang="en-US" dirty="0" smtClean="0"/>
          </a:p>
        </p:txBody>
      </p:sp>
      <p:sp>
        <p:nvSpPr>
          <p:cNvPr id="25604"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7E201E8-7232-4147-9376-6C5EA48E450C}"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Private Mortgage Insurance</a:t>
            </a:r>
          </a:p>
        </p:txBody>
      </p:sp>
      <p:sp>
        <p:nvSpPr>
          <p:cNvPr id="26627" name="Rectangle 3"/>
          <p:cNvSpPr>
            <a:spLocks noGrp="1" noChangeArrowheads="1"/>
          </p:cNvSpPr>
          <p:nvPr>
            <p:ph idx="1"/>
          </p:nvPr>
        </p:nvSpPr>
        <p:spPr/>
        <p:txBody>
          <a:bodyPr/>
          <a:lstStyle/>
          <a:p>
            <a:r>
              <a:rPr lang="en-US" smtClean="0"/>
              <a:t>Competes with government loan insurance and guarantee programs</a:t>
            </a:r>
          </a:p>
          <a:p>
            <a:r>
              <a:rPr lang="en-US" smtClean="0"/>
              <a:t>Borrowers pay a fee to purchase an insurance policy that limits the risk of loss faced by lenders in the event of default by the borrower</a:t>
            </a:r>
          </a:p>
        </p:txBody>
      </p:sp>
      <p:sp>
        <p:nvSpPr>
          <p:cNvPr id="26628"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2F15F77-D7C4-4100-9BCE-2BCB9B681C5F}" type="slidenum">
              <a:rPr lang="en-US"/>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Private Mortgage Insurance, cont.</a:t>
            </a:r>
          </a:p>
        </p:txBody>
      </p:sp>
      <p:sp>
        <p:nvSpPr>
          <p:cNvPr id="27651" name="Content Placeholder 2"/>
          <p:cNvSpPr>
            <a:spLocks noGrp="1"/>
          </p:cNvSpPr>
          <p:nvPr>
            <p:ph idx="1"/>
          </p:nvPr>
        </p:nvSpPr>
        <p:spPr/>
        <p:txBody>
          <a:bodyPr/>
          <a:lstStyle/>
          <a:p>
            <a:r>
              <a:rPr lang="en-US" smtClean="0"/>
              <a:t>In return, lenders are willing to lend money at favorable rates with relatively small down payment requirements</a:t>
            </a:r>
            <a:br>
              <a:rPr lang="en-US" smtClean="0"/>
            </a:br>
            <a:endParaRPr lang="en-US" smtClean="0"/>
          </a:p>
          <a:p>
            <a:r>
              <a:rPr lang="en-US" smtClean="0"/>
              <a:t>May be less expensive than FHA insurance, but requires a larger down payment amount than FHA insured loans</a:t>
            </a:r>
          </a:p>
          <a:p>
            <a:endParaRPr lang="en-US" smtClean="0"/>
          </a:p>
        </p:txBody>
      </p:sp>
      <p:sp>
        <p:nvSpPr>
          <p:cNvPr id="27652"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A80DB50-DB34-4468-AE87-A5EE5BF68044}"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VA-Guaranteed Loans</a:t>
            </a:r>
          </a:p>
        </p:txBody>
      </p:sp>
      <p:sp>
        <p:nvSpPr>
          <p:cNvPr id="28675" name="Rectangle 3"/>
          <p:cNvSpPr>
            <a:spLocks noGrp="1" noChangeArrowheads="1"/>
          </p:cNvSpPr>
          <p:nvPr>
            <p:ph idx="1"/>
          </p:nvPr>
        </p:nvSpPr>
        <p:spPr/>
        <p:txBody>
          <a:bodyPr/>
          <a:lstStyle/>
          <a:p>
            <a:r>
              <a:rPr lang="en-US" smtClean="0"/>
              <a:t>As part of the “GI Bill of Rights,” veterans are able to obtain mortgage loans with little or no down payment and low interest rates.  </a:t>
            </a:r>
          </a:p>
          <a:p>
            <a:r>
              <a:rPr lang="en-US" smtClean="0"/>
              <a:t>Private lenders are protected from risk of default by a guarantee from the Department of Veteran Affairs that assures repayment of the loan in the event the borrowing veteran defaults on the debt.</a:t>
            </a:r>
          </a:p>
        </p:txBody>
      </p:sp>
      <p:sp>
        <p:nvSpPr>
          <p:cNvPr id="28676"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3C09056-C622-45FA-AEC1-54778BD629BB}"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VA-Guaranteed Loans, cont.</a:t>
            </a:r>
          </a:p>
        </p:txBody>
      </p:sp>
      <p:sp>
        <p:nvSpPr>
          <p:cNvPr id="29699" name="Rectangle 3"/>
          <p:cNvSpPr>
            <a:spLocks noGrp="1" noChangeArrowheads="1"/>
          </p:cNvSpPr>
          <p:nvPr>
            <p:ph idx="1"/>
          </p:nvPr>
        </p:nvSpPr>
        <p:spPr/>
        <p:txBody>
          <a:bodyPr/>
          <a:lstStyle/>
          <a:p>
            <a:r>
              <a:rPr lang="en-US" smtClean="0"/>
              <a:t>Note that these loans are guaranteed (not insured), so no premium is charged to the borrower for the guarantee. </a:t>
            </a:r>
          </a:p>
          <a:p>
            <a:r>
              <a:rPr lang="en-US" smtClean="0"/>
              <a:t>Borrower does pay a “funding fee” that can change at the direction of the VA.</a:t>
            </a:r>
          </a:p>
        </p:txBody>
      </p:sp>
      <p:sp>
        <p:nvSpPr>
          <p:cNvPr id="29700"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D98A072-85F6-4254-A3D3-D00C0280D125}"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Federal National Mortgage Association (Fannie Mae)</a:t>
            </a:r>
          </a:p>
        </p:txBody>
      </p:sp>
      <p:sp>
        <p:nvSpPr>
          <p:cNvPr id="30723" name="Rectangle 3"/>
          <p:cNvSpPr>
            <a:spLocks noGrp="1" noChangeArrowheads="1"/>
          </p:cNvSpPr>
          <p:nvPr>
            <p:ph idx="1"/>
          </p:nvPr>
        </p:nvSpPr>
        <p:spPr/>
        <p:txBody>
          <a:bodyPr/>
          <a:lstStyle/>
          <a:p>
            <a:r>
              <a:rPr lang="en-US" smtClean="0"/>
              <a:t>Created as a government agency in 1938 to buy FHA-insured mortgages originated by lenders and to sell securities backed by these mortgages to investors, thus providing a secondary market for mortgage loans. </a:t>
            </a:r>
          </a:p>
          <a:p>
            <a:r>
              <a:rPr lang="en-US" smtClean="0"/>
              <a:t>Converted to a private company in 1968.</a:t>
            </a:r>
          </a:p>
        </p:txBody>
      </p:sp>
      <p:sp>
        <p:nvSpPr>
          <p:cNvPr id="30724"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527504D-F8EC-4528-8C3E-A737D55ADB82}" type="slidenum">
              <a:rPr lang="en-US"/>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Federal National Mortgage Association (Fannie Mae), cont.</a:t>
            </a:r>
          </a:p>
        </p:txBody>
      </p:sp>
      <p:sp>
        <p:nvSpPr>
          <p:cNvPr id="31747" name="Rectangle 3"/>
          <p:cNvSpPr>
            <a:spLocks noGrp="1" noChangeArrowheads="1"/>
          </p:cNvSpPr>
          <p:nvPr>
            <p:ph idx="1"/>
          </p:nvPr>
        </p:nvSpPr>
        <p:spPr/>
        <p:txBody>
          <a:bodyPr/>
          <a:lstStyle/>
          <a:p>
            <a:r>
              <a:rPr lang="en-US" smtClean="0"/>
              <a:t>Seized by Congress in 2008 at brink of bankruptcy as a company that was “too big to fail” during the recession.</a:t>
            </a:r>
          </a:p>
          <a:p>
            <a:r>
              <a:rPr lang="en-US" smtClean="0"/>
              <a:t>Continues today to purchase mortgage loans from originators and repackage these loans into mortgage backed securities that are sold to investors. </a:t>
            </a:r>
          </a:p>
        </p:txBody>
      </p:sp>
      <p:sp>
        <p:nvSpPr>
          <p:cNvPr id="31748"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3762181-08F3-478E-B38E-2FE929268E5C}" type="slidenum">
              <a:rPr lang="en-US"/>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rtlCol="0">
            <a:normAutofit fontScale="90000"/>
          </a:bodyPr>
          <a:lstStyle/>
          <a:p>
            <a:pPr fontAlgn="auto">
              <a:spcAft>
                <a:spcPts val="0"/>
              </a:spcAft>
              <a:defRPr/>
            </a:pPr>
            <a:r>
              <a:rPr lang="en-US" smtClean="0"/>
              <a:t>Government National Mortgage Association (Ginnie Mae)</a:t>
            </a:r>
          </a:p>
        </p:txBody>
      </p:sp>
      <p:sp>
        <p:nvSpPr>
          <p:cNvPr id="32771" name="Rectangle 3"/>
          <p:cNvSpPr>
            <a:spLocks noGrp="1" noChangeArrowheads="1"/>
          </p:cNvSpPr>
          <p:nvPr>
            <p:ph idx="1"/>
          </p:nvPr>
        </p:nvSpPr>
        <p:spPr/>
        <p:txBody>
          <a:bodyPr/>
          <a:lstStyle/>
          <a:p>
            <a:r>
              <a:rPr lang="en-US" smtClean="0"/>
              <a:t>Created in 1968 as a federal agency, GNMA was anticipated to provide subsidized loans to borrowers.</a:t>
            </a:r>
          </a:p>
          <a:p>
            <a:r>
              <a:rPr lang="en-US" smtClean="0"/>
              <a:t>In 1970, GNMA introduced a program that guarantees the timely payment of principal and interest on FHA and VA mortgages.  This guarantee made “mortgage backed securities” more attractive in the secondary market. </a:t>
            </a:r>
          </a:p>
        </p:txBody>
      </p:sp>
      <p:sp>
        <p:nvSpPr>
          <p:cNvPr id="32772"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8A2D93A-D72D-4DC1-8BFC-8B90CF4CD1C3}"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Federal Home Loan Mortgage Corporation (Freddie Mac)</a:t>
            </a:r>
          </a:p>
        </p:txBody>
      </p:sp>
      <p:sp>
        <p:nvSpPr>
          <p:cNvPr id="18437" name="Rectangle 3"/>
          <p:cNvSpPr>
            <a:spLocks noGrp="1" noChangeArrowheads="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en-US" smtClean="0"/>
              <a:t>Created in 1970 to create and operate a secondary mortgage market for “conventional mortgages” (loans with private mortgage insurance or with no insurance).</a:t>
            </a:r>
          </a:p>
          <a:p>
            <a:pPr fontAlgn="auto">
              <a:spcAft>
                <a:spcPts val="0"/>
              </a:spcAft>
              <a:buFont typeface="Arial" panose="020B0604020202020204" pitchFamily="34" charset="0"/>
              <a:buChar char="•"/>
              <a:defRPr/>
            </a:pPr>
            <a:r>
              <a:rPr lang="en-US" smtClean="0"/>
              <a:t>Seized by Congress in 2008 at brink of bankruptcy as a company that was “too big to fail” during the recession </a:t>
            </a:r>
          </a:p>
          <a:p>
            <a:pPr fontAlgn="auto">
              <a:spcAft>
                <a:spcPts val="0"/>
              </a:spcAft>
              <a:buFont typeface="Arial" panose="020B0604020202020204" pitchFamily="34" charset="0"/>
              <a:buChar char="•"/>
              <a:defRPr/>
            </a:pPr>
            <a:r>
              <a:rPr lang="en-US" smtClean="0"/>
              <a:t>Competes with Fannie Mae in the market for all types of mortgages and mortgage backed securities. </a:t>
            </a:r>
          </a:p>
        </p:txBody>
      </p:sp>
      <p:sp>
        <p:nvSpPr>
          <p:cNvPr id="33796"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3ED1AA4-BCD4-43D5-9750-F365F31EE693}"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rtlCol="0">
            <a:normAutofit fontScale="90000"/>
          </a:bodyPr>
          <a:lstStyle/>
          <a:p>
            <a:pPr fontAlgn="auto">
              <a:spcAft>
                <a:spcPts val="0"/>
              </a:spcAft>
              <a:defRPr/>
            </a:pPr>
            <a:r>
              <a:rPr lang="en-US" smtClean="0"/>
              <a:t>Mortgage Market Participants and Size</a:t>
            </a:r>
          </a:p>
        </p:txBody>
      </p:sp>
      <p:sp>
        <p:nvSpPr>
          <p:cNvPr id="19461" name="Rectangle 3"/>
          <p:cNvSpPr>
            <a:spLocks noGrp="1" noChangeArrowheads="1"/>
          </p:cNvSpPr>
          <p:nvPr>
            <p:ph idx="1"/>
          </p:nvPr>
        </p:nvSpPr>
        <p:spPr/>
        <p:txBody>
          <a:bodyPr rtlCol="0">
            <a:normAutofit fontScale="85000" lnSpcReduction="10000"/>
          </a:bodyPr>
          <a:lstStyle/>
          <a:p>
            <a:pPr fontAlgn="auto">
              <a:spcAft>
                <a:spcPts val="0"/>
              </a:spcAft>
              <a:buFont typeface="Arial" panose="020B0604020202020204" pitchFamily="34" charset="0"/>
              <a:buChar char="•"/>
              <a:defRPr/>
            </a:pPr>
            <a:r>
              <a:rPr lang="en-US" dirty="0" smtClean="0"/>
              <a:t>As of mid-2014, total amount of mortgage debt in the U.S. slightly exceeded $13.2 trillion, with most of the amount secured by one to four-family structures.</a:t>
            </a:r>
          </a:p>
          <a:p>
            <a:pPr fontAlgn="auto">
              <a:spcAft>
                <a:spcPts val="0"/>
              </a:spcAft>
              <a:buFont typeface="Arial" panose="020B0604020202020204" pitchFamily="34" charset="0"/>
              <a:buChar char="•"/>
              <a:defRPr/>
            </a:pPr>
            <a:r>
              <a:rPr lang="en-US" dirty="0" smtClean="0"/>
              <a:t>As shown in Table 16.1, mortgage debt is held by</a:t>
            </a:r>
          </a:p>
          <a:p>
            <a:pPr lvl="1" fontAlgn="auto">
              <a:spcAft>
                <a:spcPts val="0"/>
              </a:spcAft>
              <a:buFont typeface="Arial" panose="020B0604020202020204" pitchFamily="34" charset="0"/>
              <a:buChar char="–"/>
              <a:defRPr/>
            </a:pPr>
            <a:r>
              <a:rPr lang="en-US" dirty="0" smtClean="0"/>
              <a:t>Commercial banks</a:t>
            </a:r>
          </a:p>
          <a:p>
            <a:pPr lvl="1" fontAlgn="auto">
              <a:spcAft>
                <a:spcPts val="0"/>
              </a:spcAft>
              <a:buFont typeface="Arial" panose="020B0604020202020204" pitchFamily="34" charset="0"/>
              <a:buChar char="–"/>
              <a:defRPr/>
            </a:pPr>
            <a:r>
              <a:rPr lang="en-US" dirty="0" smtClean="0"/>
              <a:t>Savings institutions</a:t>
            </a:r>
          </a:p>
          <a:p>
            <a:pPr lvl="1" fontAlgn="auto">
              <a:spcAft>
                <a:spcPts val="0"/>
              </a:spcAft>
              <a:buFont typeface="Arial" panose="020B0604020202020204" pitchFamily="34" charset="0"/>
              <a:buChar char="–"/>
              <a:defRPr/>
            </a:pPr>
            <a:r>
              <a:rPr lang="en-US" dirty="0" smtClean="0"/>
              <a:t>Life insurance companies</a:t>
            </a:r>
          </a:p>
          <a:p>
            <a:pPr lvl="1" fontAlgn="auto">
              <a:spcAft>
                <a:spcPts val="0"/>
              </a:spcAft>
              <a:buFont typeface="Arial" panose="020B0604020202020204" pitchFamily="34" charset="0"/>
              <a:buChar char="–"/>
              <a:defRPr/>
            </a:pPr>
            <a:r>
              <a:rPr lang="en-US" dirty="0" smtClean="0"/>
              <a:t>Federal agencies</a:t>
            </a:r>
          </a:p>
          <a:p>
            <a:pPr lvl="1" fontAlgn="auto">
              <a:spcAft>
                <a:spcPts val="0"/>
              </a:spcAft>
              <a:buFont typeface="Arial" panose="020B0604020202020204" pitchFamily="34" charset="0"/>
              <a:buChar char="–"/>
              <a:defRPr/>
            </a:pPr>
            <a:r>
              <a:rPr lang="en-US" dirty="0" smtClean="0"/>
              <a:t>Mortgage pools and trusts</a:t>
            </a:r>
          </a:p>
          <a:p>
            <a:pPr lvl="1" fontAlgn="auto">
              <a:spcAft>
                <a:spcPts val="0"/>
              </a:spcAft>
              <a:buFont typeface="Arial" panose="020B0604020202020204" pitchFamily="34" charset="0"/>
              <a:buChar char="–"/>
              <a:defRPr/>
            </a:pPr>
            <a:r>
              <a:rPr lang="en-US" dirty="0" smtClean="0"/>
              <a:t>Individuals and others</a:t>
            </a:r>
          </a:p>
        </p:txBody>
      </p:sp>
      <p:sp>
        <p:nvSpPr>
          <p:cNvPr id="34820"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3F09615-99B9-4255-8269-B150B1DD73B1}"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bwMode="auto">
          <a:xfrm>
            <a:off x="685800" y="2130425"/>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smtClean="0"/>
              <a:t>Chapter 16</a:t>
            </a:r>
          </a:p>
        </p:txBody>
      </p:sp>
      <p:sp>
        <p:nvSpPr>
          <p:cNvPr id="4101" name="Rectangle 5"/>
          <p:cNvSpPr>
            <a:spLocks noGrp="1" noChangeArrowheads="1"/>
          </p:cNvSpPr>
          <p:nvPr>
            <p:ph type="subTitle" idx="1"/>
          </p:nvPr>
        </p:nvSpPr>
        <p:spPr/>
        <p:txBody>
          <a:bodyPr rtlCol="0">
            <a:normAutofit/>
          </a:bodyPr>
          <a:lstStyle/>
          <a:p>
            <a:pPr fontAlgn="auto">
              <a:spcAft>
                <a:spcPts val="0"/>
              </a:spcAft>
              <a:buFont typeface="Arial" panose="020B0604020202020204" pitchFamily="34" charset="0"/>
              <a:buNone/>
              <a:defRPr/>
            </a:pPr>
            <a:r>
              <a:rPr lang="en-US" smtClean="0"/>
              <a:t>Residential and Commercial Property Financing</a:t>
            </a:r>
          </a:p>
        </p:txBody>
      </p:sp>
      <p:sp>
        <p:nvSpPr>
          <p:cNvPr id="4" name="Rectangle 6"/>
          <p:cNvSpPr>
            <a:spLocks noGrp="1" noChangeArrowheads="1"/>
          </p:cNvSpPr>
          <p:nvPr>
            <p:ph type="sldNum" sz="quarter" idx="4294967295"/>
          </p:nvPr>
        </p:nvSpPr>
        <p:spPr>
          <a:xfrm>
            <a:off x="7239000" y="6248400"/>
            <a:ext cx="1905000" cy="457200"/>
          </a:xfrm>
        </p:spPr>
        <p:txBody>
          <a:bodyPr/>
          <a:lstStyle/>
          <a:p>
            <a:pPr>
              <a:defRPr/>
            </a:pPr>
            <a:fld id="{50F3100D-B4BD-46F8-B8BC-0EFFB20AA00A}"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rtlCol="0">
            <a:normAutofit fontScale="90000"/>
          </a:bodyPr>
          <a:lstStyle/>
          <a:p>
            <a:pPr fontAlgn="auto">
              <a:spcAft>
                <a:spcPts val="0"/>
              </a:spcAft>
              <a:defRPr/>
            </a:pPr>
            <a:r>
              <a:rPr lang="en-US" smtClean="0"/>
              <a:t>Federal Legislation Affecting Home Mortgage Lending</a:t>
            </a:r>
          </a:p>
        </p:txBody>
      </p:sp>
      <p:sp>
        <p:nvSpPr>
          <p:cNvPr id="35843" name="Content Placeholder 2"/>
          <p:cNvSpPr>
            <a:spLocks noGrp="1"/>
          </p:cNvSpPr>
          <p:nvPr>
            <p:ph idx="1"/>
          </p:nvPr>
        </p:nvSpPr>
        <p:spPr/>
        <p:txBody>
          <a:bodyPr/>
          <a:lstStyle/>
          <a:p>
            <a:r>
              <a:rPr lang="en-US" smtClean="0"/>
              <a:t>Equal Credit Opportunity Act</a:t>
            </a:r>
          </a:p>
          <a:p>
            <a:pPr lvl="1"/>
            <a:r>
              <a:rPr lang="en-US" smtClean="0"/>
              <a:t>Prohibits discrimination based on certain protected classes</a:t>
            </a:r>
          </a:p>
          <a:p>
            <a:r>
              <a:rPr lang="en-US" smtClean="0"/>
              <a:t>Consumer Credit Protection Act</a:t>
            </a:r>
          </a:p>
          <a:p>
            <a:pPr lvl="1"/>
            <a:r>
              <a:rPr lang="en-US" smtClean="0"/>
              <a:t>Requires disclosure of APR</a:t>
            </a:r>
          </a:p>
        </p:txBody>
      </p:sp>
      <p:sp>
        <p:nvSpPr>
          <p:cNvPr id="35844"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2603037-AE8B-4CCF-BC2F-5976E16009BC}"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rtlCol="0">
            <a:normAutofit fontScale="90000"/>
          </a:bodyPr>
          <a:lstStyle/>
          <a:p>
            <a:pPr fontAlgn="auto">
              <a:spcAft>
                <a:spcPts val="0"/>
              </a:spcAft>
              <a:defRPr/>
            </a:pPr>
            <a:r>
              <a:rPr lang="en-US" dirty="0" smtClean="0">
                <a:ea typeface="Osaka" pitchFamily="1" charset="-128"/>
              </a:rPr>
              <a:t>Federal Legislation Affecting Home Mortgage Lending, cont.</a:t>
            </a:r>
            <a:endParaRPr lang="en-US" dirty="0"/>
          </a:p>
        </p:txBody>
      </p:sp>
      <p:sp>
        <p:nvSpPr>
          <p:cNvPr id="21509" name="Rectangle 3"/>
          <p:cNvSpPr>
            <a:spLocks noGrp="1" noChangeArrowheads="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smtClean="0"/>
              <a:t>Real Estate Settlement Procedures Act (RESPA)</a:t>
            </a:r>
          </a:p>
          <a:p>
            <a:pPr fontAlgn="auto">
              <a:spcAft>
                <a:spcPts val="0"/>
              </a:spcAft>
              <a:buFont typeface="Arial" panose="020B0604020202020204" pitchFamily="34" charset="0"/>
              <a:buChar char="•"/>
              <a:defRPr/>
            </a:pPr>
            <a:r>
              <a:rPr lang="en-US" smtClean="0"/>
              <a:t>Information booklet</a:t>
            </a:r>
          </a:p>
          <a:p>
            <a:pPr fontAlgn="auto">
              <a:spcAft>
                <a:spcPts val="0"/>
              </a:spcAft>
              <a:buFont typeface="Arial" panose="020B0604020202020204" pitchFamily="34" charset="0"/>
              <a:buChar char="•"/>
              <a:defRPr/>
            </a:pPr>
            <a:r>
              <a:rPr lang="en-US" smtClean="0"/>
              <a:t>Good faith estimate of closing costs</a:t>
            </a:r>
          </a:p>
          <a:p>
            <a:pPr fontAlgn="auto">
              <a:spcAft>
                <a:spcPts val="0"/>
              </a:spcAft>
              <a:buFont typeface="Arial" panose="020B0604020202020204" pitchFamily="34" charset="0"/>
              <a:buChar char="•"/>
              <a:defRPr/>
            </a:pPr>
            <a:r>
              <a:rPr lang="en-US" smtClean="0"/>
              <a:t>Prohibits kickbacks</a:t>
            </a:r>
          </a:p>
          <a:p>
            <a:pPr fontAlgn="auto">
              <a:spcAft>
                <a:spcPts val="0"/>
              </a:spcAft>
              <a:buFont typeface="Arial" panose="020B0604020202020204" pitchFamily="34" charset="0"/>
              <a:buChar char="•"/>
              <a:defRPr/>
            </a:pPr>
            <a:r>
              <a:rPr lang="en-US" smtClean="0"/>
              <a:t>Right to copy of appraisal</a:t>
            </a:r>
          </a:p>
          <a:p>
            <a:pPr fontAlgn="auto">
              <a:spcAft>
                <a:spcPts val="0"/>
              </a:spcAft>
              <a:buFont typeface="Arial" panose="020B0604020202020204" pitchFamily="34" charset="0"/>
              <a:buChar char="•"/>
              <a:defRPr/>
            </a:pPr>
            <a:r>
              <a:rPr lang="en-US" smtClean="0"/>
              <a:t>Requires use of HUD-1</a:t>
            </a:r>
          </a:p>
          <a:p>
            <a:pPr fontAlgn="auto">
              <a:spcAft>
                <a:spcPts val="0"/>
              </a:spcAft>
              <a:buFont typeface="Arial" panose="020B0604020202020204" pitchFamily="34" charset="0"/>
              <a:buChar char="•"/>
              <a:defRPr/>
            </a:pPr>
            <a:r>
              <a:rPr lang="en-US" smtClean="0"/>
              <a:t>Limits amount of money that can be required in an escrow or impound account</a:t>
            </a:r>
          </a:p>
        </p:txBody>
      </p:sp>
      <p:sp>
        <p:nvSpPr>
          <p:cNvPr id="36868"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55B7E23-CC37-4745-996B-47402F106BED}" type="slidenum">
              <a:rPr lang="en-US"/>
              <a:pPr/>
              <a:t>21</a:t>
            </a:fld>
            <a:endParaRPr lang="en-US"/>
          </a:p>
        </p:txBody>
      </p:sp>
      <p:sp>
        <p:nvSpPr>
          <p:cNvPr id="36869" name="Title 1"/>
          <p:cNvSpPr>
            <a:spLocks/>
          </p:cNvSpPr>
          <p:nvPr/>
        </p:nvSpPr>
        <p:spPr bwMode="auto">
          <a:xfrm>
            <a:off x="304800" y="838200"/>
            <a:ext cx="8534400" cy="914400"/>
          </a:xfrm>
          <a:prstGeom prst="rect">
            <a:avLst/>
          </a:prstGeom>
          <a:noFill/>
          <a:ln w="9525">
            <a:noFill/>
            <a:miter lim="800000"/>
            <a:headEnd/>
            <a:tailEnd/>
          </a:ln>
        </p:spPr>
        <p:txBody>
          <a:bodyPr anchor="b"/>
          <a:lstStyle/>
          <a:p>
            <a:pPr algn="l" eaLnBrk="1" hangingPunct="1"/>
            <a:endParaRPr lang="en-US" sz="3200">
              <a:ea typeface="Osaka" pitchFamily="1"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rtlCol="0">
            <a:normAutofit fontScale="90000"/>
          </a:bodyPr>
          <a:lstStyle/>
          <a:p>
            <a:pPr fontAlgn="auto">
              <a:spcAft>
                <a:spcPts val="0"/>
              </a:spcAft>
              <a:defRPr/>
            </a:pPr>
            <a:r>
              <a:rPr lang="en-US" dirty="0" smtClean="0">
                <a:ea typeface="Osaka" pitchFamily="1" charset="-128"/>
              </a:rPr>
              <a:t>Federal Legislation Affecting Home Mortgage Lending, cont.</a:t>
            </a:r>
            <a:endParaRPr lang="en-US" dirty="0"/>
          </a:p>
        </p:txBody>
      </p:sp>
      <p:sp>
        <p:nvSpPr>
          <p:cNvPr id="37891" name="Content Placeholder 2"/>
          <p:cNvSpPr>
            <a:spLocks noGrp="1"/>
          </p:cNvSpPr>
          <p:nvPr>
            <p:ph idx="1"/>
          </p:nvPr>
        </p:nvSpPr>
        <p:spPr/>
        <p:txBody>
          <a:bodyPr/>
          <a:lstStyle/>
          <a:p>
            <a:r>
              <a:rPr lang="en-US" smtClean="0"/>
              <a:t>Flood Disaster Protection Act</a:t>
            </a:r>
          </a:p>
          <a:p>
            <a:pPr lvl="1"/>
            <a:r>
              <a:rPr lang="en-US" smtClean="0"/>
              <a:t>Requires borrower to obtain flood insurance if property is located in a flood zone.</a:t>
            </a:r>
          </a:p>
          <a:p>
            <a:r>
              <a:rPr lang="en-US" smtClean="0"/>
              <a:t>Fair Credit Reporting Act</a:t>
            </a:r>
          </a:p>
          <a:p>
            <a:pPr lvl="1"/>
            <a:r>
              <a:rPr lang="en-US" smtClean="0"/>
              <a:t>Requires borrower’s permission to investigate credit</a:t>
            </a:r>
          </a:p>
          <a:p>
            <a:pPr lvl="1"/>
            <a:r>
              <a:rPr lang="en-US" smtClean="0"/>
              <a:t>Requires lender to disclose if loan denied for credit report reasons</a:t>
            </a:r>
          </a:p>
        </p:txBody>
      </p:sp>
      <p:sp>
        <p:nvSpPr>
          <p:cNvPr id="37892"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26D0C82-B130-4D15-99A6-7EF0A4316C4D}" type="slidenum">
              <a:rPr lang="en-US"/>
              <a:pPr/>
              <a:t>22</a:t>
            </a:fld>
            <a:endParaRPr lang="en-US"/>
          </a:p>
        </p:txBody>
      </p:sp>
      <p:sp>
        <p:nvSpPr>
          <p:cNvPr id="37893" name="Title 1"/>
          <p:cNvSpPr>
            <a:spLocks/>
          </p:cNvSpPr>
          <p:nvPr/>
        </p:nvSpPr>
        <p:spPr bwMode="auto">
          <a:xfrm>
            <a:off x="304800" y="838200"/>
            <a:ext cx="8534400" cy="914400"/>
          </a:xfrm>
          <a:prstGeom prst="rect">
            <a:avLst/>
          </a:prstGeom>
          <a:noFill/>
          <a:ln w="9525">
            <a:noFill/>
            <a:miter lim="800000"/>
            <a:headEnd/>
            <a:tailEnd/>
          </a:ln>
        </p:spPr>
        <p:txBody>
          <a:bodyPr anchor="b"/>
          <a:lstStyle/>
          <a:p>
            <a:pPr algn="l" eaLnBrk="1" hangingPunct="1"/>
            <a:endParaRPr lang="en-US" sz="3200">
              <a:ea typeface="Osaka" pitchFamily="1"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Residential Mortgage Underwriting</a:t>
            </a:r>
          </a:p>
        </p:txBody>
      </p:sp>
      <p:sp>
        <p:nvSpPr>
          <p:cNvPr id="38915" name="Rectangle 3"/>
          <p:cNvSpPr>
            <a:spLocks noGrp="1" noChangeArrowheads="1"/>
          </p:cNvSpPr>
          <p:nvPr>
            <p:ph idx="1"/>
          </p:nvPr>
        </p:nvSpPr>
        <p:spPr/>
        <p:txBody>
          <a:bodyPr/>
          <a:lstStyle/>
          <a:p>
            <a:r>
              <a:rPr lang="en-US" smtClean="0"/>
              <a:t>The process of evaluating the risk of an applicant and the property being pledged as collateral and deciding whether or not to approve the loan. </a:t>
            </a:r>
          </a:p>
          <a:p>
            <a:endParaRPr lang="en-US" smtClean="0"/>
          </a:p>
          <a:p>
            <a:r>
              <a:rPr lang="en-US" smtClean="0"/>
              <a:t>See Close-Up “What Is Credit Scoring?”</a:t>
            </a:r>
          </a:p>
        </p:txBody>
      </p:sp>
      <p:sp>
        <p:nvSpPr>
          <p:cNvPr id="38916"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F14A86D-0692-4886-9D79-902E0310CA92}"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Qualifying the Applicant</a:t>
            </a:r>
          </a:p>
        </p:txBody>
      </p:sp>
      <p:sp>
        <p:nvSpPr>
          <p:cNvPr id="39939" name="Content Placeholder 2"/>
          <p:cNvSpPr>
            <a:spLocks noGrp="1"/>
          </p:cNvSpPr>
          <p:nvPr>
            <p:ph idx="1"/>
          </p:nvPr>
        </p:nvSpPr>
        <p:spPr/>
        <p:txBody>
          <a:bodyPr/>
          <a:lstStyle/>
          <a:p>
            <a:r>
              <a:rPr lang="en-US" smtClean="0"/>
              <a:t>Applicants are evaluated on the basis of their willingness to repay their debts using a residential mortgage credit report or a credit score.</a:t>
            </a:r>
          </a:p>
          <a:p>
            <a:r>
              <a:rPr lang="en-US" smtClean="0"/>
              <a:t>Lenders consider the amount and source of down payment funds the borrower intends to use in the transaction.  Lower “loan-to-value” ratios imply lower risk.</a:t>
            </a:r>
          </a:p>
          <a:p>
            <a:endParaRPr lang="en-US" smtClean="0"/>
          </a:p>
        </p:txBody>
      </p:sp>
      <p:sp>
        <p:nvSpPr>
          <p:cNvPr id="39940"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8C40E63-FFFE-46BA-A750-2ADA57A901C0}"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Qualifying the Property</a:t>
            </a:r>
          </a:p>
        </p:txBody>
      </p:sp>
      <p:sp>
        <p:nvSpPr>
          <p:cNvPr id="40963" name="Content Placeholder 2"/>
          <p:cNvSpPr>
            <a:spLocks noGrp="1"/>
          </p:cNvSpPr>
          <p:nvPr>
            <p:ph idx="1"/>
          </p:nvPr>
        </p:nvSpPr>
        <p:spPr/>
        <p:txBody>
          <a:bodyPr/>
          <a:lstStyle/>
          <a:p>
            <a:r>
              <a:rPr lang="en-US" smtClean="0"/>
              <a:t>Properties are evaluated by obtaining a title examination and an independent appraisal of the market value of the property.</a:t>
            </a:r>
          </a:p>
          <a:p>
            <a:endParaRPr lang="en-US" smtClean="0"/>
          </a:p>
        </p:txBody>
      </p:sp>
      <p:sp>
        <p:nvSpPr>
          <p:cNvPr id="40964"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C3C7079-3168-40C0-BE69-10408D489913}"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Risk Assessment</a:t>
            </a:r>
          </a:p>
        </p:txBody>
      </p:sp>
      <p:sp>
        <p:nvSpPr>
          <p:cNvPr id="41987" name="Rectangle 3"/>
          <p:cNvSpPr>
            <a:spLocks noGrp="1" noChangeArrowheads="1"/>
          </p:cNvSpPr>
          <p:nvPr>
            <p:ph idx="1"/>
          </p:nvPr>
        </p:nvSpPr>
        <p:spPr/>
        <p:txBody>
          <a:bodyPr/>
          <a:lstStyle/>
          <a:p>
            <a:r>
              <a:rPr lang="en-US" smtClean="0"/>
              <a:t>Loan-to-value ratio (LTV)</a:t>
            </a:r>
          </a:p>
          <a:p>
            <a:pPr lvl="1"/>
            <a:r>
              <a:rPr lang="en-US" smtClean="0"/>
              <a:t>LTV greater than 80% generally requires some kind of mortgage insurance or guarantee</a:t>
            </a:r>
          </a:p>
          <a:p>
            <a:pPr lvl="1"/>
            <a:r>
              <a:rPr lang="en-US" smtClean="0"/>
              <a:t>Maximum LTV for FHA-insured loans is approximately 97%</a:t>
            </a:r>
          </a:p>
          <a:p>
            <a:pPr lvl="1"/>
            <a:r>
              <a:rPr lang="en-US" smtClean="0"/>
              <a:t>Maximum LTV for VA-guaranteed loans is approximately 100%</a:t>
            </a:r>
            <a:br>
              <a:rPr lang="en-US" smtClean="0"/>
            </a:br>
            <a:endParaRPr lang="en-US" smtClean="0"/>
          </a:p>
        </p:txBody>
      </p:sp>
      <p:sp>
        <p:nvSpPr>
          <p:cNvPr id="41988"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BFBC524-CB35-46E7-B3F5-8B7FBDD61907}"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8"/>
          <p:cNvSpPr>
            <a:spLocks noGrp="1"/>
          </p:cNvSpPr>
          <p:nvPr>
            <p:ph type="title"/>
          </p:nvPr>
        </p:nvSpPr>
        <p:spPr/>
        <p:txBody>
          <a:bodyPr/>
          <a:lstStyle/>
          <a:p>
            <a:r>
              <a:rPr lang="en-US" smtClean="0">
                <a:ea typeface="Osaka" pitchFamily="1" charset="-128"/>
              </a:rPr>
              <a:t>Risk Assessment, cont.</a:t>
            </a:r>
            <a:endParaRPr lang="en-US" smtClean="0"/>
          </a:p>
        </p:txBody>
      </p:sp>
      <p:sp>
        <p:nvSpPr>
          <p:cNvPr id="43011" name="Rectangle 3"/>
          <p:cNvSpPr>
            <a:spLocks noGrp="1" noChangeArrowheads="1"/>
          </p:cNvSpPr>
          <p:nvPr>
            <p:ph idx="1"/>
          </p:nvPr>
        </p:nvSpPr>
        <p:spPr/>
        <p:txBody>
          <a:bodyPr/>
          <a:lstStyle/>
          <a:p>
            <a:r>
              <a:rPr lang="en-US" smtClean="0"/>
              <a:t>Down payment source guidelines</a:t>
            </a:r>
          </a:p>
          <a:p>
            <a:pPr lvl="1"/>
            <a:r>
              <a:rPr lang="en-US" smtClean="0"/>
              <a:t>Conventional loan with 80% or higher LTV generally requires 5% down payment from borrower’s own resources though some percentage may be gifted</a:t>
            </a:r>
          </a:p>
          <a:p>
            <a:pPr lvl="1"/>
            <a:r>
              <a:rPr lang="en-US" smtClean="0"/>
              <a:t>Government programs vary</a:t>
            </a:r>
          </a:p>
        </p:txBody>
      </p:sp>
      <p:sp>
        <p:nvSpPr>
          <p:cNvPr id="43012"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1683B69-D097-44D4-AA98-4A33E6DDD6FA}" type="slidenum">
              <a:rPr lang="en-US"/>
              <a:pPr/>
              <a:t>27</a:t>
            </a:fld>
            <a:endParaRPr lang="en-US"/>
          </a:p>
        </p:txBody>
      </p:sp>
      <p:sp>
        <p:nvSpPr>
          <p:cNvPr id="43013" name="Rectangle 2"/>
          <p:cNvSpPr>
            <a:spLocks noChangeArrowheads="1"/>
          </p:cNvSpPr>
          <p:nvPr/>
        </p:nvSpPr>
        <p:spPr bwMode="auto">
          <a:xfrm>
            <a:off x="304800" y="838200"/>
            <a:ext cx="8534400" cy="914400"/>
          </a:xfrm>
          <a:prstGeom prst="rect">
            <a:avLst/>
          </a:prstGeom>
          <a:noFill/>
          <a:ln w="9525">
            <a:noFill/>
            <a:miter lim="800000"/>
            <a:headEnd/>
            <a:tailEnd/>
          </a:ln>
        </p:spPr>
        <p:txBody>
          <a:bodyPr anchor="b"/>
          <a:lstStyle/>
          <a:p>
            <a:pPr algn="l" eaLnBrk="1" hangingPunct="1"/>
            <a:endParaRPr lang="en-US" sz="2000">
              <a:ea typeface="Osaka" pitchFamily="1"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Income and Debt Ratios</a:t>
            </a:r>
          </a:p>
        </p:txBody>
      </p:sp>
      <p:sp>
        <p:nvSpPr>
          <p:cNvPr id="44035" name="Content Placeholder 2"/>
          <p:cNvSpPr>
            <a:spLocks noGrp="1"/>
          </p:cNvSpPr>
          <p:nvPr>
            <p:ph idx="1"/>
          </p:nvPr>
        </p:nvSpPr>
        <p:spPr/>
        <p:txBody>
          <a:bodyPr/>
          <a:lstStyle/>
          <a:p>
            <a:r>
              <a:rPr lang="en-US" smtClean="0"/>
              <a:t>Mortgage Debt Ratio:  most lenders recognize that principal, interest, taxes and insurance (PITI) obligations should be no more than 28% of the borrower’s gross monthly income for a conventional mortgage or 29% for a FHA-insured mortgage.</a:t>
            </a:r>
          </a:p>
          <a:p>
            <a:endParaRPr lang="en-US" smtClean="0"/>
          </a:p>
        </p:txBody>
      </p:sp>
      <p:sp>
        <p:nvSpPr>
          <p:cNvPr id="44036"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3AB5C34-4821-40A5-BD65-CE634D07C857}"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8"/>
          <p:cNvSpPr>
            <a:spLocks noGrp="1"/>
          </p:cNvSpPr>
          <p:nvPr>
            <p:ph type="title"/>
          </p:nvPr>
        </p:nvSpPr>
        <p:spPr/>
        <p:txBody>
          <a:bodyPr/>
          <a:lstStyle/>
          <a:p>
            <a:r>
              <a:rPr lang="en-US" smtClean="0">
                <a:ea typeface="Osaka" pitchFamily="1" charset="-128"/>
              </a:rPr>
              <a:t>Income and Debt Ratios, cont.</a:t>
            </a:r>
            <a:endParaRPr lang="en-US" smtClean="0"/>
          </a:p>
        </p:txBody>
      </p:sp>
      <p:sp>
        <p:nvSpPr>
          <p:cNvPr id="45059" name="Rectangle 3"/>
          <p:cNvSpPr>
            <a:spLocks noGrp="1" noChangeArrowheads="1"/>
          </p:cNvSpPr>
          <p:nvPr>
            <p:ph idx="1"/>
          </p:nvPr>
        </p:nvSpPr>
        <p:spPr/>
        <p:txBody>
          <a:bodyPr/>
          <a:lstStyle/>
          <a:p>
            <a:r>
              <a:rPr lang="en-US" smtClean="0"/>
              <a:t>Total Debt Ratio: most lenders recognize that PITI and other monthly debt obligations should be no more than 36% of the borrower’s gross monthly income for a conventional mortgage or 41% for a FHA-insured mortgage.</a:t>
            </a:r>
          </a:p>
          <a:p>
            <a:r>
              <a:rPr lang="en-US" smtClean="0"/>
              <a:t>Successful applicants must qualify under both ratios simultaneously.</a:t>
            </a:r>
          </a:p>
          <a:p>
            <a:endParaRPr lang="en-US" smtClean="0"/>
          </a:p>
        </p:txBody>
      </p:sp>
      <p:sp>
        <p:nvSpPr>
          <p:cNvPr id="45060"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C1D6530-9466-4251-84D7-0FDA59E7F567}" type="slidenum">
              <a:rPr lang="en-US"/>
              <a:pPr/>
              <a:t>29</a:t>
            </a:fld>
            <a:endParaRPr lang="en-US"/>
          </a:p>
        </p:txBody>
      </p:sp>
      <p:sp>
        <p:nvSpPr>
          <p:cNvPr id="45061" name="Title 1"/>
          <p:cNvSpPr>
            <a:spLocks/>
          </p:cNvSpPr>
          <p:nvPr/>
        </p:nvSpPr>
        <p:spPr bwMode="auto">
          <a:xfrm>
            <a:off x="304800" y="838200"/>
            <a:ext cx="8534400" cy="914400"/>
          </a:xfrm>
          <a:prstGeom prst="rect">
            <a:avLst/>
          </a:prstGeom>
          <a:noFill/>
          <a:ln w="9525">
            <a:noFill/>
            <a:miter lim="800000"/>
            <a:headEnd/>
            <a:tailEnd/>
          </a:ln>
        </p:spPr>
        <p:txBody>
          <a:bodyPr anchor="b"/>
          <a:lstStyle/>
          <a:p>
            <a:pPr algn="l" eaLnBrk="1" hangingPunct="1"/>
            <a:endParaRPr lang="en-US" sz="3200">
              <a:ea typeface="Osaka" pitchFamily="1"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rtlCol="0">
            <a:normAutofit fontScale="90000"/>
          </a:bodyPr>
          <a:lstStyle/>
          <a:p>
            <a:pPr fontAlgn="auto">
              <a:spcAft>
                <a:spcPts val="0"/>
              </a:spcAft>
              <a:defRPr/>
            </a:pPr>
            <a:r>
              <a:rPr lang="en-US" smtClean="0"/>
              <a:t>Understanding the Mortgage Concept</a:t>
            </a:r>
          </a:p>
        </p:txBody>
      </p:sp>
      <p:sp>
        <p:nvSpPr>
          <p:cNvPr id="18435" name="Rectangle 3"/>
          <p:cNvSpPr>
            <a:spLocks noGrp="1" noChangeArrowheads="1"/>
          </p:cNvSpPr>
          <p:nvPr>
            <p:ph idx="1"/>
          </p:nvPr>
        </p:nvSpPr>
        <p:spPr/>
        <p:txBody>
          <a:bodyPr/>
          <a:lstStyle/>
          <a:p>
            <a:r>
              <a:rPr lang="en-US" smtClean="0"/>
              <a:t>Secured vs. unsecured loans</a:t>
            </a:r>
          </a:p>
          <a:p>
            <a:r>
              <a:rPr lang="en-US" smtClean="0"/>
              <a:t>Mortgage</a:t>
            </a:r>
          </a:p>
          <a:p>
            <a:pPr lvl="1"/>
            <a:r>
              <a:rPr lang="en-US" smtClean="0"/>
              <a:t>See Figure 16.2 Mortgage</a:t>
            </a:r>
          </a:p>
          <a:p>
            <a:r>
              <a:rPr lang="en-US" smtClean="0"/>
              <a:t>Hypothecation</a:t>
            </a:r>
          </a:p>
          <a:p>
            <a:r>
              <a:rPr lang="en-US" smtClean="0"/>
              <a:t>Title theory </a:t>
            </a:r>
          </a:p>
          <a:p>
            <a:r>
              <a:rPr lang="en-US" smtClean="0"/>
              <a:t>Lien theory</a:t>
            </a:r>
          </a:p>
        </p:txBody>
      </p:sp>
      <p:sp>
        <p:nvSpPr>
          <p:cNvPr id="18436"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E910CC1-E8A7-4A14-8131-CB9ED178DDB0}" type="slidenum">
              <a:rPr lang="en-US"/>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rtlCol="0">
            <a:normAutofit fontScale="90000"/>
          </a:bodyPr>
          <a:lstStyle/>
          <a:p>
            <a:pPr fontAlgn="auto">
              <a:spcAft>
                <a:spcPts val="0"/>
              </a:spcAft>
              <a:defRPr/>
            </a:pPr>
            <a:r>
              <a:rPr lang="en-US" smtClean="0"/>
              <a:t>Sources of Commercial Mortgage Market Capital</a:t>
            </a:r>
          </a:p>
        </p:txBody>
      </p:sp>
      <p:sp>
        <p:nvSpPr>
          <p:cNvPr id="28677" name="Rectangle 3"/>
          <p:cNvSpPr>
            <a:spLocks noGrp="1" noChangeArrowheads="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dirty="0" smtClean="0"/>
              <a:t>Individual Investors</a:t>
            </a:r>
          </a:p>
          <a:p>
            <a:pPr fontAlgn="auto">
              <a:spcAft>
                <a:spcPts val="0"/>
              </a:spcAft>
              <a:buFont typeface="Arial" panose="020B0604020202020204" pitchFamily="34" charset="0"/>
              <a:buChar char="•"/>
              <a:defRPr/>
            </a:pPr>
            <a:r>
              <a:rPr lang="en-US" dirty="0" smtClean="0"/>
              <a:t>Life Insurance Companies</a:t>
            </a:r>
          </a:p>
          <a:p>
            <a:pPr fontAlgn="auto">
              <a:spcAft>
                <a:spcPts val="0"/>
              </a:spcAft>
              <a:buFont typeface="Arial" panose="020B0604020202020204" pitchFamily="34" charset="0"/>
              <a:buChar char="•"/>
              <a:defRPr/>
            </a:pPr>
            <a:r>
              <a:rPr lang="en-US" dirty="0" smtClean="0"/>
              <a:t>Pension Funds</a:t>
            </a:r>
          </a:p>
          <a:p>
            <a:pPr fontAlgn="auto">
              <a:spcAft>
                <a:spcPts val="0"/>
              </a:spcAft>
              <a:buFont typeface="Arial" panose="020B0604020202020204" pitchFamily="34" charset="0"/>
              <a:buChar char="•"/>
              <a:defRPr/>
            </a:pPr>
            <a:r>
              <a:rPr lang="en-US" dirty="0" smtClean="0"/>
              <a:t>Real Estate Investment Trusts</a:t>
            </a:r>
          </a:p>
          <a:p>
            <a:pPr fontAlgn="auto">
              <a:spcAft>
                <a:spcPts val="0"/>
              </a:spcAft>
              <a:buFont typeface="Arial" panose="020B0604020202020204" pitchFamily="34" charset="0"/>
              <a:buChar char="•"/>
              <a:defRPr/>
            </a:pPr>
            <a:r>
              <a:rPr lang="en-US" dirty="0" smtClean="0"/>
              <a:t>Commercial Banks</a:t>
            </a:r>
          </a:p>
          <a:p>
            <a:pPr fontAlgn="auto">
              <a:spcAft>
                <a:spcPts val="0"/>
              </a:spcAft>
              <a:buFont typeface="Arial" panose="020B0604020202020204" pitchFamily="34" charset="0"/>
              <a:buChar char="•"/>
              <a:defRPr/>
            </a:pPr>
            <a:r>
              <a:rPr lang="en-US" dirty="0" smtClean="0"/>
              <a:t>Commercial Mortgage Backed Securities (CMBS)</a:t>
            </a:r>
          </a:p>
          <a:p>
            <a:pPr fontAlgn="auto">
              <a:spcAft>
                <a:spcPts val="0"/>
              </a:spcAft>
              <a:buFont typeface="Arial" panose="020B0604020202020204" pitchFamily="34" charset="0"/>
              <a:buChar char="•"/>
              <a:defRPr/>
            </a:pPr>
            <a:r>
              <a:rPr lang="en-US" dirty="0" smtClean="0"/>
              <a:t>Tax Incremental Financing (TIF)</a:t>
            </a:r>
          </a:p>
        </p:txBody>
      </p:sp>
      <p:sp>
        <p:nvSpPr>
          <p:cNvPr id="46084"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AFBC38E-6ECB-4511-ADF6-B3CBFED74245}" type="slidenum">
              <a:rPr lang="en-US"/>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rtlCol="0">
            <a:normAutofit fontScale="90000"/>
          </a:bodyPr>
          <a:lstStyle/>
          <a:p>
            <a:pPr fontAlgn="auto">
              <a:spcAft>
                <a:spcPts val="0"/>
              </a:spcAft>
              <a:defRPr/>
            </a:pPr>
            <a:r>
              <a:rPr lang="en-US" smtClean="0"/>
              <a:t>Commercial Financing Underwriting Criteria</a:t>
            </a:r>
          </a:p>
        </p:txBody>
      </p:sp>
      <p:sp>
        <p:nvSpPr>
          <p:cNvPr id="47107" name="Rectangle 3"/>
          <p:cNvSpPr>
            <a:spLocks noGrp="1" noChangeArrowheads="1"/>
          </p:cNvSpPr>
          <p:nvPr>
            <p:ph idx="1"/>
          </p:nvPr>
        </p:nvSpPr>
        <p:spPr/>
        <p:txBody>
          <a:bodyPr/>
          <a:lstStyle/>
          <a:p>
            <a:r>
              <a:rPr lang="en-US" smtClean="0"/>
              <a:t>Commercial loan underwriters are more concerned with the property’s ability to generate income to repay the debt than they are concerned with the borrower’s income.</a:t>
            </a:r>
          </a:p>
        </p:txBody>
      </p:sp>
      <p:sp>
        <p:nvSpPr>
          <p:cNvPr id="47108"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D65F992-0DCE-4005-AFE3-7987D90D77D7}" type="slidenum">
              <a:rPr lang="en-US"/>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Commercial Financing Underwriting Criteria, cont.</a:t>
            </a:r>
          </a:p>
        </p:txBody>
      </p:sp>
      <p:sp>
        <p:nvSpPr>
          <p:cNvPr id="29701" name="Rectangle 3"/>
          <p:cNvSpPr>
            <a:spLocks noGrp="1" noChangeArrowheads="1"/>
          </p:cNvSpPr>
          <p:nvPr>
            <p:ph idx="1"/>
          </p:nvPr>
        </p:nvSpPr>
        <p:spPr/>
        <p:txBody>
          <a:bodyPr rtlCol="0">
            <a:normAutofit fontScale="92500"/>
          </a:bodyPr>
          <a:lstStyle/>
          <a:p>
            <a:pPr fontAlgn="auto">
              <a:spcAft>
                <a:spcPts val="0"/>
              </a:spcAft>
              <a:buFont typeface="Arial" panose="020B0604020202020204" pitchFamily="34" charset="0"/>
              <a:buChar char="•"/>
              <a:defRPr/>
            </a:pPr>
            <a:r>
              <a:rPr lang="en-US" dirty="0" smtClean="0"/>
              <a:t>Lenders typically require that a property’s net operating income exceed the debt service requirement by 15 to 20 percent.  By definition, the debt coverage ratio is calculated by dividing the net operating income by the debt service payments.  A lender who requires a DCR of 1.2 is requiring that the property’s net operating income exceed the amount of the debt payments by 20%.</a:t>
            </a:r>
          </a:p>
        </p:txBody>
      </p:sp>
      <p:sp>
        <p:nvSpPr>
          <p:cNvPr id="48132"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BBD7496-5869-4381-A14D-EAAAC64ECE8E}" type="slidenum">
              <a:rPr lang="en-US"/>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rtlCol="0">
            <a:normAutofit fontScale="90000"/>
          </a:bodyPr>
          <a:lstStyle/>
          <a:p>
            <a:pPr fontAlgn="auto">
              <a:spcAft>
                <a:spcPts val="0"/>
              </a:spcAft>
              <a:defRPr/>
            </a:pPr>
            <a:r>
              <a:rPr lang="en-US" smtClean="0"/>
              <a:t>Commercial Financing Underwriting Criteria, cont.</a:t>
            </a:r>
          </a:p>
        </p:txBody>
      </p:sp>
      <p:sp>
        <p:nvSpPr>
          <p:cNvPr id="49155" name="Content Placeholder 2"/>
          <p:cNvSpPr>
            <a:spLocks noGrp="1"/>
          </p:cNvSpPr>
          <p:nvPr>
            <p:ph idx="1"/>
          </p:nvPr>
        </p:nvSpPr>
        <p:spPr/>
        <p:txBody>
          <a:bodyPr/>
          <a:lstStyle/>
          <a:p>
            <a:r>
              <a:rPr lang="en-US" smtClean="0"/>
              <a:t>Lenders also set maximum loan-to-value ratios for commercial loans.  70% LTV is common as a maximum LTV.</a:t>
            </a:r>
          </a:p>
        </p:txBody>
      </p:sp>
      <p:sp>
        <p:nvSpPr>
          <p:cNvPr id="49156"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5915F0D-2D18-4562-8EA7-F102623BA751}" type="slidenum">
              <a:rPr lang="en-US"/>
              <a:pPr/>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Promissory Note</a:t>
            </a:r>
          </a:p>
        </p:txBody>
      </p:sp>
      <p:sp>
        <p:nvSpPr>
          <p:cNvPr id="19459" name="Rectangle 3"/>
          <p:cNvSpPr>
            <a:spLocks noGrp="1" noChangeArrowheads="1"/>
          </p:cNvSpPr>
          <p:nvPr>
            <p:ph idx="1"/>
          </p:nvPr>
        </p:nvSpPr>
        <p:spPr/>
        <p:txBody>
          <a:bodyPr/>
          <a:lstStyle/>
          <a:p>
            <a:r>
              <a:rPr lang="en-US" smtClean="0"/>
              <a:t>A written promise to repay a debt that usually accompanies a mortgage document</a:t>
            </a:r>
          </a:p>
          <a:p>
            <a:pPr lvl="1"/>
            <a:r>
              <a:rPr lang="en-US" smtClean="0"/>
              <a:t>See Figure 16.1 Promissory Note</a:t>
            </a:r>
          </a:p>
          <a:p>
            <a:r>
              <a:rPr lang="en-US" smtClean="0"/>
              <a:t>Prepayment clause</a:t>
            </a:r>
          </a:p>
          <a:p>
            <a:r>
              <a:rPr lang="en-US" smtClean="0"/>
              <a:t>Acceleration clause</a:t>
            </a:r>
          </a:p>
          <a:p>
            <a:r>
              <a:rPr lang="en-US" smtClean="0"/>
              <a:t>Due-on-sale clause</a:t>
            </a:r>
          </a:p>
        </p:txBody>
      </p:sp>
      <p:sp>
        <p:nvSpPr>
          <p:cNvPr id="19460"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7F8DB1E-3C9A-4D10-A9C3-3053E6C604B3}" type="slidenum">
              <a:rPr lang="en-US"/>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Foreclosure</a:t>
            </a:r>
          </a:p>
        </p:txBody>
      </p:sp>
      <p:sp>
        <p:nvSpPr>
          <p:cNvPr id="20483" name="Rectangle 3"/>
          <p:cNvSpPr>
            <a:spLocks noGrp="1" noChangeArrowheads="1"/>
          </p:cNvSpPr>
          <p:nvPr>
            <p:ph idx="1"/>
          </p:nvPr>
        </p:nvSpPr>
        <p:spPr/>
        <p:txBody>
          <a:bodyPr/>
          <a:lstStyle/>
          <a:p>
            <a:r>
              <a:rPr lang="en-US" smtClean="0"/>
              <a:t>The process of seizing control of the collateral for a loan and using the proceeds from its sale to satisfy a defaulted debt</a:t>
            </a:r>
          </a:p>
          <a:p>
            <a:r>
              <a:rPr lang="en-US" smtClean="0"/>
              <a:t>Judicial foreclosure</a:t>
            </a:r>
          </a:p>
          <a:p>
            <a:r>
              <a:rPr lang="en-US" smtClean="0"/>
              <a:t>Nonjudicial foreclosure</a:t>
            </a:r>
          </a:p>
          <a:p>
            <a:r>
              <a:rPr lang="en-US" smtClean="0"/>
              <a:t>Strict foreclosure</a:t>
            </a:r>
          </a:p>
          <a:p>
            <a:r>
              <a:rPr lang="en-US" smtClean="0"/>
              <a:t>Deficiency judgments</a:t>
            </a:r>
          </a:p>
        </p:txBody>
      </p:sp>
      <p:sp>
        <p:nvSpPr>
          <p:cNvPr id="20484"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C1E2F01-A69B-42C1-ADA7-B2B4F01A0FF5}" type="slidenum">
              <a:rPr lang="en-US"/>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Alternative Security Instruments</a:t>
            </a:r>
          </a:p>
        </p:txBody>
      </p:sp>
      <p:sp>
        <p:nvSpPr>
          <p:cNvPr id="21507" name="Rectangle 3"/>
          <p:cNvSpPr>
            <a:spLocks noGrp="1" noChangeArrowheads="1"/>
          </p:cNvSpPr>
          <p:nvPr>
            <p:ph idx="1"/>
          </p:nvPr>
        </p:nvSpPr>
        <p:spPr/>
        <p:txBody>
          <a:bodyPr/>
          <a:lstStyle/>
          <a:p>
            <a:r>
              <a:rPr lang="en-US" smtClean="0"/>
              <a:t>Trust Deeds</a:t>
            </a:r>
          </a:p>
          <a:p>
            <a:r>
              <a:rPr lang="en-US" smtClean="0"/>
              <a:t>Land Contracts</a:t>
            </a:r>
          </a:p>
        </p:txBody>
      </p:sp>
      <p:sp>
        <p:nvSpPr>
          <p:cNvPr id="21508"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EEAC6CB-949E-49E1-9D18-0FFBC49F7BCC}"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Final Thoughts on Foreclosure </a:t>
            </a:r>
          </a:p>
        </p:txBody>
      </p:sp>
      <p:sp>
        <p:nvSpPr>
          <p:cNvPr id="22531" name="Rectangle 3"/>
          <p:cNvSpPr>
            <a:spLocks noGrp="1" noChangeArrowheads="1"/>
          </p:cNvSpPr>
          <p:nvPr>
            <p:ph idx="1"/>
          </p:nvPr>
        </p:nvSpPr>
        <p:spPr/>
        <p:txBody>
          <a:bodyPr/>
          <a:lstStyle/>
          <a:p>
            <a:r>
              <a:rPr lang="en-US" smtClean="0"/>
              <a:t>Absent a due-on-sale clause, property can be sold “Subject to” existing mortgage, but this does not necessarily relieve original borrower from obligation on the debt</a:t>
            </a:r>
          </a:p>
          <a:p>
            <a:r>
              <a:rPr lang="en-US" smtClean="0"/>
              <a:t>Assumption of mortgage can sometimes relieve original borrower of obligation</a:t>
            </a:r>
          </a:p>
          <a:p>
            <a:r>
              <a:rPr lang="en-US" smtClean="0"/>
              <a:t>Deed in lieu of foreclosure</a:t>
            </a:r>
          </a:p>
        </p:txBody>
      </p:sp>
      <p:sp>
        <p:nvSpPr>
          <p:cNvPr id="22532"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0673D4C-5EF7-4F6C-8105-A0BB37EEC5B8}" type="slidenum">
              <a:rPr lang="en-US"/>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rtlCol="0">
            <a:normAutofit fontScale="90000"/>
          </a:bodyPr>
          <a:lstStyle/>
          <a:p>
            <a:pPr fontAlgn="auto">
              <a:spcAft>
                <a:spcPts val="0"/>
              </a:spcAft>
              <a:defRPr/>
            </a:pPr>
            <a:r>
              <a:rPr lang="en-US" smtClean="0"/>
              <a:t>Structure of the U.S. Housing Finance System</a:t>
            </a:r>
          </a:p>
        </p:txBody>
      </p:sp>
      <p:sp>
        <p:nvSpPr>
          <p:cNvPr id="10245" name="Rectangle 3"/>
          <p:cNvSpPr>
            <a:spLocks noGrp="1" noChangeArrowheads="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smtClean="0"/>
              <a:t>The process of creating a new loan agreement between a borrower and lender is known as loan origination.</a:t>
            </a:r>
          </a:p>
          <a:p>
            <a:pPr fontAlgn="auto">
              <a:spcAft>
                <a:spcPts val="0"/>
              </a:spcAft>
              <a:buFont typeface="Arial" panose="020B0604020202020204" pitchFamily="34" charset="0"/>
              <a:buChar char="•"/>
              <a:defRPr/>
            </a:pPr>
            <a:r>
              <a:rPr lang="en-US" smtClean="0"/>
              <a:t>Loan originations occur in the primary mortgage market.</a:t>
            </a:r>
          </a:p>
          <a:p>
            <a:pPr fontAlgn="auto">
              <a:spcAft>
                <a:spcPts val="0"/>
              </a:spcAft>
              <a:buFont typeface="Arial" panose="020B0604020202020204" pitchFamily="34" charset="0"/>
              <a:buChar char="•"/>
              <a:defRPr/>
            </a:pPr>
            <a:r>
              <a:rPr lang="en-US" smtClean="0"/>
              <a:t>The secondary mortgage market consists of transactions involving existing loans being sold from originators to investors or from one investor to another.</a:t>
            </a:r>
          </a:p>
        </p:txBody>
      </p:sp>
      <p:sp>
        <p:nvSpPr>
          <p:cNvPr id="23556"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2D5884F-E5C1-4F1E-9885-BD18BE1F5C72}" type="slidenum">
              <a:rPr lang="en-US"/>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rtlCol="0">
            <a:normAutofit fontScale="90000"/>
          </a:bodyPr>
          <a:lstStyle/>
          <a:p>
            <a:pPr fontAlgn="auto">
              <a:spcAft>
                <a:spcPts val="0"/>
              </a:spcAft>
              <a:defRPr/>
            </a:pPr>
            <a:r>
              <a:rPr lang="en-US" smtClean="0"/>
              <a:t>Federal Housing Administration (FHA)</a:t>
            </a:r>
          </a:p>
        </p:txBody>
      </p:sp>
      <p:sp>
        <p:nvSpPr>
          <p:cNvPr id="24579" name="Rectangle 3"/>
          <p:cNvSpPr>
            <a:spLocks noGrp="1" noChangeArrowheads="1"/>
          </p:cNvSpPr>
          <p:nvPr>
            <p:ph idx="1"/>
          </p:nvPr>
        </p:nvSpPr>
        <p:spPr/>
        <p:txBody>
          <a:bodyPr/>
          <a:lstStyle/>
          <a:p>
            <a:r>
              <a:rPr lang="en-US" smtClean="0"/>
              <a:t>Created in 1934 to help restore confidence to the nation’s housing finance system</a:t>
            </a:r>
          </a:p>
          <a:p>
            <a:r>
              <a:rPr lang="en-US" smtClean="0"/>
              <a:t>Helped develop lending standards that reduced lenders’ risk exposure</a:t>
            </a:r>
          </a:p>
          <a:p>
            <a:r>
              <a:rPr lang="en-US" smtClean="0"/>
              <a:t>Promoted the use of long-term, fully amortizing loans</a:t>
            </a:r>
          </a:p>
        </p:txBody>
      </p:sp>
      <p:sp>
        <p:nvSpPr>
          <p:cNvPr id="24580" name="Rectangle 6"/>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578DCAE-D8D2-4624-BF23-A96E0607D846}" type="slidenum">
              <a:rPr lang="en-US"/>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l Desig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BING:Applications:Microsoft Office 2004:Templates:Presentations:Designs:Blank Presentation</Template>
  <TotalTime>640</TotalTime>
  <Words>1447</Words>
  <Application>Microsoft Office PowerPoint</Application>
  <PresentationFormat>On-screen Show (4:3)</PresentationFormat>
  <Paragraphs>197</Paragraphs>
  <Slides>33</Slides>
  <Notes>31</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33</vt:i4>
      </vt:variant>
    </vt:vector>
  </HeadingPairs>
  <TitlesOfParts>
    <vt:vector size="52" baseType="lpstr">
      <vt:lpstr>Arial</vt:lpstr>
      <vt:lpstr>ＭＳ Ｐゴシック</vt:lpstr>
      <vt:lpstr>Calibri</vt:lpstr>
      <vt:lpstr>Osaka</vt:lpstr>
      <vt:lpstr>Office Theme</vt:lpstr>
      <vt:lpstr>Internal Designs</vt:lpstr>
      <vt:lpstr>1_Office Theme</vt:lpstr>
      <vt:lpstr>2_Office Theme</vt:lpstr>
      <vt:lpstr>3_Office Theme</vt:lpstr>
      <vt:lpstr>4_Office Theme</vt:lpstr>
      <vt:lpstr>5_Office Theme</vt:lpstr>
      <vt:lpstr>6_Office Theme</vt:lpstr>
      <vt:lpstr>1_Internal Designs</vt:lpstr>
      <vt:lpstr>2_Internal Designs</vt:lpstr>
      <vt:lpstr>3_Internal Designs</vt:lpstr>
      <vt:lpstr>4_Internal Designs</vt:lpstr>
      <vt:lpstr>5_Internal Designs</vt:lpstr>
      <vt:lpstr>6_Internal Designs</vt:lpstr>
      <vt:lpstr>7_Internal Designs</vt:lpstr>
      <vt:lpstr>Real Estate Principles, 11th Edition</vt:lpstr>
      <vt:lpstr>Chapter 16</vt:lpstr>
      <vt:lpstr>Understanding the Mortgage Concept</vt:lpstr>
      <vt:lpstr>Promissory Note</vt:lpstr>
      <vt:lpstr>Foreclosure</vt:lpstr>
      <vt:lpstr>Alternative Security Instruments</vt:lpstr>
      <vt:lpstr>Final Thoughts on Foreclosure </vt:lpstr>
      <vt:lpstr>Structure of the U.S. Housing Finance System</vt:lpstr>
      <vt:lpstr>Federal Housing Administration (FHA)</vt:lpstr>
      <vt:lpstr>FHA, cont.</vt:lpstr>
      <vt:lpstr>Private Mortgage Insurance</vt:lpstr>
      <vt:lpstr>Private Mortgage Insurance, cont.</vt:lpstr>
      <vt:lpstr>VA-Guaranteed Loans</vt:lpstr>
      <vt:lpstr>VA-Guaranteed Loans, cont.</vt:lpstr>
      <vt:lpstr>Federal National Mortgage Association (Fannie Mae)</vt:lpstr>
      <vt:lpstr>Federal National Mortgage Association (Fannie Mae), cont.</vt:lpstr>
      <vt:lpstr>Government National Mortgage Association (Ginnie Mae)</vt:lpstr>
      <vt:lpstr>Federal Home Loan Mortgage Corporation (Freddie Mac)</vt:lpstr>
      <vt:lpstr>Mortgage Market Participants and Size</vt:lpstr>
      <vt:lpstr>Federal Legislation Affecting Home Mortgage Lending</vt:lpstr>
      <vt:lpstr>Federal Legislation Affecting Home Mortgage Lending, cont.</vt:lpstr>
      <vt:lpstr>Federal Legislation Affecting Home Mortgage Lending, cont.</vt:lpstr>
      <vt:lpstr>Residential Mortgage Underwriting</vt:lpstr>
      <vt:lpstr>Qualifying the Applicant</vt:lpstr>
      <vt:lpstr>Qualifying the Property</vt:lpstr>
      <vt:lpstr>Risk Assessment</vt:lpstr>
      <vt:lpstr>Risk Assessment, cont.</vt:lpstr>
      <vt:lpstr>Income and Debt Ratios</vt:lpstr>
      <vt:lpstr>Income and Debt Ratios, cont.</vt:lpstr>
      <vt:lpstr>Sources of Commercial Mortgage Market Capital</vt:lpstr>
      <vt:lpstr>Commercial Financing Underwriting Criteria</vt:lpstr>
      <vt:lpstr>Commercial Financing Underwriting Criteria, cont.</vt:lpstr>
      <vt:lpstr>Commercial Financing Underwriting Criteria, cont.</vt:lpstr>
    </vt:vector>
  </TitlesOfParts>
  <Company>Kaplan Professional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Chandler</dc:creator>
  <cp:lastModifiedBy>jmarti</cp:lastModifiedBy>
  <cp:revision>24</cp:revision>
  <cp:lastPrinted>2007-04-29T21:43:34Z</cp:lastPrinted>
  <dcterms:created xsi:type="dcterms:W3CDTF">2007-04-26T19:26:14Z</dcterms:created>
  <dcterms:modified xsi:type="dcterms:W3CDTF">2015-02-20T19:28:19Z</dcterms:modified>
</cp:coreProperties>
</file>