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15" r:id="rId1"/>
    <p:sldMasterId id="2147483822" r:id="rId2"/>
  </p:sldMasterIdLst>
  <p:notesMasterIdLst>
    <p:notesMasterId r:id="rId17"/>
  </p:notesMasterIdLst>
  <p:sldIdLst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9578"/>
    <a:srgbClr val="04252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82" autoAdjust="0"/>
    <p:restoredTop sz="94595" autoAdjust="0"/>
  </p:normalViewPr>
  <p:slideViewPr>
    <p:cSldViewPr>
      <p:cViewPr>
        <p:scale>
          <a:sx n="66" d="100"/>
          <a:sy n="66" d="100"/>
        </p:scale>
        <p:origin x="-1122" y="-1056"/>
      </p:cViewPr>
      <p:guideLst>
        <p:guide orient="horz" pos="2160"/>
        <p:guide pos="2880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47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7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fld id="{6F5367CE-F9AF-4A2F-BF37-772BC2F330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347DBF-11A3-4BB6-BA95-D13875DAF97B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317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865CCC-6DEC-44D8-8B68-199D8CD9C194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409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14D3BE-3096-4AE2-9894-82D3928EC403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419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E178C0-7D3C-44A1-B6C8-DDA31BB16EA8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430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1971CD-C787-4354-B2AE-0DB5779C8F33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440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C46E76-A0AE-4287-A728-355F10351205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450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8A143A-3711-4F42-AA72-C615363F3EA6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327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607683-FD88-4576-8DE7-8BC8C052ADB9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337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11FD07-29B5-4C7F-AFCB-9F2C11C58739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348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6CB0DA-588C-4866-B402-C972CF92D5A1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358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94BED2-9148-468B-B0FD-FE774461DAC4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368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A860F0-FD2C-49C6-9C82-C9D303A0BCEE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378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A34A6E-AFF9-40FE-AF64-13A8FA57E7C7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389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4CAEB0-4B16-413E-9752-71FCD7346EC7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399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39F83E-92F0-415A-A24A-6794A0A852DA}" type="datetimeFigureOut">
              <a:rPr lang="en-US"/>
              <a:pPr>
                <a:defRPr/>
              </a:pPr>
              <a:t>2/23/2015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6BF0F-0893-40AD-86D8-3C1D9656B1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436CA4-BF3F-4CA8-A4FD-05595EF26075}" type="datetimeFigureOut">
              <a:rPr lang="en-US"/>
              <a:pPr>
                <a:defRPr/>
              </a:pPr>
              <a:t>2/23/2015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D10E41-8246-4118-A829-E87FD88A9D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5D3A34-AAB3-47A4-B339-041A1C85D04B}" type="datetimeFigureOut">
              <a:rPr lang="en-US"/>
              <a:pPr>
                <a:defRPr/>
              </a:pPr>
              <a:t>2/23/2015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E73208-7BCD-4F97-AB41-FB32EF1DA5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890C5-0935-41C2-91EC-CA86745B5034}" type="datetimeFigureOut">
              <a:rPr lang="en-US"/>
              <a:pPr>
                <a:defRPr/>
              </a:pPr>
              <a:t>2/23/2015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C09CD6-320F-4526-9617-1C3BF66CE4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B6D253-4A78-4958-84FC-65110CD3F064}" type="datetimeFigureOut">
              <a:rPr lang="en-US"/>
              <a:pPr>
                <a:defRPr/>
              </a:pPr>
              <a:t>2/23/2015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66BA0A-3AD5-48B0-8CD2-AE9535483E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03A42F-EC9C-46FE-8C24-FDC5C27929F6}" type="datetimeFigureOut">
              <a:rPr lang="en-US"/>
              <a:pPr>
                <a:defRPr/>
              </a:pPr>
              <a:t>2/23/2015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66649-70F4-4B70-B2B1-19A0348834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3000"/>
            </a:lvl2pPr>
            <a:lvl3pPr>
              <a:defRPr sz="2800"/>
            </a:lvl3pPr>
            <a:lvl4pPr>
              <a:defRPr sz="26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5B2271-64A5-41CE-8609-8DCC9C47FC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394D8F-589F-4AF5-9D2D-812D88CBB3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11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F08A12A-9A2E-42B4-8FA0-7BD7FE9894E2}" type="datetimeFigureOut">
              <a:rPr lang="en-US"/>
              <a:pPr>
                <a:defRPr/>
              </a:pPr>
              <a:t>2/23/2015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63942C8-F8E0-4B93-84C3-B89EA46C80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5664200"/>
            <a:ext cx="2133600" cy="406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CA0108-D5B9-4165-A79F-2895BDC157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45" r:id="rId2"/>
    <p:sldLayoutId id="2147483846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685800" y="2130425"/>
            <a:ext cx="7772400" cy="14700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Real Estate Principles, 11</a:t>
            </a:r>
            <a:r>
              <a:rPr lang="en-US" baseline="30000" smtClean="0"/>
              <a:t>th</a:t>
            </a:r>
            <a:r>
              <a:rPr lang="en-US" smtClean="0"/>
              <a:t> Edition</a:t>
            </a:r>
            <a:endParaRPr lang="en-US" sz="240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mtClean="0"/>
              <a:t>By Charles F. Floyd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mtClean="0"/>
              <a:t>and Marcus T. Allen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Future Value of an Annuity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Example:  What is the future value of a series of five payments of $100 received at the end of each year if the compound interest rate is 10%?</a:t>
            </a:r>
          </a:p>
        </p:txBody>
      </p:sp>
      <p:sp>
        <p:nvSpPr>
          <p:cNvPr id="25604" name="Rectangle 6"/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C00DC56A-34B4-4A96-A839-E618C10DF4EB}" type="slidenum">
              <a:rPr lang="en-US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Sinking Fund Payments</a:t>
            </a:r>
          </a:p>
        </p:txBody>
      </p:sp>
      <p:sp>
        <p:nvSpPr>
          <p:cNvPr id="13317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mtClean="0"/>
              <a:t>Sinking Fund Payments:  equal amounts of money that are deposited into an account earning for a specific number of years to accumulate a specific amount.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mtClean="0"/>
              <a:t>Example:  What is the amount of money that must be deposited into an account each year that earns 10% for five years in order to accumulate $20,000?</a:t>
            </a:r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1A8A6840-E439-4814-862B-6FFE6043C518}" type="slidenum">
              <a:rPr lang="en-US"/>
              <a:pPr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Mortgage Payments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Mortgage Payment:  equal amount of money that must be paid to a lender each period to fully amortize a loan.</a:t>
            </a:r>
          </a:p>
          <a:p>
            <a:endParaRPr lang="en-US" smtClean="0"/>
          </a:p>
          <a:p>
            <a:r>
              <a:rPr lang="en-US" smtClean="0"/>
              <a:t>Example:  What annual payment would be necessary to amortize a loan for $100,000 over ten years at 10% interest?</a:t>
            </a:r>
          </a:p>
        </p:txBody>
      </p:sp>
      <p:sp>
        <p:nvSpPr>
          <p:cNvPr id="27652" name="Rectangle 6"/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1301D5AF-49E3-468D-91B2-179B6C99C8DE}" type="slidenum">
              <a:rPr lang="en-US"/>
              <a:pPr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Financial Decision Rules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Net Present Value (NPV): difference between how much an investment costs and how much it is worth to an investor in present value dollars</a:t>
            </a:r>
          </a:p>
          <a:p>
            <a:pPr lvl="1"/>
            <a:r>
              <a:rPr lang="en-US" smtClean="0"/>
              <a:t>NPV = present value of cash inflows minus present value of cash outflows</a:t>
            </a:r>
          </a:p>
          <a:p>
            <a:pPr lvl="1"/>
            <a:r>
              <a:rPr lang="en-US" smtClean="0"/>
              <a:t>NPV Decision Rule:  If the NPV is equal to or greater than zero, we choose to invest</a:t>
            </a:r>
          </a:p>
          <a:p>
            <a:pPr lvl="1"/>
            <a:endParaRPr lang="en-US" smtClean="0"/>
          </a:p>
        </p:txBody>
      </p:sp>
      <p:sp>
        <p:nvSpPr>
          <p:cNvPr id="28676" name="Rectangle 6"/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70C8ABE5-05DA-4254-B2C3-CD5233985441}" type="slidenum">
              <a:rPr lang="en-US"/>
              <a:pPr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Financial Decision Rules, cont.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Internal Rate of Return (IRR): the discount rate that makes the NPV equal to zero </a:t>
            </a:r>
          </a:p>
          <a:p>
            <a:pPr lvl="1"/>
            <a:r>
              <a:rPr lang="en-US" smtClean="0"/>
              <a:t>IRR =  the rate of return on the investment</a:t>
            </a:r>
          </a:p>
          <a:p>
            <a:pPr lvl="1"/>
            <a:r>
              <a:rPr lang="en-US" smtClean="0"/>
              <a:t>IRR Decision Rule:  If the IRR is greater than or equal to our required rate of return, we choose to invest</a:t>
            </a:r>
            <a:br>
              <a:rPr lang="en-US" smtClean="0"/>
            </a:br>
            <a:endParaRPr lang="en-US" smtClean="0"/>
          </a:p>
        </p:txBody>
      </p:sp>
      <p:sp>
        <p:nvSpPr>
          <p:cNvPr id="29700" name="Rectangle 6"/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80A58112-CD99-419A-880B-8B9B957A07FB}" type="slidenum">
              <a:rPr lang="en-US"/>
              <a:pPr/>
              <a:t>14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ctrTitle"/>
          </p:nvPr>
        </p:nvSpPr>
        <p:spPr bwMode="auto">
          <a:xfrm>
            <a:off x="685800" y="2130425"/>
            <a:ext cx="7772400" cy="14700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en-US" sz="3800" smtClean="0">
                <a:latin typeface="Verdana" pitchFamily="34" charset="0"/>
              </a:rPr>
              <a:t>Chapter 17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en-US" smtClean="0"/>
              <a:t>Risk, Return, and the Time Value of Money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</p:spPr>
        <p:txBody>
          <a:bodyPr/>
          <a:lstStyle/>
          <a:p>
            <a:pPr>
              <a:defRPr/>
            </a:pPr>
            <a:fld id="{5B285668-17C2-405E-A8FE-FBB200890847}" type="slidenum">
              <a:rPr lang="en-US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Relationship Between Risk and Return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Return – profit as a percentage of total investment</a:t>
            </a:r>
          </a:p>
          <a:p>
            <a:r>
              <a:rPr lang="en-US" smtClean="0"/>
              <a:t>Risk – uncertainty about the actual rate of return an investment will provide over an anticipated investment period</a:t>
            </a:r>
          </a:p>
          <a:p>
            <a:r>
              <a:rPr lang="en-US" smtClean="0"/>
              <a:t>Risk and return are directly related (investors require greater returns for greater risk)</a:t>
            </a:r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825B16C2-15C5-4674-8ABE-22271DC2608E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Types of Risk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Business risk – uncertainty arising from changing economic conditions that affect an investment’s ability to generate returns</a:t>
            </a:r>
          </a:p>
          <a:p>
            <a:r>
              <a:rPr lang="en-US" smtClean="0"/>
              <a:t>Financial risk – uncertainty associated with the possibility of defaulting on borrowed funds used to finance an investment</a:t>
            </a:r>
          </a:p>
        </p:txBody>
      </p:sp>
      <p:sp>
        <p:nvSpPr>
          <p:cNvPr id="19460" name="Rectangle 6"/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793335EF-5185-45BF-8660-4F6F8880AAA1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Types of Risk, cont.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Purchasing power risk – uncertainty arising from the possibility that the amount of goods and services that can be acquired with a given amount of money will decline over time (inflation)</a:t>
            </a:r>
          </a:p>
          <a:p>
            <a:r>
              <a:rPr lang="en-US" smtClean="0"/>
              <a:t>Liquidity risk – possibility of loss resulting from not being able to convert an asset into cash quickly should the need arise</a:t>
            </a:r>
          </a:p>
          <a:p>
            <a:endParaRPr lang="en-US" smtClean="0"/>
          </a:p>
        </p:txBody>
      </p:sp>
      <p:sp>
        <p:nvSpPr>
          <p:cNvPr id="20484" name="Rectangle 6"/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C005F714-DB26-4D9C-85DC-42072082441E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Time Value of Money Principle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Money in hand today is worth more than money to be received in the future</a:t>
            </a:r>
            <a:br>
              <a:rPr lang="en-US" smtClean="0"/>
            </a:br>
            <a:endParaRPr lang="en-US" smtClean="0"/>
          </a:p>
        </p:txBody>
      </p:sp>
      <p:sp>
        <p:nvSpPr>
          <p:cNvPr id="21508" name="Rectangle 6"/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FD0E92C5-A7EF-42EA-BBAD-0817C05B20AF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Future Value of a Lump Sum</a:t>
            </a:r>
          </a:p>
        </p:txBody>
      </p:sp>
      <p:sp>
        <p:nvSpPr>
          <p:cNvPr id="9221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mtClean="0"/>
              <a:t>Compound interest – during any given period, interest is earned not only on the original principal amount, but also on any interest previously earned by the principal amount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mtClean="0"/>
              <a:t>Compounding – the process of determining future value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mtClean="0"/>
              <a:t>Example:  What is the future value of $70,000 compounded at 10% annual interest over 3 years?</a:t>
            </a:r>
          </a:p>
        </p:txBody>
      </p:sp>
      <p:sp>
        <p:nvSpPr>
          <p:cNvPr id="22532" name="Rectangle 6"/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DD26DD92-9BEB-4032-A23F-24296D209CAE}" type="slidenum">
              <a:rPr lang="en-US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Present Value of a Lump Sum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Discounting – the process of determining present value of a single amount (lump sum) to be received in the future</a:t>
            </a:r>
            <a:br>
              <a:rPr lang="en-US" smtClean="0"/>
            </a:br>
            <a:endParaRPr lang="en-US" smtClean="0"/>
          </a:p>
          <a:p>
            <a:r>
              <a:rPr lang="en-US" smtClean="0"/>
              <a:t>Example:  What is the present value of $93,170 to be received in 3 years discounted at 10% annual interest?</a:t>
            </a:r>
          </a:p>
          <a:p>
            <a:endParaRPr lang="en-US" smtClean="0"/>
          </a:p>
        </p:txBody>
      </p:sp>
      <p:sp>
        <p:nvSpPr>
          <p:cNvPr id="23556" name="Rectangle 6"/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83795DB6-4DA9-4985-9F19-062CB68F5B92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Present Value of an Annuity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Annuity:  a series of equal amounts received one per period for a specified number of periods</a:t>
            </a:r>
          </a:p>
          <a:p>
            <a:endParaRPr lang="en-US" smtClean="0"/>
          </a:p>
          <a:p>
            <a:r>
              <a:rPr lang="en-US" smtClean="0"/>
              <a:t>Example:  What is the present value of a series of three payments of $1,000 received at the end of each year if the discount rate is 10%?</a:t>
            </a:r>
          </a:p>
          <a:p>
            <a:endParaRPr lang="en-US" smtClean="0"/>
          </a:p>
        </p:txBody>
      </p:sp>
      <p:sp>
        <p:nvSpPr>
          <p:cNvPr id="24580" name="Rectangle 6"/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AFEAE219-C139-4CF8-AD3E-198749719520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nternal Design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BING:Applications:Microsoft Office 2004:Templates:Presentations:Designs:Blank Presentation</Template>
  <TotalTime>439</TotalTime>
  <Words>625</Words>
  <Application>Microsoft PowerPoint</Application>
  <PresentationFormat>On-screen Show (4:3)</PresentationFormat>
  <Paragraphs>73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15</vt:i4>
      </vt:variant>
      <vt:variant>
        <vt:lpstr>Slide Titles</vt:lpstr>
      </vt:variant>
      <vt:variant>
        <vt:i4>14</vt:i4>
      </vt:variant>
    </vt:vector>
  </HeadingPairs>
  <TitlesOfParts>
    <vt:vector size="33" baseType="lpstr">
      <vt:lpstr>Arial</vt:lpstr>
      <vt:lpstr>ＭＳ Ｐゴシック</vt:lpstr>
      <vt:lpstr>Calibri</vt:lpstr>
      <vt:lpstr>Verdana</vt:lpstr>
      <vt:lpstr>Office Theme</vt:lpstr>
      <vt:lpstr>Internal Designs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1_Internal Designs</vt:lpstr>
      <vt:lpstr>2_Internal Designs</vt:lpstr>
      <vt:lpstr>3_Internal Designs</vt:lpstr>
      <vt:lpstr>4_Internal Designs</vt:lpstr>
      <vt:lpstr>5_Internal Designs</vt:lpstr>
      <vt:lpstr>6_Internal Designs</vt:lpstr>
      <vt:lpstr>7_Internal Designs</vt:lpstr>
      <vt:lpstr>Real Estate Principles, 11th Edition</vt:lpstr>
      <vt:lpstr>Chapter 17</vt:lpstr>
      <vt:lpstr>Relationship Between Risk and Return</vt:lpstr>
      <vt:lpstr>Types of Risk</vt:lpstr>
      <vt:lpstr>Types of Risk, cont.</vt:lpstr>
      <vt:lpstr>Time Value of Money Principle</vt:lpstr>
      <vt:lpstr>Future Value of a Lump Sum</vt:lpstr>
      <vt:lpstr>Present Value of a Lump Sum</vt:lpstr>
      <vt:lpstr>Present Value of an Annuity</vt:lpstr>
      <vt:lpstr>Future Value of an Annuity</vt:lpstr>
      <vt:lpstr>Sinking Fund Payments</vt:lpstr>
      <vt:lpstr>Mortgage Payments</vt:lpstr>
      <vt:lpstr>Financial Decision Rules</vt:lpstr>
      <vt:lpstr>Financial Decision Rules, cont.</vt:lpstr>
    </vt:vector>
  </TitlesOfParts>
  <Company>Kaplan Professional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Gail Chandler</dc:creator>
  <cp:lastModifiedBy>jmarti</cp:lastModifiedBy>
  <cp:revision>14</cp:revision>
  <cp:lastPrinted>2007-04-29T21:43:34Z</cp:lastPrinted>
  <dcterms:created xsi:type="dcterms:W3CDTF">2007-04-26T19:26:14Z</dcterms:created>
  <dcterms:modified xsi:type="dcterms:W3CDTF">2015-02-20T19:31:33Z</dcterms:modified>
</cp:coreProperties>
</file>