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0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5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6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1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68" r:id="rId11"/>
    <p:sldId id="281" r:id="rId12"/>
    <p:sldId id="282" r:id="rId13"/>
    <p:sldId id="266" r:id="rId14"/>
    <p:sldId id="262" r:id="rId15"/>
    <p:sldId id="265" r:id="rId16"/>
    <p:sldId id="284" r:id="rId17"/>
    <p:sldId id="285" r:id="rId18"/>
    <p:sldId id="287" r:id="rId19"/>
    <p:sldId id="286" r:id="rId20"/>
    <p:sldId id="288" r:id="rId21"/>
    <p:sldId id="289" r:id="rId22"/>
    <p:sldId id="290" r:id="rId23"/>
    <p:sldId id="291" r:id="rId24"/>
    <p:sldId id="292" r:id="rId25"/>
    <p:sldId id="294" r:id="rId26"/>
    <p:sldId id="295" r:id="rId27"/>
    <p:sldId id="296" r:id="rId28"/>
    <p:sldId id="298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03" autoAdjust="0"/>
  </p:normalViewPr>
  <p:slideViewPr>
    <p:cSldViewPr>
      <p:cViewPr>
        <p:scale>
          <a:sx n="60" d="100"/>
          <a:sy n="60" d="100"/>
        </p:scale>
        <p:origin x="57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Working with samples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3C947-20BC-4746-AB02-0D250E30C7EB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763805F-E7BC-4695-82A1-E355D426BF6A}" type="presOf" srcId="{601AFE5E-81B7-4493-BBD0-A9CB0AA6CAD2}" destId="{A3DFCA2A-3259-4688-A833-7E47232A7BA9}" srcOrd="0" destOrd="0" presId="urn:microsoft.com/office/officeart/2005/8/layout/vList5"/>
    <dgm:cxn modelId="{1C5DD813-FEED-4DDC-96D1-F7A82D57B251}" type="presParOf" srcId="{CBAFC969-D6C9-4FA0-AA7E-DD4FC4F910F2}" destId="{13B03F90-85AE-4245-9BA3-36BA7C1BCA58}" srcOrd="0" destOrd="0" presId="urn:microsoft.com/office/officeart/2005/8/layout/vList5"/>
    <dgm:cxn modelId="{07ADC6E2-28FC-463B-A1E6-73524979F9C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Confidence intervals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98B71-AC40-4B10-854E-D75DDEBD7868}" type="presOf" srcId="{601AFE5E-81B7-4493-BBD0-A9CB0AA6CAD2}" destId="{A3DFCA2A-3259-4688-A833-7E47232A7BA9}" srcOrd="0" destOrd="0" presId="urn:microsoft.com/office/officeart/2005/8/layout/vList5"/>
    <dgm:cxn modelId="{D6991B43-3BE1-456E-8994-AC739174B12B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86B7322B-C990-4336-AC38-CE305310B546}" type="presParOf" srcId="{CBAFC969-D6C9-4FA0-AA7E-DD4FC4F910F2}" destId="{13B03F90-85AE-4245-9BA3-36BA7C1BCA58}" srcOrd="0" destOrd="0" presId="urn:microsoft.com/office/officeart/2005/8/layout/vList5"/>
    <dgm:cxn modelId="{F38040A0-FDE2-4C63-8D62-159DF32C111B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BAA26-B103-45F7-B802-1DEF13F708BB}" type="presOf" srcId="{601AFE5E-81B7-4493-BBD0-A9CB0AA6CAD2}" destId="{A3DFCA2A-3259-4688-A833-7E47232A7BA9}" srcOrd="0" destOrd="0" presId="urn:microsoft.com/office/officeart/2005/8/layout/vList5"/>
    <dgm:cxn modelId="{EAA22A82-4B2E-4829-9111-37EC72310512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B1ED63BF-1897-4930-9E9B-ED92861AC617}" type="presParOf" srcId="{CBAFC969-D6C9-4FA0-AA7E-DD4FC4F910F2}" destId="{13B03F90-85AE-4245-9BA3-36BA7C1BCA58}" srcOrd="0" destOrd="0" presId="urn:microsoft.com/office/officeart/2005/8/layout/vList5"/>
    <dgm:cxn modelId="{669E767F-1569-4724-99F9-1CBB194A7705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B9045-BDE2-4268-AFD6-A7ACA5FD7935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24AB0A-F2A3-480B-9BA4-BF39CC2FC132}" type="presOf" srcId="{601AFE5E-81B7-4493-BBD0-A9CB0AA6CAD2}" destId="{A3DFCA2A-3259-4688-A833-7E47232A7BA9}" srcOrd="0" destOrd="0" presId="urn:microsoft.com/office/officeart/2005/8/layout/vList5"/>
    <dgm:cxn modelId="{360152BE-11FE-4554-A160-7B06D2FA40F5}" type="presParOf" srcId="{CBAFC969-D6C9-4FA0-AA7E-DD4FC4F910F2}" destId="{13B03F90-85AE-4245-9BA3-36BA7C1BCA58}" srcOrd="0" destOrd="0" presId="urn:microsoft.com/office/officeart/2005/8/layout/vList5"/>
    <dgm:cxn modelId="{692DE061-FCCD-4E94-B9A2-871B5698E747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3A5F20-1079-4364-8FAA-8DB45845622E}" type="presOf" srcId="{DFA88CC8-EAF9-42DA-A4C8-793A1F818815}" destId="{CBAFC969-D6C9-4FA0-AA7E-DD4FC4F910F2}" srcOrd="0" destOrd="0" presId="urn:microsoft.com/office/officeart/2005/8/layout/vList5"/>
    <dgm:cxn modelId="{C63050A6-F3F6-4206-938D-A6E1EB08D558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0D46D33E-DA02-4202-BD6C-675D6F9D1272}" type="presParOf" srcId="{CBAFC969-D6C9-4FA0-AA7E-DD4FC4F910F2}" destId="{13B03F90-85AE-4245-9BA3-36BA7C1BCA58}" srcOrd="0" destOrd="0" presId="urn:microsoft.com/office/officeart/2005/8/layout/vList5"/>
    <dgm:cxn modelId="{A75ED0E4-D3F4-4F19-A4A0-A1676EB75954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D7F00F-3C00-4388-8D12-DF3FD4BB59F3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CBADE96-1EA6-49B1-B0DB-5B24D9CB683B}" type="presOf" srcId="{601AFE5E-81B7-4493-BBD0-A9CB0AA6CAD2}" destId="{A3DFCA2A-3259-4688-A833-7E47232A7BA9}" srcOrd="0" destOrd="0" presId="urn:microsoft.com/office/officeart/2005/8/layout/vList5"/>
    <dgm:cxn modelId="{4321C2DD-CF7D-4D1B-A561-E3B99545FC29}" type="presParOf" srcId="{CBAFC969-D6C9-4FA0-AA7E-DD4FC4F910F2}" destId="{13B03F90-85AE-4245-9BA3-36BA7C1BCA58}" srcOrd="0" destOrd="0" presId="urn:microsoft.com/office/officeart/2005/8/layout/vList5"/>
    <dgm:cxn modelId="{78E48DC0-8A45-46A8-A500-B4FC0BB4491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E52040-E21C-47B3-AA2E-820093563B06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10691001-25AB-4B77-9C76-7DCB79AD4D6F}" type="presOf" srcId="{DFA88CC8-EAF9-42DA-A4C8-793A1F818815}" destId="{CBAFC969-D6C9-4FA0-AA7E-DD4FC4F910F2}" srcOrd="0" destOrd="0" presId="urn:microsoft.com/office/officeart/2005/8/layout/vList5"/>
    <dgm:cxn modelId="{6C3544E3-5A9D-4A2B-B8C9-58847904C1E0}" type="presParOf" srcId="{CBAFC969-D6C9-4FA0-AA7E-DD4FC4F910F2}" destId="{13B03F90-85AE-4245-9BA3-36BA7C1BCA58}" srcOrd="0" destOrd="0" presId="urn:microsoft.com/office/officeart/2005/8/layout/vList5"/>
    <dgm:cxn modelId="{9DACE443-3141-4B8B-AFCC-E0E0804F5BAC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AD6515BE-3028-40B0-860E-9E5695732B0B}" type="presOf" srcId="{DFA88CC8-EAF9-42DA-A4C8-793A1F818815}" destId="{CBAFC969-D6C9-4FA0-AA7E-DD4FC4F910F2}" srcOrd="0" destOrd="0" presId="urn:microsoft.com/office/officeart/2005/8/layout/vList5"/>
    <dgm:cxn modelId="{AFD69A44-0792-49E7-9672-17EF332D689C}" type="presOf" srcId="{601AFE5E-81B7-4493-BBD0-A9CB0AA6CAD2}" destId="{A3DFCA2A-3259-4688-A833-7E47232A7BA9}" srcOrd="0" destOrd="0" presId="urn:microsoft.com/office/officeart/2005/8/layout/vList5"/>
    <dgm:cxn modelId="{18AB0E40-4D1E-4879-A91D-44ABD31F6487}" type="presParOf" srcId="{CBAFC969-D6C9-4FA0-AA7E-DD4FC4F910F2}" destId="{13B03F90-85AE-4245-9BA3-36BA7C1BCA58}" srcOrd="0" destOrd="0" presId="urn:microsoft.com/office/officeart/2005/8/layout/vList5"/>
    <dgm:cxn modelId="{8964D712-1CF8-47C7-AE55-1D3FB2B7B939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Estimation and Confidence Intervals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CCE1A6-5F61-4E7D-B0E2-03CE6C211BC4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81E9689-8879-47F6-89D3-FD8DE5237E15}" type="presOf" srcId="{601AFE5E-81B7-4493-BBD0-A9CB0AA6CAD2}" destId="{A3DFCA2A-3259-4688-A833-7E47232A7BA9}" srcOrd="0" destOrd="0" presId="urn:microsoft.com/office/officeart/2005/8/layout/vList5"/>
    <dgm:cxn modelId="{F5027672-1211-46B7-99D3-FB46FF60A7BB}" type="presParOf" srcId="{CBAFC969-D6C9-4FA0-AA7E-DD4FC4F910F2}" destId="{13B03F90-85AE-4245-9BA3-36BA7C1BCA58}" srcOrd="0" destOrd="0" presId="urn:microsoft.com/office/officeart/2005/8/layout/vList5"/>
    <dgm:cxn modelId="{32AC7431-3517-4980-A520-3E5CB7C51CE7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dirty="0" smtClean="0"/>
            <a:t>Population </a:t>
          </a:r>
          <a:r>
            <a:rPr lang="en-US" sz="2800" dirty="0" err="1" smtClean="0"/>
            <a:t>Std</a:t>
          </a:r>
          <a:r>
            <a:rPr lang="en-US" sz="2800" dirty="0" smtClean="0"/>
            <a:t> Dev. </a:t>
          </a:r>
          <a:r>
            <a:rPr lang="en-US" sz="2800" dirty="0" smtClean="0"/>
            <a:t>Unknown</a:t>
          </a:r>
          <a:endParaRPr lang="en-US" sz="2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7A4A20-ACC8-4142-87E6-D86F4DA15354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DC6FB7D9-E29C-4123-A2F4-D3D412FC8D23}" type="presOf" srcId="{6301CF29-031A-473C-AFEB-BC37CEEFE31C}" destId="{CECCFC02-FA83-430C-9F2A-11CE0F366AB4}" srcOrd="0" destOrd="0" presId="urn:microsoft.com/office/officeart/2005/8/layout/vList5"/>
    <dgm:cxn modelId="{48C9E75A-6F57-4342-890C-0E2B4C31C17E}" type="presParOf" srcId="{CECCFC02-FA83-430C-9F2A-11CE0F366AB4}" destId="{F0C98EE2-93C6-4055-B774-04D737F872FE}" srcOrd="0" destOrd="0" presId="urn:microsoft.com/office/officeart/2005/8/layout/vList5"/>
    <dgm:cxn modelId="{064E1869-F2AB-4F23-9A2E-64FE7640D23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dirty="0" smtClean="0"/>
            <a:t>Calculating Sample Size</a:t>
          </a:r>
          <a:endParaRPr lang="en-US" sz="2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DFCFD4B-2A65-450E-BC4D-222670670B98}" type="presOf" srcId="{272188CF-E719-4B97-93EC-29B63202C477}" destId="{67102D7B-15D9-45C1-9189-36EE3C442D3B}" srcOrd="0" destOrd="0" presId="urn:microsoft.com/office/officeart/2005/8/layout/vList5"/>
    <dgm:cxn modelId="{495B3DA4-991A-4EC0-B719-035E68E082D2}" type="presOf" srcId="{6301CF29-031A-473C-AFEB-BC37CEEFE31C}" destId="{CECCFC02-FA83-430C-9F2A-11CE0F366AB4}" srcOrd="0" destOrd="0" presId="urn:microsoft.com/office/officeart/2005/8/layout/vList5"/>
    <dgm:cxn modelId="{9A1DAC8E-24E8-4CF3-8453-A5C97115068D}" type="presParOf" srcId="{CECCFC02-FA83-430C-9F2A-11CE0F366AB4}" destId="{F0C98EE2-93C6-4055-B774-04D737F872FE}" srcOrd="0" destOrd="0" presId="urn:microsoft.com/office/officeart/2005/8/layout/vList5"/>
    <dgm:cxn modelId="{9946BF35-6E8B-4CF2-8994-C52AF613C1E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1CC2A817-C027-411E-92B7-F69E2FE38155}" type="presOf" srcId="{601AFE5E-81B7-4493-BBD0-A9CB0AA6CAD2}" destId="{A3DFCA2A-3259-4688-A833-7E47232A7BA9}" srcOrd="0" destOrd="0" presId="urn:microsoft.com/office/officeart/2005/8/layout/vList5"/>
    <dgm:cxn modelId="{C6C29FBF-2F61-4226-AFCC-C47B7B597B82}" type="presOf" srcId="{DFA88CC8-EAF9-42DA-A4C8-793A1F818815}" destId="{CBAFC969-D6C9-4FA0-AA7E-DD4FC4F910F2}" srcOrd="0" destOrd="0" presId="urn:microsoft.com/office/officeart/2005/8/layout/vList5"/>
    <dgm:cxn modelId="{0487B7D4-C42E-450B-95D7-C512CA014E57}" type="presParOf" srcId="{CBAFC969-D6C9-4FA0-AA7E-DD4FC4F910F2}" destId="{13B03F90-85AE-4245-9BA3-36BA7C1BCA58}" srcOrd="0" destOrd="0" presId="urn:microsoft.com/office/officeart/2005/8/layout/vList5"/>
    <dgm:cxn modelId="{C0F2E70E-3EB1-401D-8063-5CA2F048B366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>
        <a:solidFill>
          <a:schemeClr val="tx2"/>
        </a:solidFill>
      </dgm:spPr>
      <dgm:t>
        <a:bodyPr/>
        <a:lstStyle/>
        <a:p>
          <a:pPr algn="ctr" rtl="0"/>
          <a:r>
            <a:rPr lang="en-US" sz="5400" dirty="0" smtClean="0"/>
            <a:t>End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 custScaleX="113560" custScaleY="3648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D08EA-5FF2-4E47-9558-F61E62E60449}" type="presOf" srcId="{4C8763C5-65EF-44E8-82BE-159323484316}" destId="{532A5627-EF82-4CDF-A013-16A6DE8184B8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8E8FE370-9BF3-494B-8AAC-FE4C5B8917DE}" type="presOf" srcId="{020D63AB-9284-4EB9-BDB8-704D999003A0}" destId="{A6C91B52-68CA-4730-899D-B0CAB925556C}" srcOrd="0" destOrd="0" presId="urn:microsoft.com/office/officeart/2005/8/layout/vList2"/>
    <dgm:cxn modelId="{B8B5F6BF-D69D-470D-A1A9-0E599B14C4C3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664FC-7506-48C5-BF6A-997F55ACCE1C}" type="presOf" srcId="{601AFE5E-81B7-4493-BBD0-A9CB0AA6CAD2}" destId="{A3DFCA2A-3259-4688-A833-7E47232A7BA9}" srcOrd="0" destOrd="0" presId="urn:microsoft.com/office/officeart/2005/8/layout/vList5"/>
    <dgm:cxn modelId="{DF9A70DB-B710-494D-8992-90209E03A41F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480DF64-8C9E-49FC-BCFB-3583292BCFC9}" type="presParOf" srcId="{CBAFC969-D6C9-4FA0-AA7E-DD4FC4F910F2}" destId="{13B03F90-85AE-4245-9BA3-36BA7C1BCA58}" srcOrd="0" destOrd="0" presId="urn:microsoft.com/office/officeart/2005/8/layout/vList5"/>
    <dgm:cxn modelId="{5454EDDF-C628-49E0-A0F2-7689C9CFC4DA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3776EC-2AD1-4305-87FC-EF2077880054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65E093A-83DB-4F53-8E62-C089227D3CFB}" type="presOf" srcId="{601AFE5E-81B7-4493-BBD0-A9CB0AA6CAD2}" destId="{A3DFCA2A-3259-4688-A833-7E47232A7BA9}" srcOrd="0" destOrd="0" presId="urn:microsoft.com/office/officeart/2005/8/layout/vList5"/>
    <dgm:cxn modelId="{D6065A0F-4BCA-440F-ABB4-2D59140F0582}" type="presParOf" srcId="{CBAFC969-D6C9-4FA0-AA7E-DD4FC4F910F2}" destId="{13B03F90-85AE-4245-9BA3-36BA7C1BCA58}" srcOrd="0" destOrd="0" presId="urn:microsoft.com/office/officeart/2005/8/layout/vList5"/>
    <dgm:cxn modelId="{D74A020E-DD1B-472F-A36A-6F63C81EE27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35DD4A2E-1DC7-42A2-B7A6-70E1F381B352}" type="presOf" srcId="{601AFE5E-81B7-4493-BBD0-A9CB0AA6CAD2}" destId="{A3DFCA2A-3259-4688-A833-7E47232A7BA9}" srcOrd="0" destOrd="0" presId="urn:microsoft.com/office/officeart/2005/8/layout/vList5"/>
    <dgm:cxn modelId="{E95499BE-89B3-4815-B85F-7173017849F7}" type="presOf" srcId="{DFA88CC8-EAF9-42DA-A4C8-793A1F818815}" destId="{CBAFC969-D6C9-4FA0-AA7E-DD4FC4F910F2}" srcOrd="0" destOrd="0" presId="urn:microsoft.com/office/officeart/2005/8/layout/vList5"/>
    <dgm:cxn modelId="{F0FB5D37-4F9C-493B-AD89-125D30590FA2}" type="presParOf" srcId="{CBAFC969-D6C9-4FA0-AA7E-DD4FC4F910F2}" destId="{13B03F90-85AE-4245-9BA3-36BA7C1BCA58}" srcOrd="0" destOrd="0" presId="urn:microsoft.com/office/officeart/2005/8/layout/vList5"/>
    <dgm:cxn modelId="{2C6881B2-E304-4F76-A58E-AA2E632D960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chemeClr val="tx2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DBF6F2-D072-43BF-8442-FE21926A93B9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CCC1FDA7-33AA-4386-87F2-16DED69583AF}" type="presOf" srcId="{601AFE5E-81B7-4493-BBD0-A9CB0AA6CAD2}" destId="{A3DFCA2A-3259-4688-A833-7E47232A7BA9}" srcOrd="0" destOrd="0" presId="urn:microsoft.com/office/officeart/2005/8/layout/vList5"/>
    <dgm:cxn modelId="{5FE01CB4-89A4-4752-81DE-0DB0631D73C5}" type="presParOf" srcId="{CBAFC969-D6C9-4FA0-AA7E-DD4FC4F910F2}" destId="{13B03F90-85AE-4245-9BA3-36BA7C1BCA58}" srcOrd="0" destOrd="0" presId="urn:microsoft.com/office/officeart/2005/8/layout/vList5"/>
    <dgm:cxn modelId="{56698CF1-04C2-429C-B42E-034D67D1D94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Sampling/Central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A46788-FEF6-4047-8DEA-5B850AFE3C91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5D803472-2AC5-4D24-8105-17E960E2CD2B}" type="presOf" srcId="{601AFE5E-81B7-4493-BBD0-A9CB0AA6CAD2}" destId="{A3DFCA2A-3259-4688-A833-7E47232A7BA9}" srcOrd="0" destOrd="0" presId="urn:microsoft.com/office/officeart/2005/8/layout/vList5"/>
    <dgm:cxn modelId="{964BFF62-2E15-4319-B117-F8D78170E48A}" type="presParOf" srcId="{CBAFC969-D6C9-4FA0-AA7E-DD4FC4F910F2}" destId="{13B03F90-85AE-4245-9BA3-36BA7C1BCA58}" srcOrd="0" destOrd="0" presId="urn:microsoft.com/office/officeart/2005/8/layout/vList5"/>
    <dgm:cxn modelId="{016866F1-5C9E-48B8-9BF1-87933DB7CAB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200" dirty="0" smtClean="0"/>
            <a:t>Example</a:t>
          </a:r>
          <a:endParaRPr lang="en-US" sz="32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8049" custScaleY="1038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E2764-04AC-4BBF-8BB0-084E8F3AB5A0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3AFC91C0-B0C8-4929-8F9D-24D0C700D7F7}" type="presOf" srcId="{272188CF-E719-4B97-93EC-29B63202C477}" destId="{67102D7B-15D9-45C1-9189-36EE3C442D3B}" srcOrd="0" destOrd="0" presId="urn:microsoft.com/office/officeart/2005/8/layout/vList5"/>
    <dgm:cxn modelId="{E0D4B722-39A5-4065-B2B1-99F1FBFD8EA5}" type="presParOf" srcId="{CECCFC02-FA83-430C-9F2A-11CE0F366AB4}" destId="{F0C98EE2-93C6-4055-B774-04D737F872FE}" srcOrd="0" destOrd="0" presId="urn:microsoft.com/office/officeart/2005/8/layout/vList5"/>
    <dgm:cxn modelId="{C8487CB5-634F-4E69-9EBB-65E41C2B09B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200" b="1" dirty="0" smtClean="0"/>
            <a:t>Example</a:t>
          </a:r>
          <a:endParaRPr lang="en-US" sz="3200" b="1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B8B08E-2F4A-4FAE-8F20-F1F89F533936}" type="presOf" srcId="{6301CF29-031A-473C-AFEB-BC37CEEFE31C}" destId="{CECCFC02-FA83-430C-9F2A-11CE0F366AB4}" srcOrd="0" destOrd="0" presId="urn:microsoft.com/office/officeart/2005/8/layout/vList5"/>
    <dgm:cxn modelId="{F329031D-8917-4C77-B6C4-E3F258B81619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714BF30-0495-4A67-BEB4-74F031554049}" type="presParOf" srcId="{CECCFC02-FA83-430C-9F2A-11CE0F366AB4}" destId="{F0C98EE2-93C6-4055-B774-04D737F872FE}" srcOrd="0" destOrd="0" presId="urn:microsoft.com/office/officeart/2005/8/layout/vList5"/>
    <dgm:cxn modelId="{11F57401-C0F8-4957-A36B-997329804B07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20574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Working with samples</a:t>
          </a:r>
          <a:endParaRPr lang="en-US" sz="4800" kern="1200" dirty="0"/>
        </a:p>
      </dsp:txBody>
      <dsp:txXfrm>
        <a:off x="104449" y="100434"/>
        <a:ext cx="8020701" cy="18565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20574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Confidence intervals</a:t>
          </a:r>
          <a:endParaRPr lang="en-US" sz="4800" kern="1200" dirty="0"/>
        </a:p>
      </dsp:txBody>
      <dsp:txXfrm>
        <a:off x="104449" y="100434"/>
        <a:ext cx="8020701" cy="18565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Estimation and Confidence Intervals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163" y="0"/>
          <a:ext cx="8526072" cy="66821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Population </a:t>
          </a:r>
          <a:r>
            <a:rPr lang="en-US" sz="2800" kern="1200" dirty="0" err="1" smtClean="0"/>
            <a:t>Std</a:t>
          </a:r>
          <a:r>
            <a:rPr lang="en-US" sz="2800" kern="1200" dirty="0" smtClean="0"/>
            <a:t> Dev. </a:t>
          </a:r>
          <a:r>
            <a:rPr lang="en-US" sz="2800" kern="1200" dirty="0" smtClean="0"/>
            <a:t>Unknown</a:t>
          </a:r>
          <a:endParaRPr lang="en-US" sz="2800" kern="1200" dirty="0"/>
        </a:p>
      </dsp:txBody>
      <dsp:txXfrm>
        <a:off x="36783" y="32620"/>
        <a:ext cx="8460832" cy="60297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126" y="0"/>
          <a:ext cx="8449946" cy="66821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Calculating Sample Size</a:t>
          </a:r>
          <a:endParaRPr lang="en-US" sz="2800" kern="1200" dirty="0"/>
        </a:p>
      </dsp:txBody>
      <dsp:txXfrm>
        <a:off x="36746" y="32620"/>
        <a:ext cx="8384706" cy="602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1434"/>
          <a:ext cx="8001000" cy="146715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End</a:t>
          </a:r>
          <a:endParaRPr lang="en-US" sz="5400" kern="1200" dirty="0"/>
        </a:p>
      </dsp:txBody>
      <dsp:txXfrm>
        <a:off x="71621" y="73055"/>
        <a:ext cx="7857758" cy="1323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Sampling/Central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" y="133"/>
          <a:ext cx="8432790" cy="591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Example</a:t>
          </a:r>
          <a:endParaRPr lang="en-US" sz="3200" kern="1200" dirty="0"/>
        </a:p>
      </dsp:txBody>
      <dsp:txXfrm>
        <a:off x="28891" y="29020"/>
        <a:ext cx="8375016" cy="5339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151" y="289"/>
          <a:ext cx="8500697" cy="591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Example</a:t>
          </a:r>
          <a:endParaRPr lang="en-US" sz="3200" b="1" kern="1200" dirty="0"/>
        </a:p>
      </dsp:txBody>
      <dsp:txXfrm>
        <a:off x="33023" y="29161"/>
        <a:ext cx="8442953" cy="533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3E5DC7-9714-43FE-8C28-D73F9874F26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 smtClean="0"/>
              <a:t>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1889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78DBBC-E695-4942-BBB0-66869D1AE88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988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4FF547-C6F0-48D7-8BBC-7ED4966BC350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500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3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0.6472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8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0.0062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[23.88, 26.12]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40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583F5-A671-4CE3-A399-F4072EA1C65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4832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4B5D13-CFA2-4FEB-A36E-1761E9DC5400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4992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43C01E-8A00-4E73-9E79-7EAE3BCA9B7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5279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C53EB-66D7-4D26-85C1-8B16BAAD6C5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8832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93D7B-E697-496E-9A0C-636A8E95D6A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491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[23.88, 26.12]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65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357E7A-F8F9-40C2-BB4E-CBBD55ED2BFA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3046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A68D05-790D-4B0A-98D8-965C4C6EBF63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6431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[23.88, 26.12]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99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[23.71, 26.29]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29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[235.5089, 264.4911]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10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1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33B00-8910-4C45-B30A-649B9651BD09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252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D295F-8639-4064-9560-ED4F0CA93DD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065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0FF94B-5A02-47AC-9178-10E21280EEF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44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3C1956-7A30-4B95-8F55-AFA5A1F4A6FC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062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3497F-618C-4358-AAA2-F3F5B637F9CF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2296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F2D81-6181-4E1F-B98A-9CAC67BFEE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43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770313" cy="41814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1905000"/>
            <a:ext cx="3770312" cy="2014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071938"/>
            <a:ext cx="3770312" cy="2014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3CAD-5D9A-4784-ABBF-506C64A4C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0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10" Type="http://schemas.openxmlformats.org/officeDocument/2006/relationships/image" Target="../media/image9.wmf"/><Relationship Id="rId4" Type="http://schemas.openxmlformats.org/officeDocument/2006/relationships/diagramData" Target="../diagrams/data11.xml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2.pn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13.png"/><Relationship Id="rId9" Type="http://schemas.microsoft.com/office/2007/relationships/diagramDrawing" Target="../diagrams/drawing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Relationship Id="rId9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notesSlide" Target="../notesSlides/notesSlide3.xml"/><Relationship Id="rId7" Type="http://schemas.openxmlformats.org/officeDocument/2006/relationships/diagramLayout" Target="../diagrams/layou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4.xml"/><Relationship Id="rId5" Type="http://schemas.openxmlformats.org/officeDocument/2006/relationships/image" Target="../media/image1.wmf"/><Relationship Id="rId10" Type="http://schemas.microsoft.com/office/2007/relationships/diagramDrawing" Target="../diagrams/drawing4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6622576"/>
              </p:ext>
            </p:extLst>
          </p:nvPr>
        </p:nvGraphicFramePr>
        <p:xfrm>
          <a:off x="533400" y="457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3844837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914400"/>
            <a:ext cx="7726362" cy="5105401"/>
            <a:chOff x="1204913" y="596900"/>
            <a:chExt cx="7345362" cy="600340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15"/>
            <a:stretch>
              <a:fillRect/>
            </a:stretch>
          </p:blipFill>
          <p:spPr bwMode="auto">
            <a:xfrm>
              <a:off x="1204913" y="596900"/>
              <a:ext cx="7345362" cy="6003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956468" y="605642"/>
              <a:ext cx="581890" cy="273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9436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/>
          <p:cNvSpPr>
            <a:spLocks noGrp="1" noChangeArrowheads="1"/>
          </p:cNvSpPr>
          <p:nvPr>
            <p:ph type="title"/>
          </p:nvPr>
        </p:nvSpPr>
        <p:spPr>
          <a:xfrm>
            <a:off x="396850" y="990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Using the </a:t>
            </a:r>
            <a:r>
              <a:rPr lang="en-US" altLang="en-US" sz="2400" dirty="0" smtClean="0"/>
              <a:t>Sampling Distribution </a:t>
            </a:r>
            <a:r>
              <a:rPr lang="en-US" altLang="en-US" sz="2400" dirty="0" smtClean="0"/>
              <a:t>of the Sample Mean (Sigma Known)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864475" cy="254317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If a population follows the normal distribution, the sampling distribution of the sample mean will also follow the normal distribution.</a:t>
            </a:r>
          </a:p>
          <a:p>
            <a:pPr eaLnBrk="1" hangingPunct="1"/>
            <a:r>
              <a:rPr lang="en-US" altLang="en-US" sz="2000" dirty="0" smtClean="0"/>
              <a:t>If the shape is known to be </a:t>
            </a:r>
            <a:r>
              <a:rPr lang="en-US" altLang="en-US" sz="2000" dirty="0" smtClean="0"/>
              <a:t>non-normal</a:t>
            </a:r>
            <a:r>
              <a:rPr lang="en-US" altLang="en-US" sz="2000" dirty="0" smtClean="0"/>
              <a:t>, but the sample contains at least 30 observations, the central limit theorem guarantees the sampling distribution of the mean follows a normal distribution.</a:t>
            </a:r>
          </a:p>
          <a:p>
            <a:pPr eaLnBrk="1" hangingPunct="1"/>
            <a:r>
              <a:rPr lang="en-US" altLang="en-US" sz="2000" dirty="0" smtClean="0"/>
              <a:t>To determine the probability a sample mean falls within a particular region, use: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77460"/>
              </p:ext>
            </p:extLst>
          </p:nvPr>
        </p:nvGraphicFramePr>
        <p:xfrm>
          <a:off x="3200400" y="4419600"/>
          <a:ext cx="235902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660240" imgH="444240" progId="Equation.3">
                  <p:embed/>
                </p:oleObj>
              </mc:Choice>
              <mc:Fallback>
                <p:oleObj name="Equation" r:id="rId4" imgW="66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359025" cy="1390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5E892B04-932F-4700-8E84-ED80277A3DCF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11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4205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7"/>
          <p:cNvSpPr>
            <a:spLocks noGrp="1" noChangeArrowheads="1"/>
          </p:cNvSpPr>
          <p:nvPr>
            <p:ph type="title"/>
          </p:nvPr>
        </p:nvSpPr>
        <p:spPr>
          <a:xfrm>
            <a:off x="381000" y="951598"/>
            <a:ext cx="8763000" cy="8772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/>
              <a:t>Using the </a:t>
            </a:r>
            <a:r>
              <a:rPr lang="en-US" altLang="en-US" sz="2800" dirty="0" smtClean="0"/>
              <a:t>Sampling Distribution </a:t>
            </a:r>
            <a:r>
              <a:rPr lang="en-US" altLang="en-US" sz="2800" dirty="0" smtClean="0"/>
              <a:t>of the Sample Mean (Sigma Unknown)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45294" y="1865998"/>
            <a:ext cx="8229600" cy="35067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If the population does not follow the normal distribution, but the sample is of at least 30 observations, the sample means will follow the normal distribution.</a:t>
            </a:r>
          </a:p>
          <a:p>
            <a:pPr eaLnBrk="1" hangingPunct="1"/>
            <a:r>
              <a:rPr lang="en-US" altLang="en-US" sz="2800" dirty="0" smtClean="0"/>
              <a:t>To determine the probability a sample mean falls within a particular region, use: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3600" dirty="0" smtClean="0"/>
          </a:p>
        </p:txBody>
      </p:sp>
      <p:graphicFrame>
        <p:nvGraphicFramePr>
          <p:cNvPr id="304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66679"/>
              </p:ext>
            </p:extLst>
          </p:nvPr>
        </p:nvGraphicFramePr>
        <p:xfrm>
          <a:off x="5715000" y="4572343"/>
          <a:ext cx="2268538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634680" imgH="444240" progId="Equation.3">
                  <p:embed/>
                </p:oleObj>
              </mc:Choice>
              <mc:Fallback>
                <p:oleObj name="Equation" r:id="rId4" imgW="634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72343"/>
                        <a:ext cx="2268538" cy="1390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971606E-7844-4A10-B13F-B55ABED3F537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12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8401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7041880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914400"/>
            <a:ext cx="8331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Problem:</a:t>
            </a:r>
            <a:r>
              <a:rPr lang="en-US" sz="2000" dirty="0"/>
              <a:t> The American Auto Association reports the mean price per gallon of regular gasoline is $3.10 with a population standard deviation of $0.20. Assume a random sample of 16 gasoline stations is selected and their mean cost for regular gasoline is computed. What is the standard error of the mean in this experiment? </a:t>
            </a:r>
          </a:p>
        </p:txBody>
      </p:sp>
    </p:spTree>
    <p:extLst>
      <p:ext uri="{BB962C8B-B14F-4D97-AF65-F5344CB8AC3E}">
        <p14:creationId xmlns:p14="http://schemas.microsoft.com/office/powerpoint/2010/main" val="1843190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3945848"/>
              </p:ext>
            </p:extLst>
          </p:nvPr>
        </p:nvGraphicFramePr>
        <p:xfrm>
          <a:off x="533400" y="17584"/>
          <a:ext cx="8432800" cy="59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762000"/>
            <a:ext cx="411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 smtClean="0"/>
              <a:t> </a:t>
            </a:r>
            <a:r>
              <a:rPr lang="en-US" dirty="0"/>
              <a:t> The American Auto Association reports the mean price per gallon of regular gasoline is $3.10 with a population standard deviation of $0.20. Assume a random sample of 16 gasoline stations is selected and their mean cost for regular gasoline is computed. What is the probability that the sample mean is between $2.98 and $3.12?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73290"/>
              </p:ext>
            </p:extLst>
          </p:nvPr>
        </p:nvGraphicFramePr>
        <p:xfrm>
          <a:off x="4495796" y="786581"/>
          <a:ext cx="4572001" cy="4784655"/>
        </p:xfrm>
        <a:graphic>
          <a:graphicData uri="http://schemas.openxmlformats.org/drawingml/2006/table">
            <a:tbl>
              <a:tblPr/>
              <a:tblGrid>
                <a:gridCol w="591311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</a:tblGrid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/>
                        </a:rPr>
                        <a:t>Tables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z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0.0239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0.0714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0.0793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0.1103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0.1554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0.1628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0.1700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0.2054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0.2611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0.2642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0.2910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0.2939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0.3729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0.3907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0.3925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0.4147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0.4207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0.4345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0.4357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0.4394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0.4505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0.4535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0.4599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0.4881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0.4949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0.4962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3.0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0650298"/>
              </p:ext>
            </p:extLst>
          </p:nvPr>
        </p:nvGraphicFramePr>
        <p:xfrm>
          <a:off x="533400" y="17584"/>
          <a:ext cx="8509000" cy="59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85800"/>
            <a:ext cx="320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A university has 1000 computers available for students to use. Each computer has a 250 gigabyte hard drive. The university wants to estimate the space occupied on the hard drives. A random sample of 100 computers showed a mean of 115 gigabytes used with a standard deviation of 20 gigabytes. What is the probability that a sample mean is greater than 120 gigabytes?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50837"/>
              </p:ext>
            </p:extLst>
          </p:nvPr>
        </p:nvGraphicFramePr>
        <p:xfrm>
          <a:off x="3657600" y="685800"/>
          <a:ext cx="5410199" cy="5486397"/>
        </p:xfrm>
        <a:graphic>
          <a:graphicData uri="http://schemas.openxmlformats.org/drawingml/2006/table">
            <a:tbl>
              <a:tblPr/>
              <a:tblGrid>
                <a:gridCol w="699719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</a:tblGrid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/>
                        </a:rPr>
                        <a:t>Tables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z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0.0239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0.0714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0.0793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0.1103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0.1628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0.1700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0.2611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0.2642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0.2910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0.2939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0.3729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0.3907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0.3925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0.4147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0.4207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0.4345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0.4357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0.4394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0.4505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0.4535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0.4599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0.4881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0.4938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0.4949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0.4962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3.0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9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3781595"/>
              </p:ext>
            </p:extLst>
          </p:nvPr>
        </p:nvGraphicFramePr>
        <p:xfrm>
          <a:off x="533400" y="457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2219817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3075"/>
          <p:cNvSpPr txBox="1">
            <a:spLocks noChangeArrowheads="1"/>
          </p:cNvSpPr>
          <p:nvPr/>
        </p:nvSpPr>
        <p:spPr>
          <a:xfrm>
            <a:off x="533400" y="1219200"/>
            <a:ext cx="3962400" cy="198120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point estimate </a:t>
            </a:r>
            <a:r>
              <a:rPr lang="en-US" sz="2400" dirty="0" smtClean="0">
                <a:solidFill>
                  <a:schemeClr val="tx1"/>
                </a:solidFill>
              </a:rPr>
              <a:t>is a single value (point) derived from a sample and used </a:t>
            </a:r>
            <a:r>
              <a:rPr lang="en-US" sz="2400" dirty="0" smtClean="0">
                <a:solidFill>
                  <a:schemeClr val="tx1"/>
                </a:solidFill>
              </a:rPr>
              <a:t>to estimate </a:t>
            </a:r>
            <a:r>
              <a:rPr lang="en-US" sz="2400" dirty="0" smtClean="0">
                <a:solidFill>
                  <a:schemeClr val="tx1"/>
                </a:solidFill>
              </a:rPr>
              <a:t>a population value.</a:t>
            </a: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001336" y="914401"/>
          <a:ext cx="1767143" cy="266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9" imgW="622030" imgH="939392" progId="Equation.3">
                  <p:embed/>
                </p:oleObj>
              </mc:Choice>
              <mc:Fallback>
                <p:oleObj name="Equation" r:id="rId9" imgW="622030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1336" y="914401"/>
                        <a:ext cx="1767143" cy="2666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20148" y="3505200"/>
            <a:ext cx="8395252" cy="156966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b="1" dirty="0"/>
              <a:t>confidence interval estimate </a:t>
            </a:r>
            <a:r>
              <a:rPr lang="en-US" sz="2400" dirty="0"/>
              <a:t>is a range of values constructed from sample data so that the population parameter is likely to </a:t>
            </a:r>
            <a:r>
              <a:rPr lang="en-US" sz="2400" dirty="0" smtClean="0"/>
              <a:t>fall within </a:t>
            </a:r>
            <a:r>
              <a:rPr lang="en-US" sz="2400" dirty="0"/>
              <a:t>that range at a specified </a:t>
            </a:r>
            <a:r>
              <a:rPr lang="en-US" sz="2400" dirty="0" smtClean="0"/>
              <a:t>probability (i.e., level </a:t>
            </a:r>
            <a:r>
              <a:rPr lang="en-US" sz="2400" dirty="0"/>
              <a:t>of </a:t>
            </a:r>
            <a:r>
              <a:rPr lang="en-US" sz="2400" dirty="0" smtClean="0"/>
              <a:t>confidence).</a:t>
            </a:r>
            <a:endParaRPr lang="en-US" sz="2400" dirty="0"/>
          </a:p>
        </p:txBody>
      </p:sp>
      <p:sp>
        <p:nvSpPr>
          <p:cNvPr id="8" name="Rounded Rectangle 4"/>
          <p:cNvSpPr>
            <a:spLocks noChangeArrowheads="1"/>
          </p:cNvSpPr>
          <p:nvPr/>
        </p:nvSpPr>
        <p:spPr bwMode="auto">
          <a:xfrm>
            <a:off x="685800" y="5363617"/>
            <a:ext cx="8077200" cy="609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 dirty="0" smtClean="0"/>
              <a:t>C.I</a:t>
            </a:r>
            <a:r>
              <a:rPr lang="en-US" sz="3200" dirty="0"/>
              <a:t>. = point estimate ± margin of error</a:t>
            </a:r>
          </a:p>
          <a:p>
            <a:pPr eaLnBrk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7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98286" cy="53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Confidence Interval Estimates for the Mean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1"/>
            <a:ext cx="3810000" cy="236219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u="sng" dirty="0" smtClean="0"/>
              <a:t>Use </a:t>
            </a:r>
            <a:r>
              <a:rPr lang="en-US" b="1" i="1" u="sng" dirty="0" smtClean="0"/>
              <a:t>Z</a:t>
            </a:r>
            <a:r>
              <a:rPr lang="en-US" b="1" u="sng" dirty="0" smtClean="0"/>
              <a:t>-distribution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200" dirty="0" smtClean="0"/>
              <a:t>If the population standard deviation is known or the sample is greater than 30.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sz="3200" dirty="0" smtClean="0"/>
          </a:p>
        </p:txBody>
      </p:sp>
      <p:sp>
        <p:nvSpPr>
          <p:cNvPr id="3706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97195" y="1600201"/>
            <a:ext cx="3276600" cy="236219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u="sng" dirty="0" smtClean="0"/>
              <a:t>Use </a:t>
            </a:r>
            <a:r>
              <a:rPr lang="en-US" b="1" i="1" u="sng" dirty="0" smtClean="0"/>
              <a:t>t</a:t>
            </a:r>
            <a:r>
              <a:rPr lang="en-US" b="1" u="sng" dirty="0" smtClean="0"/>
              <a:t>-distribution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200" dirty="0" smtClean="0"/>
              <a:t>If the population standard deviation is unknown and the sample is less than 30.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39942" name="Picture 8" descr="09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604837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1907A1"/>
                </a:solidFill>
              </a:rPr>
              <a:t>9-</a:t>
            </a:r>
            <a:fld id="{E38B7C35-5A38-4156-859E-5A109446C64F}" type="slidenum">
              <a:rPr lang="en-US" sz="1400">
                <a:solidFill>
                  <a:srgbClr val="1907A1"/>
                </a:solidFill>
              </a:rPr>
              <a:pPr eaLnBrk="1" hangingPunct="1"/>
              <a:t>18</a:t>
            </a:fld>
            <a:endParaRPr lang="en-US" sz="1400">
              <a:solidFill>
                <a:srgbClr val="1907A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24683679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25387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0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0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  <p:bldP spid="37069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45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+mn-lt"/>
              </a:rPr>
              <a:t>Factors Affecting Confidence Interval Estimates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8600" cy="2133600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/>
              <a:t>1.The </a:t>
            </a:r>
            <a:r>
              <a:rPr lang="en-US" sz="2800" b="1" dirty="0" smtClean="0"/>
              <a:t>sample size</a:t>
            </a:r>
            <a:r>
              <a:rPr lang="en-US" sz="2800" dirty="0" smtClean="0"/>
              <a:t>, </a:t>
            </a:r>
            <a:r>
              <a:rPr lang="en-US" sz="2800" i="1" dirty="0" smtClean="0"/>
              <a:t>n.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/>
              <a:t>2.The </a:t>
            </a:r>
            <a:r>
              <a:rPr lang="en-US" sz="2800" b="1" dirty="0" smtClean="0"/>
              <a:t>variability in the population</a:t>
            </a:r>
            <a:r>
              <a:rPr lang="en-US" sz="2800" dirty="0" smtClean="0"/>
              <a:t>, usually </a:t>
            </a:r>
            <a:r>
              <a:rPr lang="el-GR" sz="2800" dirty="0" smtClean="0">
                <a:cs typeface="Arial" charset="0"/>
              </a:rPr>
              <a:t>σ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smtClean="0"/>
              <a:t>estimated by </a:t>
            </a:r>
            <a:r>
              <a:rPr lang="en-US" sz="2800" i="1" dirty="0" smtClean="0"/>
              <a:t>s.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/>
              <a:t>3.The desired</a:t>
            </a:r>
            <a:r>
              <a:rPr lang="en-US" sz="2800" b="1" dirty="0" smtClean="0"/>
              <a:t> level of confidence</a:t>
            </a:r>
            <a:r>
              <a:rPr lang="en-US" sz="2800" dirty="0" smtClean="0"/>
              <a:t>. </a:t>
            </a:r>
            <a:endParaRPr lang="en-US" sz="2800" i="1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1907A1"/>
                </a:solidFill>
              </a:rPr>
              <a:t>9-</a:t>
            </a:r>
            <a:fld id="{45272E1E-DBEE-4243-9B29-B961AD7D5D35}" type="slidenum">
              <a:rPr lang="en-US" sz="1400">
                <a:solidFill>
                  <a:srgbClr val="1907A1"/>
                </a:solidFill>
              </a:rPr>
              <a:pPr eaLnBrk="1" hangingPunct="1"/>
              <a:t>19</a:t>
            </a:fld>
            <a:endParaRPr lang="en-US" sz="1400">
              <a:solidFill>
                <a:srgbClr val="1907A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05108760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6373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88" y="676275"/>
            <a:ext cx="8229600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Why Sample the Population?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843088"/>
            <a:ext cx="7810500" cy="4357687"/>
          </a:xfrm>
        </p:spPr>
        <p:txBody>
          <a:bodyPr lIns="92075" tIns="46038" rIns="92075" bIns="46038">
            <a:normAutofit lnSpcReduction="10000"/>
          </a:bodyPr>
          <a:lstStyle/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To contact the whole population would be </a:t>
            </a:r>
            <a:r>
              <a:rPr lang="en-US" dirty="0" smtClean="0">
                <a:solidFill>
                  <a:schemeClr val="accent6"/>
                </a:solidFill>
              </a:rPr>
              <a:t>time consuming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cost </a:t>
            </a:r>
            <a:r>
              <a:rPr lang="en-US" dirty="0" smtClean="0"/>
              <a:t>of studying all the items in a population </a:t>
            </a:r>
            <a:r>
              <a:rPr lang="en-US" dirty="0" smtClean="0">
                <a:solidFill>
                  <a:schemeClr val="accent6"/>
                </a:solidFill>
              </a:rPr>
              <a:t>may be prohibitive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physical impossibility </a:t>
            </a:r>
            <a:r>
              <a:rPr lang="en-US" dirty="0" smtClean="0"/>
              <a:t>of checking all items in the population.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destructive nature</a:t>
            </a:r>
            <a:r>
              <a:rPr lang="en-US" dirty="0" smtClean="0"/>
              <a:t> of some tests.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sample results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/>
                </a:solidFill>
              </a:rPr>
              <a:t>adequate</a:t>
            </a:r>
            <a:r>
              <a:rPr lang="en-US" dirty="0" smtClean="0"/>
              <a:t>.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D7F7B15-AC62-4B16-82CF-63AFFC276E03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2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49178693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8662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591035" y="79990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When to Use the </a:t>
            </a:r>
            <a:r>
              <a:rPr lang="en-US" altLang="en-US" sz="3200" i="1" dirty="0" smtClean="0"/>
              <a:t>z</a:t>
            </a:r>
            <a:r>
              <a:rPr lang="en-US" altLang="en-US" sz="3200" dirty="0" smtClean="0"/>
              <a:t> or </a:t>
            </a:r>
            <a:r>
              <a:rPr lang="en-US" altLang="en-US" sz="3200" i="1" dirty="0" smtClean="0"/>
              <a:t>t</a:t>
            </a:r>
            <a:r>
              <a:rPr lang="en-US" altLang="en-US" sz="3200" dirty="0" smtClean="0"/>
              <a:t> Distribution for Confidence Interval Computation</a:t>
            </a:r>
          </a:p>
        </p:txBody>
      </p:sp>
      <p:pic>
        <p:nvPicPr>
          <p:cNvPr id="40964" name="Picture 5" descr="09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0980"/>
            <a:ext cx="5980112" cy="42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9-</a:t>
            </a:r>
            <a:fld id="{6B01AD41-37C2-4396-A06C-D3A0B30EA935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20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0169" y="9832"/>
            <a:ext cx="8221569" cy="762000"/>
            <a:chOff x="4015" y="0"/>
            <a:chExt cx="8221569" cy="762000"/>
          </a:xfrm>
        </p:grpSpPr>
        <p:sp>
          <p:nvSpPr>
            <p:cNvPr id="7" name="Rounded Rectangle 6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Estimation and Confidence Intervals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59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515938" y="1066800"/>
            <a:ext cx="8628062" cy="508000"/>
          </a:xfrm>
        </p:spPr>
        <p:txBody>
          <a:bodyPr lIns="92075" tIns="46038" rIns="92075" bIns="46038">
            <a:noAutofit/>
          </a:bodyPr>
          <a:lstStyle/>
          <a:p>
            <a:pPr eaLnBrk="1" hangingPunct="1"/>
            <a:r>
              <a:rPr lang="en-US" altLang="en-US" sz="2800" dirty="0" smtClean="0"/>
              <a:t>How to Obtain z value for a Given Confidence Level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5644" y="1747838"/>
            <a:ext cx="4124325" cy="153193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/>
              <a:t>	The </a:t>
            </a:r>
            <a:r>
              <a:rPr lang="en-US" altLang="en-US" sz="1800" i="1" dirty="0" smtClean="0"/>
              <a:t>95 percent confidence </a:t>
            </a:r>
            <a:r>
              <a:rPr lang="en-US" altLang="en-US" sz="1800" dirty="0" smtClean="0"/>
              <a:t>refers to the middle 95 percent of the observations. Therefore, the remaining 5 percent are equally divided between the two tails.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724" y="1730379"/>
            <a:ext cx="2935287" cy="15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009692" y="3048000"/>
            <a:ext cx="5908675" cy="2987675"/>
            <a:chOff x="3695704" y="4660576"/>
            <a:chExt cx="4572000" cy="2197424"/>
          </a:xfrm>
        </p:grpSpPr>
        <p:pic>
          <p:nvPicPr>
            <p:cNvPr id="2970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8072" y="4857750"/>
              <a:ext cx="4514850" cy="20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8" name="Rectangle 8"/>
            <p:cNvSpPr>
              <a:spLocks noChangeArrowheads="1"/>
            </p:cNvSpPr>
            <p:nvPr/>
          </p:nvSpPr>
          <p:spPr bwMode="auto">
            <a:xfrm>
              <a:off x="3695704" y="4660576"/>
              <a:ext cx="4572000" cy="19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altLang="en-US" sz="1400" dirty="0"/>
                <a:t>Following is a portion of Appendix B.1.</a:t>
              </a:r>
            </a:p>
          </p:txBody>
        </p:sp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9-</a:t>
            </a:r>
            <a:fld id="{FAD0DE94-1CC9-4AA8-8569-259DCB17275B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21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2033156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425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9328551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106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Two-side 95% CI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066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One-sided 95% CI example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422275" y="698500"/>
            <a:ext cx="4911725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smtClean="0"/>
              <a:t>Selecting an Appropriate Sample Size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2009775"/>
            <a:ext cx="7358063" cy="3952875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There are 3 factors that determine the size of a sample, none of which has any direct relationship to the size of the population.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800" b="1" smtClean="0">
              <a:solidFill>
                <a:srgbClr val="E39310"/>
              </a:solidFill>
            </a:endParaRPr>
          </a:p>
          <a:p>
            <a:pPr eaLnBrk="1" hangingPunct="1"/>
            <a:r>
              <a:rPr lang="en-US" altLang="en-US" sz="2400" b="1" smtClean="0">
                <a:solidFill>
                  <a:srgbClr val="E39310"/>
                </a:solidFill>
              </a:rPr>
              <a:t>The level of confidence desired. </a:t>
            </a:r>
          </a:p>
          <a:p>
            <a:pPr eaLnBrk="1" hangingPunct="1"/>
            <a:r>
              <a:rPr lang="en-US" altLang="en-US" sz="2400" b="1" smtClean="0">
                <a:solidFill>
                  <a:srgbClr val="E39310"/>
                </a:solidFill>
              </a:rPr>
              <a:t>The margin of error the researcher will tolerate.</a:t>
            </a:r>
          </a:p>
          <a:p>
            <a:pPr eaLnBrk="1" hangingPunct="1"/>
            <a:r>
              <a:rPr lang="en-US" altLang="en-US" sz="2400" b="1" smtClean="0">
                <a:solidFill>
                  <a:srgbClr val="E39310"/>
                </a:solidFill>
              </a:rPr>
              <a:t>The variation in the population being Studied.  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9-</a:t>
            </a:r>
            <a:fld id="{C8D4994E-32B8-4D70-80CF-2FB6A9848C56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23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4750" y="152400"/>
            <a:ext cx="8221569" cy="762000"/>
            <a:chOff x="4015" y="0"/>
            <a:chExt cx="8221569" cy="762000"/>
          </a:xfrm>
        </p:grpSpPr>
        <p:sp>
          <p:nvSpPr>
            <p:cNvPr id="7" name="Rounded Rectangle 6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dirty="0" smtClean="0"/>
                <a:t>Sample Size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8018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686800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Sample Size for Estimating the Population Mean</a:t>
            </a:r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1832768" y="2309812"/>
            <a:ext cx="5699125" cy="1552575"/>
            <a:chOff x="2434856" y="2647507"/>
            <a:chExt cx="4774018" cy="1127051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434856" y="2647507"/>
              <a:ext cx="4774018" cy="1127051"/>
            </a:xfrm>
            <a:prstGeom prst="round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6146" name="Object 4"/>
            <p:cNvGraphicFramePr>
              <a:graphicFrameLocks/>
            </p:cNvGraphicFramePr>
            <p:nvPr/>
          </p:nvGraphicFramePr>
          <p:xfrm>
            <a:off x="3912110" y="2809805"/>
            <a:ext cx="1301901" cy="83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4" imgW="749160" imgH="469800" progId="Equation.3">
                    <p:embed/>
                  </p:oleObj>
                </mc:Choice>
                <mc:Fallback>
                  <p:oleObj name="Equation" r:id="rId4" imgW="749160" imgH="4698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110" y="2809805"/>
                          <a:ext cx="1301901" cy="83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4295775"/>
            <a:ext cx="7208837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9-</a:t>
            </a:r>
            <a:fld id="{DC64919C-A3B8-4EFF-9209-A48A978E61C7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24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4750" y="152400"/>
            <a:ext cx="8221569" cy="762000"/>
            <a:chOff x="4015" y="0"/>
            <a:chExt cx="8221569" cy="762000"/>
          </a:xfrm>
        </p:grpSpPr>
        <p:sp>
          <p:nvSpPr>
            <p:cNvPr id="10" name="Rounded Rectangle 9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dirty="0" smtClean="0"/>
                <a:t>Sample Size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94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508000" y="971550"/>
            <a:ext cx="853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Problems:</a:t>
            </a:r>
            <a:r>
              <a:rPr lang="en-US" sz="2000" dirty="0"/>
              <a:t> A research firm conducted a survey to determine the mean amount people spend at a popular coffee shop during a week. They found the amounts spent per week followed a normal distribution with a population standard deviation of $4. A sample of 49 customers revealed that the mean is $25. What is the 95 percent confidence interval estimate of µ? 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235325" y="3870325"/>
            <a:ext cx="5908675" cy="2987675"/>
            <a:chOff x="3695704" y="4660576"/>
            <a:chExt cx="4572000" cy="219742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8072" y="4857750"/>
              <a:ext cx="4514850" cy="20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95704" y="4660576"/>
              <a:ext cx="4572000" cy="19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altLang="en-US" sz="1400"/>
                <a:t>Following is a portion of Appendix B.1.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19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783" y="838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A research firm conducted a survey to determine the mean amount people spend at a popular coffee shop during a week. They found the amounts spent per week followed a normal distribution with a population standard deviation of $4. A sample of 64 customers revealed that the mean is $25. What is the 99 percent confidence interval estimate of µ? </a:t>
            </a: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1" y="3886200"/>
            <a:ext cx="8452077" cy="2343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1" y="2514599"/>
            <a:ext cx="8452077" cy="128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629400" y="4800600"/>
            <a:ext cx="1509252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6305697"/>
              </p:ext>
            </p:extLst>
          </p:nvPr>
        </p:nvGraphicFramePr>
        <p:xfrm>
          <a:off x="533400" y="17584"/>
          <a:ext cx="8534400" cy="66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74295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A local health care company wants to estimate the mean weekly elder day care cost. A sample of 10 facilities shows a mean of $250 per week with a standard deviation of $25. What is the 90 percent confidence interval for the population mean? 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774" y="2895600"/>
            <a:ext cx="42100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62832" y="5715000"/>
            <a:ext cx="3988824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5715000"/>
            <a:ext cx="533400" cy="228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0953146"/>
              </p:ext>
            </p:extLst>
          </p:nvPr>
        </p:nvGraphicFramePr>
        <p:xfrm>
          <a:off x="533400" y="17584"/>
          <a:ext cx="8458200" cy="66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685800"/>
            <a:ext cx="833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A population is estimated to have a standard deviation of 25. We want to estimate the population mean within 2, with a 95 percent level of confidence. How large a sample is required? </a:t>
            </a:r>
          </a:p>
        </p:txBody>
      </p:sp>
    </p:spTree>
    <p:extLst>
      <p:ext uri="{BB962C8B-B14F-4D97-AF65-F5344CB8AC3E}">
        <p14:creationId xmlns:p14="http://schemas.microsoft.com/office/powerpoint/2010/main" val="1925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8330784"/>
              </p:ext>
            </p:extLst>
          </p:nvPr>
        </p:nvGraphicFramePr>
        <p:xfrm>
          <a:off x="457200" y="2130426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74727" y="1143000"/>
            <a:ext cx="8229600" cy="52705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dirty="0" smtClean="0"/>
              <a:t>Simple Random Sample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02457" y="3048000"/>
            <a:ext cx="7999412" cy="270033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/>
              <a:t>	A population consists of 845 employees of Nitra Industries. A sample of 52 employees is to be selected from that population. The name of each employee is written on a small slip of paper and deposited all of the slips in a box. After they have been thoroughly mixed, the first selection is made by drawing a slip out of the box without looking at it. This process is repeated until the sample of 52 employees is chosen.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42938" y="2067238"/>
            <a:ext cx="82964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6"/>
                </a:solidFill>
              </a:rPr>
              <a:t>Simple Random Sample</a:t>
            </a:r>
            <a:r>
              <a:rPr lang="en-US" sz="2400" dirty="0">
                <a:solidFill>
                  <a:schemeClr val="accent1"/>
                </a:solidFill>
              </a:rPr>
              <a:t>:</a:t>
            </a:r>
            <a:r>
              <a:rPr lang="en-US" sz="2400" dirty="0"/>
              <a:t> A </a:t>
            </a:r>
            <a:r>
              <a:rPr lang="en-US" sz="2400" dirty="0" smtClean="0"/>
              <a:t>sample </a:t>
            </a:r>
            <a:r>
              <a:rPr lang="en-US" sz="2400" dirty="0"/>
              <a:t>selected so that each item or person in the population has the same chance of being included. 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42097053-2EF3-45FE-B71F-6F0F2EB1F273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3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1500374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7100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Sampling Error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693025" cy="18018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The </a:t>
            </a:r>
            <a:r>
              <a:rPr lang="en-US" altLang="en-US" b="1" smtClean="0">
                <a:solidFill>
                  <a:srgbClr val="E39310"/>
                </a:solidFill>
              </a:rPr>
              <a:t>sampling error </a:t>
            </a:r>
            <a:r>
              <a:rPr lang="en-US" altLang="en-US" smtClean="0"/>
              <a:t>is the  difference between a sample statistic and its corresponding population parameter.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Examples: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144809"/>
              </p:ext>
            </p:extLst>
          </p:nvPr>
        </p:nvGraphicFramePr>
        <p:xfrm>
          <a:off x="3995738" y="3352800"/>
          <a:ext cx="1316037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482400" imgH="939600" progId="Equation.3">
                  <p:embed/>
                </p:oleObj>
              </mc:Choice>
              <mc:Fallback>
                <p:oleObj name="Equation" r:id="rId4" imgW="482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52800"/>
                        <a:ext cx="1316037" cy="25606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3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FC51A4FD-4CF9-4EEC-99FE-6D209AA33E3F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4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44848903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58144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570672" y="1371599"/>
            <a:ext cx="8116128" cy="676275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dirty="0" smtClean="0"/>
              <a:t>Sampling Distribution of the Sample Mean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43163"/>
            <a:ext cx="7412038" cy="3643312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dirty="0" smtClean="0"/>
              <a:t>	The </a:t>
            </a:r>
            <a:r>
              <a:rPr lang="en-US" altLang="en-US" sz="3600" b="1" dirty="0" smtClean="0">
                <a:solidFill>
                  <a:srgbClr val="E39310"/>
                </a:solidFill>
              </a:rPr>
              <a:t>sampling distribution of the sample mean </a:t>
            </a:r>
            <a:r>
              <a:rPr lang="en-US" altLang="en-US" sz="3600" dirty="0" smtClean="0"/>
              <a:t>is a probability distribution consisting of all possible sample means of a given sample size selected from a population. 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029BD17E-5097-41A5-95A4-DD07629267CC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5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619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94519" y="1295400"/>
            <a:ext cx="8077200" cy="1014413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Tartus</a:t>
            </a:r>
            <a:r>
              <a:rPr lang="en-US" altLang="en-US" sz="2000" dirty="0" smtClean="0"/>
              <a:t> Industries has seven production employees (considered the population). The hourly earnings of each employee are given in the table below.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77197" y="4419600"/>
            <a:ext cx="788670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1. What is the population mean?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2. What is the sampling distribution of the sample mean for samples of size 2?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3. What is the mean of the sampling distribution?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4. What observations can be made about the population and the sampling distribution?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en-US" sz="1600" dirty="0"/>
          </a:p>
        </p:txBody>
      </p:sp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2667000"/>
            <a:ext cx="634523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12384978-8F83-4D40-9D9B-81F449BF8F3B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6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11" name="Rounded Rectangle 10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  <p:sp>
        <p:nvSpPr>
          <p:cNvPr id="3" name="Line Callout 1 2"/>
          <p:cNvSpPr/>
          <p:nvPr/>
        </p:nvSpPr>
        <p:spPr>
          <a:xfrm>
            <a:off x="4267200" y="4181474"/>
            <a:ext cx="990600" cy="390525"/>
          </a:xfrm>
          <a:prstGeom prst="borderCallout1">
            <a:avLst>
              <a:gd name="adj1" fmla="val 18750"/>
              <a:gd name="adj2" fmla="val -8333"/>
              <a:gd name="adj3" fmla="val 92358"/>
              <a:gd name="adj4" fmla="val -502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=$7.71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24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372475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Sampling Distribution of the Sample Means - Example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4"/>
          <a:stretch>
            <a:fillRect/>
          </a:stretch>
        </p:blipFill>
        <p:spPr bwMode="auto">
          <a:xfrm>
            <a:off x="533801" y="1524000"/>
            <a:ext cx="85407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88CA0D9-0BE0-4A2A-A178-704CD649CBE8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7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7" name="Rounded Rectangle 6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47800" y="5410200"/>
                <a:ext cx="1760162" cy="7630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𝝁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acc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=$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𝟕𝟏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10200"/>
                <a:ext cx="1760162" cy="7630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444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13338"/>
            <a:ext cx="7997825" cy="3330262"/>
          </a:xfrm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altLang="en-US" sz="2000" dirty="0" smtClean="0"/>
              <a:t>If the population follows a normal distribution, then for any sample size the sampling distribution will also be normal. </a:t>
            </a:r>
          </a:p>
          <a:p>
            <a:pPr eaLnBrk="1" hangingPunct="1"/>
            <a:r>
              <a:rPr lang="en-US" altLang="en-US" sz="2000" dirty="0" smtClean="0"/>
              <a:t>If the population distribution is symmetrical (but not normal), the normal shape of the distribution of the sample mean emerge with samples as small as 10. </a:t>
            </a:r>
          </a:p>
          <a:p>
            <a:pPr eaLnBrk="1" hangingPunct="1"/>
            <a:r>
              <a:rPr lang="en-US" altLang="en-US" sz="2000" dirty="0" smtClean="0"/>
              <a:t>If a distribution that is skewed or has thick tails, it may require samples of 30 or more to observe the normality feature.</a:t>
            </a:r>
          </a:p>
          <a:p>
            <a:pPr eaLnBrk="1" hangingPunct="1"/>
            <a:r>
              <a:rPr lang="en-US" altLang="en-US" sz="2000" dirty="0" smtClean="0"/>
              <a:t>The mean of the sampling distribution equal to </a:t>
            </a:r>
            <a:r>
              <a:rPr lang="el-GR" altLang="en-US" sz="2000" dirty="0" smtClean="0">
                <a:cs typeface="Arial" pitchFamily="34" charset="0"/>
              </a:rPr>
              <a:t>μ</a:t>
            </a:r>
            <a:r>
              <a:rPr lang="en-US" altLang="en-US" sz="2000" dirty="0" smtClean="0"/>
              <a:t> and the variance equal to </a:t>
            </a:r>
            <a:r>
              <a:rPr lang="el-GR" altLang="en-US" sz="2000" dirty="0" smtClean="0">
                <a:cs typeface="Arial" pitchFamily="34" charset="0"/>
              </a:rPr>
              <a:t>σ</a:t>
            </a:r>
            <a:r>
              <a:rPr lang="en-US" altLang="en-US" sz="2000" baseline="30000" dirty="0" smtClean="0">
                <a:sym typeface="WP Greek Century"/>
              </a:rPr>
              <a:t>2</a:t>
            </a:r>
            <a:r>
              <a:rPr lang="en-US" altLang="en-US" sz="2000" dirty="0" smtClean="0"/>
              <a:t>/</a:t>
            </a:r>
            <a:r>
              <a:rPr lang="en-US" altLang="en-US" sz="2000" i="1" dirty="0" smtClean="0"/>
              <a:t>n.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0731" name="Rectangle 7"/>
          <p:cNvSpPr>
            <a:spLocks noChangeArrowheads="1"/>
          </p:cNvSpPr>
          <p:nvPr/>
        </p:nvSpPr>
        <p:spPr bwMode="auto">
          <a:xfrm>
            <a:off x="457200" y="1246302"/>
            <a:ext cx="8610600" cy="134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b="1" dirty="0"/>
              <a:t>CENTRAL LIMIT THEOREM </a:t>
            </a:r>
            <a:r>
              <a:rPr lang="en-US" altLang="en-US" sz="2000" b="1" dirty="0" smtClean="0"/>
              <a:t>- </a:t>
            </a:r>
            <a:r>
              <a:rPr lang="en-US" altLang="en-US" sz="2000" dirty="0" smtClean="0"/>
              <a:t>If </a:t>
            </a:r>
            <a:r>
              <a:rPr lang="en-US" altLang="en-US" sz="2000" dirty="0"/>
              <a:t>all samples of a particular size are selected from any population, the sampling distribution of the sample mean is approximately a normal distribution. This approximation improves with larger samples.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BA9B34EE-D4D6-490E-A1AB-23199572FAB5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8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030125354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715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57725" y="1066800"/>
            <a:ext cx="82296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Standard Error of the Mean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23432"/>
            <a:ext cx="8285163" cy="83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46727" y="2971800"/>
            <a:ext cx="7723187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000" dirty="0"/>
              <a:t>The mean of the distribution of sample means will be </a:t>
            </a:r>
            <a:r>
              <a:rPr lang="en-US" sz="2000" i="1" dirty="0"/>
              <a:t>exactly equal to the population </a:t>
            </a:r>
            <a:r>
              <a:rPr lang="en-US" sz="2000" dirty="0"/>
              <a:t>mean if we are able to select all possible samples of the same size from a given population. </a:t>
            </a:r>
          </a:p>
          <a:p>
            <a:pPr marL="342900" indent="-342900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2. There will be less dispersion in the sampling distribution of the sample mean than in the population. As the sample size increases, the standard error of the mean decreases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876B254A-0B36-4935-9D08-B14FF783CA3C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9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6394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solidFill>
              <a:schemeClr val="tx2"/>
            </a:solidFill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11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13157</TotalTime>
  <Words>1632</Words>
  <Application>Microsoft Office PowerPoint</Application>
  <PresentationFormat>On-screen Show (4:3)</PresentationFormat>
  <Paragraphs>963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Book Antiqua</vt:lpstr>
      <vt:lpstr>Calibri</vt:lpstr>
      <vt:lpstr>Cambria Math</vt:lpstr>
      <vt:lpstr>Times New Roman</vt:lpstr>
      <vt:lpstr>Wingdings</vt:lpstr>
      <vt:lpstr>WP Greek Century</vt:lpstr>
      <vt:lpstr>Office Theme</vt:lpstr>
      <vt:lpstr>Microsoft Equation 3.0</vt:lpstr>
      <vt:lpstr>Equation</vt:lpstr>
      <vt:lpstr>PowerPoint Presentation</vt:lpstr>
      <vt:lpstr>Why Sample the Population?</vt:lpstr>
      <vt:lpstr>Simple Random Sample</vt:lpstr>
      <vt:lpstr>Sampling Error</vt:lpstr>
      <vt:lpstr>Sampling Distribution of the Sample Mean</vt:lpstr>
      <vt:lpstr>PowerPoint Presentation</vt:lpstr>
      <vt:lpstr>Sampling Distribution of the Sample Means - Example</vt:lpstr>
      <vt:lpstr>PowerPoint Presentation</vt:lpstr>
      <vt:lpstr>Standard Error of the Mean</vt:lpstr>
      <vt:lpstr>PowerPoint Presentation</vt:lpstr>
      <vt:lpstr>Using the Sampling Distribution of the Sample Mean (Sigma Known)</vt:lpstr>
      <vt:lpstr>Using the Sampling Distribution of the Sample Mean (Sigma Unknown)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Confidence Interval Estimates for the Mean</vt:lpstr>
      <vt:lpstr>Factors Affecting Confidence Interval Estimates</vt:lpstr>
      <vt:lpstr>When to Use the z or t Distribution for Confidence Interval Computation</vt:lpstr>
      <vt:lpstr>How to Obtain z value for a Given Confidence Level</vt:lpstr>
      <vt:lpstr>PowerPoint Presentation</vt:lpstr>
      <vt:lpstr>Selecting an Appropriate Sample Size</vt:lpstr>
      <vt:lpstr>Sample Size for Estimating the Population Mean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Waller</cp:lastModifiedBy>
  <cp:revision>228</cp:revision>
  <dcterms:created xsi:type="dcterms:W3CDTF">2010-04-09T09:54:59Z</dcterms:created>
  <dcterms:modified xsi:type="dcterms:W3CDTF">2015-05-12T13:19:17Z</dcterms:modified>
</cp:coreProperties>
</file>