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69" r:id="rId1"/>
    <p:sldMasterId id="2147483972" r:id="rId2"/>
    <p:sldMasterId id="2147483896" r:id="rId3"/>
    <p:sldMasterId id="2147483956" r:id="rId4"/>
    <p:sldMasterId id="2147483959" r:id="rId5"/>
  </p:sldMasterIdLst>
  <p:notesMasterIdLst>
    <p:notesMasterId r:id="rId23"/>
  </p:notesMasterIdLst>
  <p:sldIdLst>
    <p:sldId id="303" r:id="rId6"/>
    <p:sldId id="411" r:id="rId7"/>
    <p:sldId id="304" r:id="rId8"/>
    <p:sldId id="305" r:id="rId9"/>
    <p:sldId id="306" r:id="rId10"/>
    <p:sldId id="307" r:id="rId11"/>
    <p:sldId id="308" r:id="rId12"/>
    <p:sldId id="431" r:id="rId13"/>
    <p:sldId id="309" r:id="rId14"/>
    <p:sldId id="310" r:id="rId15"/>
    <p:sldId id="311" r:id="rId16"/>
    <p:sldId id="312" r:id="rId17"/>
    <p:sldId id="412" r:id="rId18"/>
    <p:sldId id="313" r:id="rId19"/>
    <p:sldId id="314" r:id="rId20"/>
    <p:sldId id="315" r:id="rId21"/>
    <p:sldId id="316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42527"/>
    <a:srgbClr val="00CC00"/>
    <a:srgbClr val="33CC33"/>
    <a:srgbClr val="AC95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517" autoAdjust="0"/>
    <p:restoredTop sz="94630" autoAdjust="0"/>
  </p:normalViewPr>
  <p:slideViewPr>
    <p:cSldViewPr>
      <p:cViewPr varScale="1">
        <p:scale>
          <a:sx n="82" d="100"/>
          <a:sy n="82" d="100"/>
        </p:scale>
        <p:origin x="73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7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0E90BB0A-C416-4D9D-862F-F9EBD1B8E1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76BDB2-B2EC-43E7-B3B9-8F1EE216E8EB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43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752BB9-DE32-4107-AF4E-333FBD53027F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52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52DFA6-760E-470F-B4C6-1550800207C1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53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ABCEB9-8DCB-45D8-AA65-147ACF288C4E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54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A4885F-C5FD-403E-85DB-E55AAF2BED80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56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51AA02-A49F-489B-84A7-A147F02AA032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57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4F0114-8760-4DDE-81BD-6BA8733D25DD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44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41DBE4-0F7D-4C8D-94E6-A36E2C23BDF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45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7FAB08-CE31-4BB1-8B2B-7D242826E9D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46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0B70E7-0A9B-4EBE-8298-46C41910B002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47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98F6E9-4769-4274-ABD0-DC2C2716A564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48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92A279-19CE-4112-8D4C-0BBEEECA6DD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49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881D20-AB7B-4587-8E7B-646201569313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50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17981E-F6B1-48B9-B24E-215000194323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51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11385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85030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4498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97062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0365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40064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534400" cy="914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905000"/>
            <a:ext cx="4191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191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14347-85D3-4713-AA85-47AD1ED9DF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2012 Kaplan, Inc.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534400" cy="914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905000"/>
            <a:ext cx="41910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05000"/>
            <a:ext cx="4191000" cy="4191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C4F42-D06E-4653-8F7A-4D6BE1ED92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2012 Kaplan, Inc.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534400" cy="914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304800" y="1905000"/>
            <a:ext cx="4191000" cy="4191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05000"/>
            <a:ext cx="41910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53F41-E04F-41A1-80AE-FF3C95B64C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2012 Kaplan, Inc.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534400" cy="914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905000"/>
            <a:ext cx="8534400" cy="4191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62196-89DF-43F9-A6A8-D6C67ED93D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2012 Kaplan, Inc.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534400" cy="914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EDEA7-2BD1-49A8-808B-8F043B11FE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2012 Kaplan, Inc.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197857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74739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045384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3000"/>
            </a:lvl2pPr>
            <a:lvl3pPr>
              <a:defRPr sz="2800"/>
            </a:lvl3pPr>
            <a:lvl4pPr>
              <a:defRPr sz="26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5F00CE-2103-435C-A13F-61BE01231EA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86263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5F00CE-2103-435C-A13F-61BE01231EA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06241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3000"/>
            </a:lvl2pPr>
            <a:lvl3pPr>
              <a:defRPr sz="2800"/>
            </a:lvl3pPr>
            <a:lvl4pPr>
              <a:defRPr sz="26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1A1C1-F738-455C-BB67-83A2C63D09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5352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49100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16980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29860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25128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65346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9742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55893-3843-48EE-B59A-D67AB29FC976}" type="datetimeFigureOut">
              <a:rPr lang="en-US"/>
              <a:pPr>
                <a:defRPr/>
              </a:pPr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77F08027-DA1A-4839-B780-6F7392D04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676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78139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3000"/>
            </a:lvl2pPr>
            <a:lvl3pPr>
              <a:defRPr sz="2800"/>
            </a:lvl3pPr>
            <a:lvl4pPr>
              <a:defRPr sz="26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DB5F00CE-2103-435C-A13F-61BE01231EA9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50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DB5F00CE-2103-435C-A13F-61BE01231EA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95904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0921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74523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9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31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DF4B1-F896-498C-B493-7653D90E7B43}" type="datetimeFigureOut">
              <a:rPr lang="en-US" smtClean="0"/>
              <a:pPr/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3CB1F-3AC4-4493-9CE3-37AF740AC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393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82" r:id="rId3"/>
    <p:sldLayoutId id="214748398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41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5664200"/>
            <a:ext cx="2133600" cy="406400"/>
          </a:xfrm>
          <a:prstGeom prst="rect">
            <a:avLst/>
          </a:prstGeom>
        </p:spPr>
        <p:txBody>
          <a:bodyPr/>
          <a:lstStyle/>
          <a:p>
            <a:pPr algn="r"/>
            <a:fld id="{DB5F00CE-2103-435C-A13F-61BE01231EA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152400" y="6324600"/>
            <a:ext cx="1676400" cy="304800"/>
          </a:xfrm>
          <a:prstGeom prst="rect">
            <a:avLst/>
          </a:prstGeom>
          <a:solidFill>
            <a:srgbClr val="634E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483916" y="6260068"/>
            <a:ext cx="15779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</a:rPr>
              <a:t>©2018 Kaplan, Inc.</a:t>
            </a:r>
          </a:p>
        </p:txBody>
      </p:sp>
    </p:spTree>
    <p:extLst>
      <p:ext uri="{BB962C8B-B14F-4D97-AF65-F5344CB8AC3E}">
        <p14:creationId xmlns:p14="http://schemas.microsoft.com/office/powerpoint/2010/main" val="1974635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EB1514E-52AF-4AB8-A47A-36B662D83286}" type="datetimeFigureOut">
              <a:rPr lang="en-US"/>
              <a:pPr>
                <a:defRPr/>
              </a:pPr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8228190-E879-4754-9A8B-CEF3BC016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2DF4B1-F896-498C-B493-7653D90E7B4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8/17/2018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03CB1F-3AC4-4493-9CE3-37AF740AC92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702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41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5664200"/>
            <a:ext cx="2133600" cy="4064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5F00CE-2103-435C-A13F-61BE01231EA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152400" y="6324600"/>
            <a:ext cx="1676400" cy="304800"/>
          </a:xfrm>
          <a:prstGeom prst="rect">
            <a:avLst/>
          </a:prstGeom>
          <a:solidFill>
            <a:srgbClr val="634E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483916" y="6260068"/>
            <a:ext cx="15779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©2018 Kaplan, Inc.</a:t>
            </a:r>
          </a:p>
        </p:txBody>
      </p:sp>
    </p:spTree>
    <p:extLst>
      <p:ext uri="{BB962C8B-B14F-4D97-AF65-F5344CB8AC3E}">
        <p14:creationId xmlns:p14="http://schemas.microsoft.com/office/powerpoint/2010/main" val="246285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914400" y="1219200"/>
            <a:ext cx="7772400" cy="8413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4000" b="1" dirty="0"/>
              <a:t>5</a:t>
            </a:r>
            <a:r>
              <a:rPr lang="en-US" altLang="en-US" sz="4000" dirty="0"/>
              <a:t> </a:t>
            </a:r>
            <a:r>
              <a:rPr lang="en-US" altLang="en-US" dirty="0"/>
              <a:t> The Real Estate Marketplace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209800"/>
            <a:ext cx="8229600" cy="39624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en-US" sz="2800" b="1" dirty="0">
                <a:solidFill>
                  <a:srgbClr val="009900"/>
                </a:solidFill>
              </a:rPr>
              <a:t>Efficient market </a:t>
            </a:r>
            <a:r>
              <a:rPr lang="en-US" altLang="en-US" sz="2800" dirty="0"/>
              <a:t>includes</a:t>
            </a:r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Products readily exchangeable for other products of same kind</a:t>
            </a:r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Ample supply of knowledgeable buyers and sellers</a:t>
            </a:r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Little or no government regulation influencing value</a:t>
            </a:r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Relatively stable prices</a:t>
            </a:r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Easy product supply and                                      transfer of title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6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6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6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6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6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3555" grpId="0" build="p" autoUpdateAnimBg="0" advAuto="1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Types of Value</a:t>
            </a:r>
          </a:p>
        </p:txBody>
      </p:sp>
      <p:graphicFrame>
        <p:nvGraphicFramePr>
          <p:cNvPr id="677925" name="Group 3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428156"/>
              </p:ext>
            </p:extLst>
          </p:nvPr>
        </p:nvGraphicFramePr>
        <p:xfrm>
          <a:off x="457200" y="1600200"/>
          <a:ext cx="8229600" cy="4114801"/>
        </p:xfrm>
        <a:graphic>
          <a:graphicData uri="http://schemas.openxmlformats.org/drawingml/2006/table">
            <a:tbl>
              <a:tblPr/>
              <a:tblGrid>
                <a:gridCol w="2883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12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51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Osaka" pitchFamily="1" charset="-128"/>
                        </a:rPr>
                        <a:t>assessed value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Osaka" pitchFamily="1" charset="-128"/>
                        </a:rPr>
                        <a:t>cash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Osaka" pitchFamily="1" charset="-128"/>
                        </a:rPr>
                        <a:t>rental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Osaka" pitchFamily="1" charset="-128"/>
                        </a:rPr>
                        <a:t>market value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Osaka" pitchFamily="1" charset="-128"/>
                        </a:rPr>
                        <a:t>improved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Osaka" pitchFamily="1" charset="-128"/>
                        </a:rPr>
                        <a:t>retrospective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Osaka" pitchFamily="1" charset="-128"/>
                        </a:rPr>
                        <a:t>mortgage value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Osaka" pitchFamily="1" charset="-128"/>
                        </a:rPr>
                        <a:t>insurable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Osaka" pitchFamily="1" charset="-128"/>
                        </a:rPr>
                        <a:t>depreciated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Osaka" pitchFamily="1" charset="-128"/>
                        </a:rPr>
                        <a:t>capitalized value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Osaka" pitchFamily="1" charset="-128"/>
                        </a:rPr>
                        <a:t>appraised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Osaka" pitchFamily="1" charset="-128"/>
                        </a:rPr>
                        <a:t>replacement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Osaka" pitchFamily="1" charset="-128"/>
                        </a:rPr>
                        <a:t>book value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Osaka" pitchFamily="1" charset="-128"/>
                        </a:rPr>
                        <a:t>exchange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Osaka" pitchFamily="1" charset="-128"/>
                        </a:rPr>
                        <a:t>leased fee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Osaka" pitchFamily="1" charset="-128"/>
                        </a:rPr>
                        <a:t>inheritance tax value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Osaka" pitchFamily="1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Osaka" pitchFamily="1" charset="-128"/>
                        </a:rPr>
                        <a:t>liquidation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Osaka" pitchFamily="1" charset="-128"/>
                        </a:rPr>
                        <a:t>leasehold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Osaka" pitchFamily="1" charset="-128"/>
                        </a:rPr>
                        <a:t>value in use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Osaka" pitchFamily="1" charset="-128"/>
                        </a:rPr>
                        <a:t>salvage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Osaka" pitchFamily="1" charset="-128"/>
                        </a:rPr>
                        <a:t>investment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Osaka" pitchFamily="1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Osaka" pitchFamily="1" charset="-128"/>
                        </a:rPr>
                        <a:t>value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Osaka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77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Market Value</a:t>
            </a:r>
          </a:p>
        </p:txBody>
      </p:sp>
      <p:sp>
        <p:nvSpPr>
          <p:cNvPr id="8294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r>
              <a:rPr lang="en-US" altLang="en-US" b="1" dirty="0">
                <a:solidFill>
                  <a:srgbClr val="009900"/>
                </a:solidFill>
              </a:rPr>
              <a:t>Fannie Mae </a:t>
            </a:r>
            <a:r>
              <a:rPr lang="en-US" altLang="en-US" dirty="0"/>
              <a:t>defines market value as</a:t>
            </a:r>
          </a:p>
          <a:p>
            <a:pPr>
              <a:buFont typeface="Arial" pitchFamily="34" charset="0"/>
              <a:buNone/>
            </a:pPr>
            <a:r>
              <a:rPr lang="en-US" altLang="en-US" dirty="0"/>
              <a:t>. . . the most probable price that a property should bring in a competitive and open market under all conditions requisite to a fair sale, the buyer and seller, each acting prudently, knowledgeably, and assuming the price is not affected by undue stimulus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Arm’s-Length Transaction</a:t>
            </a:r>
          </a:p>
        </p:txBody>
      </p:sp>
      <p:sp>
        <p:nvSpPr>
          <p:cNvPr id="68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09600" indent="-609600">
              <a:buFontTx/>
              <a:buAutoNum type="arabicPeriod"/>
            </a:pPr>
            <a:r>
              <a:rPr lang="en-US" altLang="en-US" dirty="0"/>
              <a:t>Buyer and seller are typically motivated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/>
              <a:t>Both parties are well informed or well advised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/>
              <a:t>The property has been on the market for a reasonable time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/>
              <a:t>Payment is made in terms of cash in U.S. dollars or comparable financing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/>
              <a:t>Price represents normal consideration with no special financing concessions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8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8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8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8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1987" grpId="0" build="p" autoUpdateAnimBg="0" advAuto="100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      Types of Value</a:t>
            </a:r>
          </a:p>
        </p:txBody>
      </p:sp>
      <p:sp>
        <p:nvSpPr>
          <p:cNvPr id="12288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b="1">
                <a:solidFill>
                  <a:srgbClr val="009900"/>
                </a:solidFill>
              </a:rPr>
              <a:t>Sales price</a:t>
            </a:r>
            <a:r>
              <a:rPr lang="en-US" altLang="en-US"/>
              <a:t>—what a property sells for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b="1">
                <a:solidFill>
                  <a:srgbClr val="009900"/>
                </a:solidFill>
              </a:rPr>
              <a:t>Cost</a:t>
            </a:r>
            <a:r>
              <a:rPr lang="en-US" altLang="en-US"/>
              <a:t>—amount paid for a good or service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b="1">
                <a:solidFill>
                  <a:srgbClr val="009900"/>
                </a:solidFill>
              </a:rPr>
              <a:t>Investment value</a:t>
            </a:r>
            <a:r>
              <a:rPr lang="en-US" altLang="en-US"/>
              <a:t>—value of property to a particular investor, considering cash flow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b="1">
                <a:solidFill>
                  <a:srgbClr val="009900"/>
                </a:solidFill>
              </a:rPr>
              <a:t>Value in use</a:t>
            </a:r>
            <a:r>
              <a:rPr lang="en-US" altLang="en-US"/>
              <a:t>—based on a particular use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b="1">
                <a:solidFill>
                  <a:srgbClr val="009900"/>
                </a:solidFill>
              </a:rPr>
              <a:t>Assessed value</a:t>
            </a:r>
            <a:r>
              <a:rPr lang="en-US" altLang="en-US"/>
              <a:t>—used by taxing authority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b="1">
                <a:solidFill>
                  <a:srgbClr val="009900"/>
                </a:solidFill>
              </a:rPr>
              <a:t>Insurable value</a:t>
            </a:r>
            <a:r>
              <a:rPr lang="en-US" altLang="en-US"/>
              <a:t>—amount for which property may be insured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Influences on Real Estate Value</a:t>
            </a:r>
          </a:p>
        </p:txBody>
      </p:sp>
      <p:sp>
        <p:nvSpPr>
          <p:cNvPr id="68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9900"/>
                </a:solidFill>
              </a:rPr>
              <a:t>Physical and environmental</a:t>
            </a:r>
          </a:p>
          <a:p>
            <a:endParaRPr lang="en-US" altLang="en-US" b="1">
              <a:solidFill>
                <a:srgbClr val="009900"/>
              </a:solidFill>
            </a:endParaRPr>
          </a:p>
          <a:p>
            <a:r>
              <a:rPr lang="en-US" altLang="en-US" b="1">
                <a:solidFill>
                  <a:srgbClr val="009900"/>
                </a:solidFill>
              </a:rPr>
              <a:t>Economic</a:t>
            </a:r>
          </a:p>
          <a:p>
            <a:endParaRPr lang="en-US" altLang="en-US" b="1">
              <a:solidFill>
                <a:srgbClr val="009900"/>
              </a:solidFill>
            </a:endParaRPr>
          </a:p>
          <a:p>
            <a:r>
              <a:rPr lang="en-US" altLang="en-US" b="1">
                <a:solidFill>
                  <a:srgbClr val="009900"/>
                </a:solidFill>
              </a:rPr>
              <a:t>Government and legal</a:t>
            </a:r>
          </a:p>
          <a:p>
            <a:endParaRPr lang="en-US" altLang="en-US" b="1">
              <a:solidFill>
                <a:srgbClr val="009900"/>
              </a:solidFill>
            </a:endParaRPr>
          </a:p>
          <a:p>
            <a:r>
              <a:rPr lang="en-US" altLang="en-US" b="1">
                <a:solidFill>
                  <a:srgbClr val="009900"/>
                </a:solidFill>
              </a:rPr>
              <a:t>Social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8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68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68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68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Basic Value Principles</a:t>
            </a:r>
          </a:p>
        </p:txBody>
      </p:sp>
      <p:sp>
        <p:nvSpPr>
          <p:cNvPr id="68608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514350" indent="-514350" fontAlgn="auto">
              <a:lnSpc>
                <a:spcPct val="90000"/>
              </a:lnSpc>
              <a:spcBef>
                <a:spcPct val="6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altLang="en-US"/>
              <a:t>Anticipation</a:t>
            </a:r>
          </a:p>
          <a:p>
            <a:pPr marL="514350" indent="-514350" fontAlgn="auto">
              <a:lnSpc>
                <a:spcPct val="90000"/>
              </a:lnSpc>
              <a:spcBef>
                <a:spcPct val="6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altLang="en-US"/>
              <a:t>Balance</a:t>
            </a:r>
          </a:p>
          <a:p>
            <a:pPr marL="514350" indent="-514350" fontAlgn="auto">
              <a:lnSpc>
                <a:spcPct val="90000"/>
              </a:lnSpc>
              <a:spcBef>
                <a:spcPct val="6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altLang="en-US"/>
              <a:t>Change</a:t>
            </a:r>
          </a:p>
          <a:p>
            <a:pPr marL="514350" indent="-514350" fontAlgn="auto">
              <a:lnSpc>
                <a:spcPct val="90000"/>
              </a:lnSpc>
              <a:spcBef>
                <a:spcPct val="6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altLang="en-US"/>
              <a:t>Competition</a:t>
            </a:r>
          </a:p>
          <a:p>
            <a:pPr marL="514350" indent="-514350" fontAlgn="auto">
              <a:lnSpc>
                <a:spcPct val="90000"/>
              </a:lnSpc>
              <a:spcBef>
                <a:spcPct val="6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altLang="en-US"/>
              <a:t>Conformity, Progression, Regression</a:t>
            </a:r>
          </a:p>
          <a:p>
            <a:pPr marL="514350" indent="-514350" fontAlgn="auto">
              <a:lnSpc>
                <a:spcPct val="90000"/>
              </a:lnSpc>
              <a:spcBef>
                <a:spcPct val="6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altLang="en-US"/>
              <a:t>Contribution</a:t>
            </a:r>
          </a:p>
          <a:p>
            <a:pPr marL="514350" indent="-514350" fontAlgn="auto">
              <a:lnSpc>
                <a:spcPct val="90000"/>
              </a:lnSpc>
              <a:spcBef>
                <a:spcPct val="6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altLang="en-US"/>
              <a:t>Externalities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08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Basic Value Principles</a:t>
            </a:r>
          </a:p>
        </p:txBody>
      </p:sp>
      <p:sp>
        <p:nvSpPr>
          <p:cNvPr id="68813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60000"/>
              </a:spcBef>
              <a:buFontTx/>
              <a:buNone/>
            </a:pPr>
            <a:r>
              <a:rPr lang="en-US" altLang="en-US" dirty="0"/>
              <a:t>  8. Four Factors of Production—Capital, labor, 	land, management</a:t>
            </a:r>
          </a:p>
          <a:p>
            <a:pPr>
              <a:lnSpc>
                <a:spcPct val="90000"/>
              </a:lnSpc>
              <a:spcBef>
                <a:spcPct val="60000"/>
              </a:spcBef>
              <a:buFontTx/>
              <a:buNone/>
            </a:pPr>
            <a:r>
              <a:rPr lang="en-US" altLang="en-US" dirty="0"/>
              <a:t>  9. Life Cycle of Property—Growth,          	equilibrium, decline, revitalization</a:t>
            </a:r>
          </a:p>
          <a:p>
            <a:pPr>
              <a:lnSpc>
                <a:spcPct val="90000"/>
              </a:lnSpc>
              <a:spcBef>
                <a:spcPct val="60000"/>
              </a:spcBef>
              <a:buFontTx/>
              <a:buNone/>
            </a:pPr>
            <a:r>
              <a:rPr lang="en-US" altLang="en-US" dirty="0"/>
              <a:t>10. Highest and Best Use</a:t>
            </a:r>
          </a:p>
          <a:p>
            <a:pPr>
              <a:lnSpc>
                <a:spcPct val="90000"/>
              </a:lnSpc>
              <a:spcBef>
                <a:spcPct val="60000"/>
              </a:spcBef>
              <a:buFontTx/>
              <a:buNone/>
            </a:pPr>
            <a:r>
              <a:rPr lang="en-US" altLang="en-US" dirty="0"/>
              <a:t>11. Law of Increasing Returns</a:t>
            </a:r>
          </a:p>
          <a:p>
            <a:pPr>
              <a:lnSpc>
                <a:spcPct val="90000"/>
              </a:lnSpc>
              <a:spcBef>
                <a:spcPct val="60000"/>
              </a:spcBef>
              <a:buFontTx/>
              <a:buNone/>
            </a:pPr>
            <a:r>
              <a:rPr lang="en-US" altLang="en-US" dirty="0"/>
              <a:t>12. Law of Decreasing Returns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8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68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68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68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68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813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Basic Value Principles</a:t>
            </a:r>
          </a:p>
        </p:txBody>
      </p:sp>
      <p:sp>
        <p:nvSpPr>
          <p:cNvPr id="69017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60000"/>
              </a:spcBef>
              <a:buFontTx/>
              <a:buNone/>
            </a:pPr>
            <a:r>
              <a:rPr lang="en-US" altLang="en-US"/>
              <a:t>13. Opportunity Cost</a:t>
            </a:r>
          </a:p>
          <a:p>
            <a:pPr>
              <a:lnSpc>
                <a:spcPct val="90000"/>
              </a:lnSpc>
              <a:spcBef>
                <a:spcPct val="60000"/>
              </a:spcBef>
              <a:buFontTx/>
              <a:buNone/>
            </a:pPr>
            <a:r>
              <a:rPr lang="en-US" altLang="en-US"/>
              <a:t>14. Substitution</a:t>
            </a:r>
          </a:p>
          <a:p>
            <a:pPr>
              <a:lnSpc>
                <a:spcPct val="90000"/>
              </a:lnSpc>
              <a:spcBef>
                <a:spcPct val="60000"/>
              </a:spcBef>
              <a:buFontTx/>
              <a:buNone/>
            </a:pPr>
            <a:r>
              <a:rPr lang="en-US" altLang="en-US"/>
              <a:t>15. Supply and Demand</a:t>
            </a:r>
          </a:p>
          <a:p>
            <a:pPr>
              <a:lnSpc>
                <a:spcPct val="90000"/>
              </a:lnSpc>
              <a:spcBef>
                <a:spcPct val="60000"/>
              </a:spcBef>
              <a:buFontTx/>
              <a:buNone/>
            </a:pPr>
            <a:r>
              <a:rPr lang="en-US" altLang="en-US"/>
              <a:t>16. Surplus Productivity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9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69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69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69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017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/>
              <a:t>      Characteristics of Real Estate Markets</a:t>
            </a:r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40000"/>
              </a:spcBef>
            </a:pPr>
            <a:r>
              <a:rPr lang="en-US" altLang="en-US" dirty="0"/>
              <a:t>Every parcel of real estate is unique</a:t>
            </a:r>
          </a:p>
          <a:p>
            <a:pPr>
              <a:spcBef>
                <a:spcPct val="40000"/>
              </a:spcBef>
            </a:pPr>
            <a:r>
              <a:rPr lang="en-US" altLang="en-US" dirty="0"/>
              <a:t>Number of buyers and sellers varies</a:t>
            </a:r>
          </a:p>
          <a:p>
            <a:pPr>
              <a:spcBef>
                <a:spcPct val="40000"/>
              </a:spcBef>
            </a:pPr>
            <a:r>
              <a:rPr lang="en-US" altLang="en-US" dirty="0"/>
              <a:t>Frequently, unsophisticated buyers and sellers</a:t>
            </a:r>
          </a:p>
          <a:p>
            <a:pPr>
              <a:spcBef>
                <a:spcPct val="40000"/>
              </a:spcBef>
            </a:pPr>
            <a:r>
              <a:rPr lang="en-US" altLang="en-US" dirty="0"/>
              <a:t>Real estate is intensely regulated</a:t>
            </a:r>
          </a:p>
          <a:p>
            <a:pPr>
              <a:spcBef>
                <a:spcPct val="40000"/>
              </a:spcBef>
            </a:pPr>
            <a:r>
              <a:rPr lang="en-US" altLang="en-US" dirty="0"/>
              <a:t>Real estate is immobile</a:t>
            </a:r>
          </a:p>
          <a:p>
            <a:pPr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Market Analysis</a:t>
            </a:r>
          </a:p>
        </p:txBody>
      </p:sp>
      <p:sp>
        <p:nvSpPr>
          <p:cNvPr id="66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altLang="en-US" b="1" dirty="0">
                <a:solidFill>
                  <a:srgbClr val="009900"/>
                </a:solidFill>
              </a:rPr>
              <a:t>Demography</a:t>
            </a:r>
            <a:r>
              <a:rPr lang="en-US" altLang="en-US" dirty="0"/>
              <a:t> 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en-US" altLang="en-US" dirty="0"/>
              <a:t>	</a:t>
            </a:r>
            <a:r>
              <a:rPr lang="en-US" altLang="en-US" sz="2800" dirty="0"/>
              <a:t>is study of population statistics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altLang="en-US" b="1" dirty="0">
                <a:solidFill>
                  <a:srgbClr val="009900"/>
                </a:solidFill>
              </a:rPr>
              <a:t>Segmentation</a:t>
            </a:r>
            <a:r>
              <a:rPr lang="en-US" altLang="en-US" dirty="0">
                <a:solidFill>
                  <a:srgbClr val="009900"/>
                </a:solidFill>
              </a:rPr>
              <a:t> 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en-US" altLang="en-US" dirty="0"/>
              <a:t>	</a:t>
            </a:r>
            <a:r>
              <a:rPr lang="en-US" altLang="en-US" sz="2800" dirty="0"/>
              <a:t>further defines overall market 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altLang="en-US" b="1" dirty="0">
                <a:solidFill>
                  <a:srgbClr val="009900"/>
                </a:solidFill>
              </a:rPr>
              <a:t>Forecasts</a:t>
            </a:r>
            <a:r>
              <a:rPr lang="en-US" altLang="en-US" dirty="0"/>
              <a:t> 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en-US" altLang="en-US" dirty="0"/>
              <a:t>	</a:t>
            </a:r>
            <a:r>
              <a:rPr lang="en-US" altLang="en-US" sz="2800" dirty="0"/>
              <a:t>predict future market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6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6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6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6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6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03" grpId="0" build="p" autoUpdateAnimBg="0" advAuto="1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Market Analysis</a:t>
            </a:r>
          </a:p>
        </p:txBody>
      </p:sp>
      <p:sp>
        <p:nvSpPr>
          <p:cNvPr id="66765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40000"/>
              </a:spcBef>
            </a:pPr>
            <a:r>
              <a:rPr lang="en-US" altLang="en-US" b="1">
                <a:solidFill>
                  <a:srgbClr val="009900"/>
                </a:solidFill>
              </a:rPr>
              <a:t>Absorption analysis</a:t>
            </a:r>
            <a:endParaRPr lang="en-US" altLang="en-US">
              <a:solidFill>
                <a:srgbClr val="009900"/>
              </a:solidFill>
            </a:endParaRPr>
          </a:p>
          <a:p>
            <a:pPr>
              <a:spcBef>
                <a:spcPct val="40000"/>
              </a:spcBef>
              <a:buFontTx/>
              <a:buNone/>
            </a:pPr>
            <a:r>
              <a:rPr lang="en-US" altLang="en-US" sz="2400"/>
              <a:t>	is study of number of property units that can be sold or leased over a given period of time in a defined location</a:t>
            </a:r>
          </a:p>
          <a:p>
            <a:pPr>
              <a:spcBef>
                <a:spcPct val="40000"/>
              </a:spcBef>
            </a:pPr>
            <a:r>
              <a:rPr lang="en-US" altLang="en-US" b="1">
                <a:solidFill>
                  <a:srgbClr val="009900"/>
                </a:solidFill>
              </a:rPr>
              <a:t>Feasibility study</a:t>
            </a:r>
            <a:r>
              <a:rPr lang="en-US" altLang="en-US">
                <a:solidFill>
                  <a:srgbClr val="009900"/>
                </a:solidFill>
              </a:rPr>
              <a:t> </a:t>
            </a:r>
          </a:p>
          <a:p>
            <a:pPr>
              <a:spcBef>
                <a:spcPct val="40000"/>
              </a:spcBef>
              <a:buFontTx/>
              <a:buNone/>
            </a:pPr>
            <a:r>
              <a:rPr lang="en-US" altLang="en-US"/>
              <a:t>	</a:t>
            </a:r>
            <a:r>
              <a:rPr lang="en-US" altLang="en-US" sz="2400"/>
              <a:t>predicts likely success of proposed real estate development</a:t>
            </a:r>
          </a:p>
        </p:txBody>
      </p:sp>
      <p:sp>
        <p:nvSpPr>
          <p:cNvPr id="75781" name="Text Box 3"/>
          <p:cNvSpPr txBox="1">
            <a:spLocks noChangeArrowheads="1"/>
          </p:cNvSpPr>
          <p:nvPr/>
        </p:nvSpPr>
        <p:spPr bwMode="auto">
          <a:xfrm>
            <a:off x="9890125" y="3541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en-US" sz="1800"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6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66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66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66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      Real Estate Finance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Bef>
                <a:spcPct val="40000"/>
              </a:spcBef>
              <a:spcAft>
                <a:spcPts val="0"/>
              </a:spcAft>
              <a:defRPr/>
            </a:pPr>
            <a:r>
              <a:rPr lang="en-US" altLang="en-US" b="1" dirty="0">
                <a:solidFill>
                  <a:srgbClr val="009900"/>
                </a:solidFill>
              </a:rPr>
              <a:t>Cost of credit </a:t>
            </a:r>
            <a:r>
              <a:rPr lang="en-US" altLang="en-US" dirty="0"/>
              <a:t>is the interest paid on loan used to purchase real estate</a:t>
            </a:r>
          </a:p>
          <a:p>
            <a:pPr marL="400050" lvl="1" indent="0" fontAlgn="auto">
              <a:spcBef>
                <a:spcPct val="4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dirty="0"/>
              <a:t>Credit is “tight” when there is not enough financing for all potential buyers</a:t>
            </a:r>
          </a:p>
          <a:p>
            <a:pPr fontAlgn="auto">
              <a:spcBef>
                <a:spcPct val="40000"/>
              </a:spcBef>
              <a:spcAft>
                <a:spcPts val="0"/>
              </a:spcAft>
              <a:defRPr/>
            </a:pPr>
            <a:endParaRPr lang="en-US" altLang="en-US" dirty="0"/>
          </a:p>
          <a:p>
            <a:pPr fontAlgn="auto">
              <a:spcAft>
                <a:spcPts val="0"/>
              </a:spcAft>
              <a:defRPr/>
            </a:pPr>
            <a:r>
              <a:rPr lang="en-US" altLang="en-US" dirty="0"/>
              <a:t>Sources of </a:t>
            </a:r>
            <a:r>
              <a:rPr lang="en-US" altLang="en-US" b="1" dirty="0">
                <a:solidFill>
                  <a:srgbClr val="009900"/>
                </a:solidFill>
              </a:rPr>
              <a:t>capital</a:t>
            </a:r>
            <a:r>
              <a:rPr lang="en-US" altLang="en-US" dirty="0"/>
              <a:t>—money market and capital market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  <a:p>
            <a:pPr fontAlgn="auto">
              <a:spcAft>
                <a:spcPts val="0"/>
              </a:spcAft>
              <a:defRPr/>
            </a:pPr>
            <a:r>
              <a:rPr lang="en-US" altLang="en-US" b="1" dirty="0">
                <a:solidFill>
                  <a:srgbClr val="009900"/>
                </a:solidFill>
              </a:rPr>
              <a:t>Investments</a:t>
            </a:r>
            <a:r>
              <a:rPr lang="en-US" altLang="en-US" dirty="0"/>
              <a:t> come from debt investors and equity investors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Mortgage Terms and Concepts</a:t>
            </a:r>
          </a:p>
        </p:txBody>
      </p:sp>
      <p:sp>
        <p:nvSpPr>
          <p:cNvPr id="67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</a:rPr>
              <a:t>Security instrument</a:t>
            </a:r>
            <a:r>
              <a:rPr lang="en-US" altLang="en-US" dirty="0">
                <a:solidFill>
                  <a:srgbClr val="009900"/>
                </a:solidFill>
              </a:rPr>
              <a:t> </a:t>
            </a:r>
            <a:r>
              <a:rPr lang="en-US" altLang="en-US" sz="2400" i="1" dirty="0"/>
              <a:t>hypothecates</a:t>
            </a:r>
            <a:r>
              <a:rPr lang="en-US" altLang="en-US" sz="2400" dirty="0"/>
              <a:t> real property to cover lender’s loss if borrower  fails to repay debt</a:t>
            </a:r>
          </a:p>
          <a:p>
            <a:pPr>
              <a:spcBef>
                <a:spcPct val="40000"/>
              </a:spcBef>
              <a:buFontTx/>
              <a:buNone/>
            </a:pPr>
            <a:endParaRPr lang="en-US" altLang="en-US" sz="2400" dirty="0"/>
          </a:p>
          <a:p>
            <a:pPr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</a:rPr>
              <a:t>Mortgage</a:t>
            </a:r>
            <a:r>
              <a:rPr lang="en-US" altLang="en-US" dirty="0"/>
              <a:t> </a:t>
            </a:r>
          </a:p>
          <a:p>
            <a:r>
              <a:rPr lang="en-US" altLang="en-US" sz="2400" dirty="0"/>
              <a:t>Given by</a:t>
            </a:r>
            <a:r>
              <a:rPr lang="en-US" altLang="en-US" dirty="0"/>
              <a:t> </a:t>
            </a:r>
            <a:r>
              <a:rPr lang="en-US" altLang="en-US" b="1" dirty="0">
                <a:solidFill>
                  <a:srgbClr val="009900"/>
                </a:solidFill>
              </a:rPr>
              <a:t>mortgagor</a:t>
            </a:r>
            <a:r>
              <a:rPr lang="en-US" altLang="en-US" dirty="0"/>
              <a:t> </a:t>
            </a:r>
            <a:r>
              <a:rPr lang="en-US" altLang="en-US" sz="2400" dirty="0"/>
              <a:t>(property owner) </a:t>
            </a:r>
          </a:p>
          <a:p>
            <a:r>
              <a:rPr lang="en-US" altLang="en-US" sz="2400" dirty="0"/>
              <a:t>Creates lien in favor of</a:t>
            </a:r>
            <a:r>
              <a:rPr lang="en-US" altLang="en-US" dirty="0"/>
              <a:t> </a:t>
            </a:r>
            <a:r>
              <a:rPr lang="en-US" altLang="en-US" b="1" dirty="0">
                <a:solidFill>
                  <a:srgbClr val="009900"/>
                </a:solidFill>
              </a:rPr>
              <a:t>mortgagee</a:t>
            </a:r>
            <a:r>
              <a:rPr lang="en-US" altLang="en-US" dirty="0"/>
              <a:t> </a:t>
            </a:r>
            <a:r>
              <a:rPr lang="en-US" altLang="en-US" sz="2400" dirty="0"/>
              <a:t>(lender) </a:t>
            </a:r>
          </a:p>
          <a:p>
            <a:r>
              <a:rPr lang="en-US" altLang="en-US" sz="2400" dirty="0"/>
              <a:t>If default, enforced by judicial foreclosure (court action) or through power of sale included in mortgage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7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7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7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7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7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7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7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7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67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67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Mortgage Terms and Concepts</a:t>
            </a:r>
          </a:p>
        </p:txBody>
      </p:sp>
      <p:sp>
        <p:nvSpPr>
          <p:cNvPr id="67379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4000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</a:rPr>
              <a:t>Deed of trust</a:t>
            </a:r>
            <a:r>
              <a:rPr lang="en-US" altLang="en-US"/>
              <a:t> </a:t>
            </a:r>
          </a:p>
          <a:p>
            <a:pPr>
              <a:spcBef>
                <a:spcPct val="40000"/>
              </a:spcBef>
            </a:pPr>
            <a:r>
              <a:rPr lang="en-US" altLang="en-US" sz="2400"/>
              <a:t>Transfers title from </a:t>
            </a:r>
            <a:r>
              <a:rPr lang="en-US" altLang="en-US" b="1">
                <a:solidFill>
                  <a:srgbClr val="009900"/>
                </a:solidFill>
              </a:rPr>
              <a:t>trustor</a:t>
            </a:r>
            <a:r>
              <a:rPr lang="en-US" altLang="en-US">
                <a:solidFill>
                  <a:srgbClr val="009900"/>
                </a:solidFill>
              </a:rPr>
              <a:t> </a:t>
            </a:r>
            <a:r>
              <a:rPr lang="en-US" altLang="en-US" sz="2400"/>
              <a:t>(property owner) </a:t>
            </a:r>
          </a:p>
          <a:p>
            <a:pPr>
              <a:spcBef>
                <a:spcPct val="40000"/>
              </a:spcBef>
            </a:pPr>
            <a:r>
              <a:rPr lang="en-US" altLang="en-US" sz="2400"/>
              <a:t>To </a:t>
            </a:r>
            <a:r>
              <a:rPr lang="en-US" altLang="en-US" b="1">
                <a:solidFill>
                  <a:srgbClr val="009900"/>
                </a:solidFill>
              </a:rPr>
              <a:t>trustee</a:t>
            </a:r>
            <a:r>
              <a:rPr lang="en-US" altLang="en-US"/>
              <a:t> </a:t>
            </a:r>
            <a:r>
              <a:rPr lang="en-US" altLang="en-US" sz="2400"/>
              <a:t>(neutral third party) </a:t>
            </a:r>
          </a:p>
          <a:p>
            <a:pPr>
              <a:spcBef>
                <a:spcPct val="40000"/>
              </a:spcBef>
            </a:pPr>
            <a:r>
              <a:rPr lang="en-US" altLang="en-US" sz="2400"/>
              <a:t>To be held on behalf of </a:t>
            </a:r>
            <a:r>
              <a:rPr lang="en-US" altLang="en-US" b="1">
                <a:solidFill>
                  <a:srgbClr val="009900"/>
                </a:solidFill>
              </a:rPr>
              <a:t>beneficiary</a:t>
            </a:r>
            <a:r>
              <a:rPr lang="en-US" altLang="en-US">
                <a:solidFill>
                  <a:srgbClr val="009900"/>
                </a:solidFill>
              </a:rPr>
              <a:t> </a:t>
            </a:r>
            <a:r>
              <a:rPr lang="en-US" altLang="en-US" sz="2400"/>
              <a:t>(lender)</a:t>
            </a:r>
          </a:p>
          <a:p>
            <a:pPr>
              <a:spcBef>
                <a:spcPct val="4000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40000"/>
              </a:spcBef>
              <a:buFontTx/>
              <a:buNone/>
            </a:pPr>
            <a:r>
              <a:rPr lang="en-US" altLang="en-US" sz="2400"/>
              <a:t>If default, enforced by </a:t>
            </a:r>
            <a:r>
              <a:rPr lang="en-US" altLang="en-US" sz="2400" b="1">
                <a:solidFill>
                  <a:srgbClr val="009900"/>
                </a:solidFill>
              </a:rPr>
              <a:t>trustee’s sale</a:t>
            </a:r>
            <a:endParaRPr lang="en-US" altLang="en-US" sz="2400"/>
          </a:p>
          <a:p>
            <a:pPr>
              <a:spcBef>
                <a:spcPct val="40000"/>
              </a:spcBef>
              <a:buFontTx/>
              <a:buNone/>
            </a:pPr>
            <a:r>
              <a:rPr lang="en-US" altLang="en-US" sz="2400"/>
              <a:t>If repaid, </a:t>
            </a:r>
            <a:r>
              <a:rPr lang="en-US" altLang="en-US" sz="2400" b="1">
                <a:solidFill>
                  <a:srgbClr val="009900"/>
                </a:solidFill>
              </a:rPr>
              <a:t>trustee’s deed </a:t>
            </a:r>
            <a:r>
              <a:rPr lang="en-US" altLang="en-US" sz="2400"/>
              <a:t>returns title to owner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7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67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67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67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67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67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Types of Mortgages</a:t>
            </a:r>
          </a:p>
        </p:txBody>
      </p:sp>
      <p:sp>
        <p:nvSpPr>
          <p:cNvPr id="113667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/>
              <a:t>Fully amortized, fixed-rate mortgage with regular payment of principal and interest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/>
              <a:t>Graduated payment mortgage with lower monthly payments in early years of loan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/>
              <a:t>Reverse annuity mortgage, which provides payment(s) to a homeowner that are repaid when the homeowner leaves the home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/>
              <a:t>Shared appreciation mortgage offers lower interest rate in exchange for some equity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 Elements That Create Value </a:t>
            </a:r>
          </a:p>
        </p:txBody>
      </p:sp>
      <p:sp>
        <p:nvSpPr>
          <p:cNvPr id="67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4400"/>
              <a:t>	</a:t>
            </a:r>
            <a:r>
              <a:rPr lang="en-US" altLang="en-US" b="1">
                <a:solidFill>
                  <a:srgbClr val="009900"/>
                </a:solidFill>
              </a:rPr>
              <a:t>D</a:t>
            </a:r>
            <a:r>
              <a:rPr lang="en-US" altLang="en-US"/>
              <a:t>emand—financially qualified buyer</a:t>
            </a:r>
          </a:p>
          <a:p>
            <a:pPr>
              <a:buFontTx/>
              <a:buNone/>
            </a:pPr>
            <a:r>
              <a:rPr lang="en-US" altLang="en-US"/>
              <a:t>	</a:t>
            </a:r>
            <a:r>
              <a:rPr lang="en-US" altLang="en-US" b="1">
                <a:solidFill>
                  <a:srgbClr val="009900"/>
                </a:solidFill>
              </a:rPr>
              <a:t>U</a:t>
            </a:r>
            <a:r>
              <a:rPr lang="en-US" altLang="en-US"/>
              <a:t>tility—property serves useful purpose</a:t>
            </a:r>
          </a:p>
          <a:p>
            <a:pPr>
              <a:buFontTx/>
              <a:buNone/>
            </a:pPr>
            <a:r>
              <a:rPr lang="en-US" altLang="en-US"/>
              <a:t>	</a:t>
            </a:r>
            <a:r>
              <a:rPr lang="en-US" altLang="en-US" b="1">
                <a:solidFill>
                  <a:srgbClr val="009900"/>
                </a:solidFill>
              </a:rPr>
              <a:t>S</a:t>
            </a:r>
            <a:r>
              <a:rPr lang="en-US" altLang="en-US"/>
              <a:t>carcity—short supply relative to demand</a:t>
            </a:r>
          </a:p>
          <a:p>
            <a:pPr>
              <a:buFontTx/>
              <a:buNone/>
            </a:pPr>
            <a:r>
              <a:rPr lang="en-US" altLang="en-US"/>
              <a:t>	</a:t>
            </a:r>
            <a:r>
              <a:rPr lang="en-US" altLang="en-US" b="1">
                <a:solidFill>
                  <a:srgbClr val="009900"/>
                </a:solidFill>
              </a:rPr>
              <a:t>T</a:t>
            </a:r>
            <a:r>
              <a:rPr lang="en-US" altLang="en-US"/>
              <a:t>ransferability—title moved readily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7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67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67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67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Internal Desig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Internal Desig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BING:Applications:Microsoft Office 2004:Templates:Presentations:Designs:Blank Presentation</Template>
  <TotalTime>6095</TotalTime>
  <Words>593</Words>
  <Application>Microsoft Office PowerPoint</Application>
  <PresentationFormat>On-screen Show (4:3)</PresentationFormat>
  <Paragraphs>136</Paragraphs>
  <Slides>17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ＭＳ Ｐゴシック</vt:lpstr>
      <vt:lpstr>Arial</vt:lpstr>
      <vt:lpstr>Calibri</vt:lpstr>
      <vt:lpstr>Osaka</vt:lpstr>
      <vt:lpstr>Verdana</vt:lpstr>
      <vt:lpstr>2_Office Theme</vt:lpstr>
      <vt:lpstr>2_Internal Designs</vt:lpstr>
      <vt:lpstr>Office Theme</vt:lpstr>
      <vt:lpstr>1_Office Theme</vt:lpstr>
      <vt:lpstr>1_Internal Designs</vt:lpstr>
      <vt:lpstr>5  The Real Estate Marketplace</vt:lpstr>
      <vt:lpstr>      Characteristics of Real Estate Markets</vt:lpstr>
      <vt:lpstr>Market Analysis</vt:lpstr>
      <vt:lpstr>Market Analysis</vt:lpstr>
      <vt:lpstr>      Real Estate Finance</vt:lpstr>
      <vt:lpstr>Mortgage Terms and Concepts</vt:lpstr>
      <vt:lpstr>Mortgage Terms and Concepts</vt:lpstr>
      <vt:lpstr>Types of Mortgages</vt:lpstr>
      <vt:lpstr> Elements That Create Value </vt:lpstr>
      <vt:lpstr>Types of Value</vt:lpstr>
      <vt:lpstr>Market Value</vt:lpstr>
      <vt:lpstr>Arm’s-Length Transaction</vt:lpstr>
      <vt:lpstr>      Types of Value</vt:lpstr>
      <vt:lpstr>Influences on Real Estate Value</vt:lpstr>
      <vt:lpstr>Basic Value Principles</vt:lpstr>
      <vt:lpstr>Basic Value Principles</vt:lpstr>
      <vt:lpstr>Basic Value Principles</vt:lpstr>
    </vt:vector>
  </TitlesOfParts>
  <Company>Kaplan Professional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Gail Chandler</dc:creator>
  <cp:lastModifiedBy>Bennie Waller</cp:lastModifiedBy>
  <cp:revision>237</cp:revision>
  <cp:lastPrinted>2007-04-29T21:43:34Z</cp:lastPrinted>
  <dcterms:created xsi:type="dcterms:W3CDTF">2007-04-26T19:26:14Z</dcterms:created>
  <dcterms:modified xsi:type="dcterms:W3CDTF">2018-08-17T13:57:52Z</dcterms:modified>
</cp:coreProperties>
</file>