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69" r:id="rId1"/>
    <p:sldMasterId id="2147483972" r:id="rId2"/>
    <p:sldMasterId id="2147483896" r:id="rId3"/>
    <p:sldMasterId id="2147483956" r:id="rId4"/>
    <p:sldMasterId id="2147483959" r:id="rId5"/>
  </p:sldMasterIdLst>
  <p:notesMasterIdLst>
    <p:notesMasterId r:id="rId13"/>
  </p:notesMasterIdLst>
  <p:sldIdLst>
    <p:sldId id="317" r:id="rId6"/>
    <p:sldId id="318" r:id="rId7"/>
    <p:sldId id="319" r:id="rId8"/>
    <p:sldId id="320" r:id="rId9"/>
    <p:sldId id="321" r:id="rId10"/>
    <p:sldId id="322" r:id="rId11"/>
    <p:sldId id="32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42527"/>
    <a:srgbClr val="00CC00"/>
    <a:srgbClr val="33CC33"/>
    <a:srgbClr val="AC9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955" autoAdjust="0"/>
    <p:restoredTop sz="94630" autoAdjust="0"/>
  </p:normalViewPr>
  <p:slideViewPr>
    <p:cSldViewPr>
      <p:cViewPr varScale="1">
        <p:scale>
          <a:sx n="82" d="100"/>
          <a:sy n="82" d="100"/>
        </p:scale>
        <p:origin x="57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0E90BB0A-C416-4D9D-862F-F9EBD1B8E1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D44F3-1B99-4EB3-89F3-3701E87A523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FA14D-7FA0-4563-922C-A6B475B86DF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93882-2C29-4EC3-ACB0-F6310A63FAA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B22BC-36AB-4BE6-821C-5E7B0165CF6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AE897-0549-4A1A-8024-93A3879DA07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B561D-E8E9-4BBA-BA79-C924DB373B8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12869-76A4-4FF2-BBC7-2920D7AEED3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138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503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49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706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365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006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4347-85D3-4713-AA85-47AD1ED9D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191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1910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4F42-D06E-4653-8F7A-4D6BE1ED9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905000"/>
            <a:ext cx="41910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53F41-E04F-41A1-80AE-FF3C95B64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905000"/>
            <a:ext cx="85344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2196-89DF-43F9-A6A8-D6C67ED93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DEA7-2BD1-49A8-808B-8F043B11F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785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473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4538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626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624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1A1C1-F738-455C-BB67-83A2C63D0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35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49100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1698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86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512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534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74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55893-3843-48EE-B59A-D67AB29FC976}" type="datetimeFigureOut">
              <a:rPr lang="en-US"/>
              <a:pPr>
                <a:defRPr/>
              </a:pPr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7F08027-DA1A-4839-B780-6F7392D04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7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813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0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590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92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452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3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F4B1-F896-498C-B493-7653D90E7B43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CB1F-3AC4-4493-9CE3-37AF740AC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9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82" r:id="rId3"/>
    <p:sldLayoutId id="214748398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©2018 Kaplan, Inc.</a:t>
            </a:r>
          </a:p>
        </p:txBody>
      </p:sp>
    </p:spTree>
    <p:extLst>
      <p:ext uri="{BB962C8B-B14F-4D97-AF65-F5344CB8AC3E}">
        <p14:creationId xmlns:p14="http://schemas.microsoft.com/office/powerpoint/2010/main" val="197463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B1514E-52AF-4AB8-A47A-36B662D83286}" type="datetimeFigureOut">
              <a:rPr lang="en-US"/>
              <a:pPr>
                <a:defRPr/>
              </a:pPr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228190-E879-4754-9A8B-CEF3BC01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DF4B1-F896-498C-B493-7653D90E7B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8/17/2018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3CB1F-3AC4-4493-9CE3-37AF740A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02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©2018 Kaplan, Inc.</a:t>
            </a:r>
          </a:p>
        </p:txBody>
      </p:sp>
    </p:spTree>
    <p:extLst>
      <p:ext uri="{BB962C8B-B14F-4D97-AF65-F5344CB8AC3E}">
        <p14:creationId xmlns:p14="http://schemas.microsoft.com/office/powerpoint/2010/main" val="246285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81000" y="1371601"/>
            <a:ext cx="7772400" cy="99377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b="1" dirty="0"/>
              <a:t>6</a:t>
            </a:r>
            <a:r>
              <a:rPr lang="en-US" altLang="en-US" dirty="0"/>
              <a:t>  The Appraisal Process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365375"/>
            <a:ext cx="7543800" cy="3959225"/>
          </a:xfrm>
        </p:spPr>
        <p:txBody>
          <a:bodyPr rtlCol="0">
            <a:normAutofit fontScale="92500" lnSpcReduction="20000"/>
          </a:bodyPr>
          <a:lstStyle/>
          <a:p>
            <a:pPr marL="609600" indent="-609600" algn="l"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In the </a:t>
            </a:r>
            <a:r>
              <a:rPr lang="en-US" altLang="en-US" b="1" dirty="0">
                <a:solidFill>
                  <a:srgbClr val="30AE5A"/>
                </a:solidFill>
              </a:rPr>
              <a:t>appraisal process</a:t>
            </a:r>
            <a:r>
              <a:rPr lang="en-US" altLang="en-US" sz="2400" dirty="0"/>
              <a:t> the appraiser will:</a:t>
            </a:r>
          </a:p>
          <a:p>
            <a:pPr marL="609600" indent="-609600" algn="l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Define the problem</a:t>
            </a:r>
          </a:p>
          <a:p>
            <a:pPr marL="609600" indent="-609600" algn="l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Determine the scope of work, considering</a:t>
            </a:r>
          </a:p>
          <a:p>
            <a:pPr marL="1009650" lvl="1" indent="-6096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Identification and location of property</a:t>
            </a:r>
          </a:p>
          <a:p>
            <a:pPr marL="1009650" lvl="1" indent="-6096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Property rights to be appraised</a:t>
            </a:r>
          </a:p>
          <a:p>
            <a:pPr marL="1009650" lvl="1" indent="-6096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Definition of value to be estimated</a:t>
            </a:r>
          </a:p>
          <a:p>
            <a:pPr marL="1009650" lvl="1" indent="-6096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Purpose and intended use of appraisal</a:t>
            </a:r>
          </a:p>
          <a:p>
            <a:pPr marL="1009650" lvl="1" indent="-6096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Effective date of the opinion of value</a:t>
            </a:r>
          </a:p>
          <a:p>
            <a:pPr marL="1009650" lvl="1" indent="-6096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Any special limiting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9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Steps in Appraisal Process (cont.)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400" dirty="0"/>
              <a:t>3.  Gather, record, verify, and analyze the necessary data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400" dirty="0"/>
              <a:t>4.	Form opinion of value by each of the three approaches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400" dirty="0"/>
              <a:t>5.  Reconcile values for final opinion of value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400" dirty="0"/>
              <a:t>6.	Report final opinion of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5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Beginning the Appraisal Process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Purpose and use of the appraisal</a:t>
            </a:r>
          </a:p>
          <a:p>
            <a:r>
              <a:rPr lang="en-US" altLang="en-US"/>
              <a:t>Interests to be appraised</a:t>
            </a:r>
          </a:p>
          <a:p>
            <a:pPr lvl="1"/>
            <a:r>
              <a:rPr lang="en-US" altLang="en-US" sz="2800"/>
              <a:t>Fee simple estate</a:t>
            </a:r>
          </a:p>
          <a:p>
            <a:pPr lvl="1"/>
            <a:r>
              <a:rPr lang="en-US" altLang="en-US" sz="2800"/>
              <a:t>Leasehold estate</a:t>
            </a:r>
          </a:p>
          <a:p>
            <a:pPr lvl="1"/>
            <a:r>
              <a:rPr lang="en-US" altLang="en-US" sz="2800"/>
              <a:t>Leased fee estate</a:t>
            </a:r>
          </a:p>
          <a:p>
            <a:pPr lvl="1"/>
            <a:r>
              <a:rPr lang="en-US" altLang="en-US" sz="2800"/>
              <a:t>Life estate</a:t>
            </a:r>
          </a:p>
          <a:p>
            <a:r>
              <a:rPr lang="en-US" altLang="en-US"/>
              <a:t>Date of opinion of value</a:t>
            </a:r>
          </a:p>
          <a:p>
            <a:r>
              <a:rPr lang="en-US" altLang="en-US"/>
              <a:t>Limiting conditions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Sales Comparison Approach</a:t>
            </a:r>
          </a:p>
        </p:txBody>
      </p:sp>
      <p:sp>
        <p:nvSpPr>
          <p:cNvPr id="9318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Also called </a:t>
            </a:r>
            <a:r>
              <a:rPr lang="en-US" dirty="0">
                <a:solidFill>
                  <a:srgbClr val="009900"/>
                </a:solidFill>
              </a:rPr>
              <a:t>market data approach</a:t>
            </a:r>
          </a:p>
        </p:txBody>
      </p:sp>
      <p:sp>
        <p:nvSpPr>
          <p:cNvPr id="93189" name="Text Box 6"/>
          <p:cNvSpPr txBox="1">
            <a:spLocks noChangeArrowheads="1"/>
          </p:cNvSpPr>
          <p:nvPr/>
        </p:nvSpPr>
        <p:spPr bwMode="auto">
          <a:xfrm>
            <a:off x="457200" y="3134721"/>
            <a:ext cx="2057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latin typeface="Verdana" pitchFamily="34" charset="0"/>
                <a:cs typeface="Arial" pitchFamily="34" charset="0"/>
              </a:rPr>
              <a:t>Sales Price of Comparable Property</a:t>
            </a:r>
          </a:p>
        </p:txBody>
      </p:sp>
      <p:sp>
        <p:nvSpPr>
          <p:cNvPr id="93190" name="Text Box 7"/>
          <p:cNvSpPr txBox="1">
            <a:spLocks noChangeArrowheads="1"/>
          </p:cNvSpPr>
          <p:nvPr/>
        </p:nvSpPr>
        <p:spPr bwMode="auto">
          <a:xfrm>
            <a:off x="6484090" y="3069431"/>
            <a:ext cx="21336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latin typeface="Verdana" pitchFamily="34" charset="0"/>
                <a:cs typeface="Arial" pitchFamily="34" charset="0"/>
              </a:rPr>
              <a:t>Indicated Value of Subject Property</a:t>
            </a:r>
          </a:p>
        </p:txBody>
      </p:sp>
      <p:sp>
        <p:nvSpPr>
          <p:cNvPr id="93191" name="Text Box 8"/>
          <p:cNvSpPr txBox="1">
            <a:spLocks noChangeArrowheads="1"/>
          </p:cNvSpPr>
          <p:nvPr/>
        </p:nvSpPr>
        <p:spPr bwMode="auto">
          <a:xfrm>
            <a:off x="3505200" y="3619500"/>
            <a:ext cx="2133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latin typeface="Verdana" pitchFamily="34" charset="0"/>
                <a:cs typeface="Arial" pitchFamily="34" charset="0"/>
              </a:rPr>
              <a:t>Adjustments</a:t>
            </a:r>
          </a:p>
        </p:txBody>
      </p:sp>
      <p:sp>
        <p:nvSpPr>
          <p:cNvPr id="93192" name="Text Box 10"/>
          <p:cNvSpPr txBox="1">
            <a:spLocks noChangeArrowheads="1"/>
          </p:cNvSpPr>
          <p:nvPr/>
        </p:nvSpPr>
        <p:spPr bwMode="auto">
          <a:xfrm>
            <a:off x="2769781" y="36195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>
                <a:cs typeface="Arial" pitchFamily="34" charset="0"/>
              </a:rPr>
              <a:t>±</a:t>
            </a:r>
          </a:p>
        </p:txBody>
      </p:sp>
      <p:sp>
        <p:nvSpPr>
          <p:cNvPr id="93193" name="Text Box 11"/>
          <p:cNvSpPr txBox="1">
            <a:spLocks noChangeArrowheads="1"/>
          </p:cNvSpPr>
          <p:nvPr/>
        </p:nvSpPr>
        <p:spPr bwMode="auto">
          <a:xfrm>
            <a:off x="5854996" y="365261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 dirty="0">
                <a:cs typeface="Arial" pitchFamily="34" charset="0"/>
              </a:rPr>
              <a:t>=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Cost Approach</a:t>
            </a:r>
          </a:p>
        </p:txBody>
      </p:sp>
      <p:sp>
        <p:nvSpPr>
          <p:cNvPr id="9421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Assumes that new construction sets the upper limit of value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52400" y="2743200"/>
            <a:ext cx="2438400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pitchFamily="34" charset="0"/>
                <a:cs typeface="Arial" pitchFamily="34" charset="0"/>
              </a:rPr>
              <a:t>Reproduction or Replacement Cost of Improvements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2971800" y="3200400"/>
            <a:ext cx="25146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pitchFamily="34" charset="0"/>
                <a:cs typeface="Arial" pitchFamily="34" charset="0"/>
              </a:rPr>
              <a:t>Depreciation on Improvements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7467600" y="3429000"/>
            <a:ext cx="152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pitchFamily="34" charset="0"/>
                <a:cs typeface="Arial" pitchFamily="34" charset="0"/>
              </a:rPr>
              <a:t>Property Value</a:t>
            </a:r>
          </a:p>
        </p:txBody>
      </p:sp>
      <p:sp>
        <p:nvSpPr>
          <p:cNvPr id="94215" name="Text Box 8"/>
          <p:cNvSpPr txBox="1">
            <a:spLocks noChangeArrowheads="1"/>
          </p:cNvSpPr>
          <p:nvPr/>
        </p:nvSpPr>
        <p:spPr bwMode="auto">
          <a:xfrm>
            <a:off x="5867400" y="3429000"/>
            <a:ext cx="1219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pitchFamily="34" charset="0"/>
                <a:cs typeface="Arial" pitchFamily="34" charset="0"/>
              </a:rPr>
              <a:t>Site Value</a:t>
            </a:r>
          </a:p>
        </p:txBody>
      </p:sp>
      <p:sp>
        <p:nvSpPr>
          <p:cNvPr id="94216" name="Text Box 9"/>
          <p:cNvSpPr txBox="1">
            <a:spLocks noChangeArrowheads="1"/>
          </p:cNvSpPr>
          <p:nvPr/>
        </p:nvSpPr>
        <p:spPr bwMode="auto">
          <a:xfrm>
            <a:off x="2514600" y="3581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>
                <a:cs typeface="Arial" pitchFamily="34" charset="0"/>
              </a:rPr>
              <a:t>̶</a:t>
            </a:r>
          </a:p>
        </p:txBody>
      </p:sp>
      <p:sp>
        <p:nvSpPr>
          <p:cNvPr id="94217" name="Text Box 10"/>
          <p:cNvSpPr txBox="1">
            <a:spLocks noChangeArrowheads="1"/>
          </p:cNvSpPr>
          <p:nvPr/>
        </p:nvSpPr>
        <p:spPr bwMode="auto">
          <a:xfrm>
            <a:off x="5486400" y="3581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>
                <a:cs typeface="Arial" pitchFamily="34" charset="0"/>
              </a:rPr>
              <a:t>+</a:t>
            </a:r>
          </a:p>
        </p:txBody>
      </p:sp>
      <p:sp>
        <p:nvSpPr>
          <p:cNvPr id="94218" name="Text Box 11"/>
          <p:cNvSpPr txBox="1">
            <a:spLocks noChangeArrowheads="1"/>
          </p:cNvSpPr>
          <p:nvPr/>
        </p:nvSpPr>
        <p:spPr bwMode="auto">
          <a:xfrm>
            <a:off x="7086600" y="3581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>
                <a:cs typeface="Arial" pitchFamily="34" charset="0"/>
              </a:rPr>
              <a:t>=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Income Capitalization Approach</a:t>
            </a:r>
          </a:p>
        </p:txBody>
      </p:sp>
      <p:sp>
        <p:nvSpPr>
          <p:cNvPr id="9523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Based on investment return a buyer expects</a:t>
            </a:r>
          </a:p>
        </p:txBody>
      </p:sp>
      <p:sp>
        <p:nvSpPr>
          <p:cNvPr id="95236" name="Text Box 5"/>
          <p:cNvSpPr txBox="1">
            <a:spLocks noChangeArrowheads="1"/>
          </p:cNvSpPr>
          <p:nvPr/>
        </p:nvSpPr>
        <p:spPr bwMode="auto">
          <a:xfrm>
            <a:off x="304800" y="2971800"/>
            <a:ext cx="525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u="sng">
                <a:latin typeface="Verdana" pitchFamily="34" charset="0"/>
                <a:cs typeface="Arial" pitchFamily="34" charset="0"/>
              </a:rPr>
              <a:t>Net Operating Income </a:t>
            </a:r>
            <a:r>
              <a:rPr lang="en-US" altLang="en-US" sz="2800">
                <a:latin typeface="Verdana" pitchFamily="34" charset="0"/>
                <a:cs typeface="Arial" pitchFamily="34" charset="0"/>
              </a:rPr>
              <a:t>Return (Capitalization Rate)</a:t>
            </a:r>
          </a:p>
        </p:txBody>
      </p:sp>
      <p:sp>
        <p:nvSpPr>
          <p:cNvPr id="95237" name="Text Box 6"/>
          <p:cNvSpPr txBox="1">
            <a:spLocks noChangeArrowheads="1"/>
          </p:cNvSpPr>
          <p:nvPr/>
        </p:nvSpPr>
        <p:spPr bwMode="auto">
          <a:xfrm>
            <a:off x="6096000" y="3124200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latin typeface="Verdana" pitchFamily="34" charset="0"/>
                <a:cs typeface="Arial" pitchFamily="34" charset="0"/>
              </a:rPr>
              <a:t>Property Value</a:t>
            </a:r>
          </a:p>
        </p:txBody>
      </p:sp>
      <p:sp>
        <p:nvSpPr>
          <p:cNvPr id="95238" name="Text Box 8"/>
          <p:cNvSpPr txBox="1">
            <a:spLocks noChangeArrowheads="1"/>
          </p:cNvSpPr>
          <p:nvPr/>
        </p:nvSpPr>
        <p:spPr bwMode="auto">
          <a:xfrm>
            <a:off x="5562600" y="31242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 sz="2800">
                <a:cs typeface="Arial" pitchFamily="34" charset="0"/>
              </a:rPr>
              <a:t>=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Relationship of Approaches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009900"/>
                </a:solidFill>
              </a:rPr>
              <a:t>Sales comparison approach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dirty="0"/>
              <a:t>	Most reliable with single-family residences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009900"/>
                </a:solidFill>
              </a:rPr>
              <a:t>Cost approach</a:t>
            </a:r>
            <a:r>
              <a:rPr lang="en-US" altLang="en-US" sz="2400" dirty="0">
                <a:solidFill>
                  <a:srgbClr val="009900"/>
                </a:solidFill>
              </a:rPr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dirty="0"/>
              <a:t>	Most reliable with non-income-producing property with limited market, or special purpose property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009900"/>
                </a:solidFill>
              </a:rPr>
              <a:t>Income capitalization approach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dirty="0"/>
              <a:t>	Most reliable with income-producing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0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build="p" autoUpdateAnimBg="0" advAuto="100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BING:Applications:Microsoft Office 2004:Templates:Presentations:Designs:Blank Presentation</Template>
  <TotalTime>6095</TotalTime>
  <Words>191</Words>
  <Application>Microsoft Office PowerPoint</Application>
  <PresentationFormat>On-screen Show (4:3)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2_Office Theme</vt:lpstr>
      <vt:lpstr>2_Internal Designs</vt:lpstr>
      <vt:lpstr>Office Theme</vt:lpstr>
      <vt:lpstr>1_Office Theme</vt:lpstr>
      <vt:lpstr>1_Internal Designs</vt:lpstr>
      <vt:lpstr>6  The Appraisal Process</vt:lpstr>
      <vt:lpstr>Steps in Appraisal Process (cont.)</vt:lpstr>
      <vt:lpstr>Beginning the Appraisal Process</vt:lpstr>
      <vt:lpstr>Sales Comparison Approach</vt:lpstr>
      <vt:lpstr>Cost Approach</vt:lpstr>
      <vt:lpstr>Income Capitalization Approach</vt:lpstr>
      <vt:lpstr>Relationship of Approaches</vt:lpstr>
    </vt:vector>
  </TitlesOfParts>
  <Company>Kaplan Professional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Chandler</dc:creator>
  <cp:lastModifiedBy>Bennie Waller</cp:lastModifiedBy>
  <cp:revision>237</cp:revision>
  <cp:lastPrinted>2007-04-29T21:43:34Z</cp:lastPrinted>
  <dcterms:created xsi:type="dcterms:W3CDTF">2007-04-26T19:26:14Z</dcterms:created>
  <dcterms:modified xsi:type="dcterms:W3CDTF">2018-08-17T13:58:37Z</dcterms:modified>
</cp:coreProperties>
</file>