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0" r:id="rId2"/>
    <p:sldId id="271" r:id="rId3"/>
    <p:sldId id="273" r:id="rId4"/>
    <p:sldId id="268" r:id="rId5"/>
    <p:sldId id="266" r:id="rId6"/>
    <p:sldId id="274" r:id="rId7"/>
    <p:sldId id="275" r:id="rId8"/>
    <p:sldId id="277" r:id="rId9"/>
    <p:sldId id="267" r:id="rId10"/>
    <p:sldId id="265" r:id="rId11"/>
    <p:sldId id="262"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8"/>
    <a:srgbClr val="99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autoAdjust="0"/>
    <p:restoredTop sz="94603" autoAdjust="0"/>
  </p:normalViewPr>
  <p:slideViewPr>
    <p:cSldViewPr>
      <p:cViewPr>
        <p:scale>
          <a:sx n="90" d="100"/>
          <a:sy n="90" d="100"/>
        </p:scale>
        <p:origin x="-402"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rgbClr val="0070C0"/>
        </a:solidFill>
        <a:effectLst>
          <a:innerShdw blurRad="825500" dist="50800" dir="13500000">
            <a:prstClr val="black"/>
          </a:innerShdw>
        </a:effectLst>
      </dgm:spPr>
      <dgm:t>
        <a:bodyPr/>
        <a:lstStyle/>
        <a:p>
          <a:pPr rtl="0"/>
          <a:r>
            <a:rPr lang="en-US" sz="4800" b="1" dirty="0" smtClean="0"/>
            <a:t>Statistics</a:t>
          </a:r>
          <a:endParaRPr lang="en-US" sz="48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CB7EAAB1-AA81-407F-9189-728443B7E7FF}"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9B88EF40-28F2-41FE-AF74-118AEAC766E5}" type="presOf" srcId="{DFA88CC8-EAF9-42DA-A4C8-793A1F818815}" destId="{CBAFC969-D6C9-4FA0-AA7E-DD4FC4F910F2}" srcOrd="0" destOrd="0" presId="urn:microsoft.com/office/officeart/2005/8/layout/vList5"/>
    <dgm:cxn modelId="{DC5BC0BC-9D87-429E-AA2F-D499D8150FBB}" type="presParOf" srcId="{CBAFC969-D6C9-4FA0-AA7E-DD4FC4F910F2}" destId="{13B03F90-85AE-4245-9BA3-36BA7C1BCA58}" srcOrd="0" destOrd="0" presId="urn:microsoft.com/office/officeart/2005/8/layout/vList5"/>
    <dgm:cxn modelId="{410CEA93-1123-4B77-A740-7308FBEDBA0E}"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301CF29-031A-473C-AFEB-BC37CEEFE31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72188CF-E719-4B97-93EC-29B63202C477}">
      <dgm:prSet custT="1"/>
      <dgm:spPr>
        <a:effectLst>
          <a:innerShdw blurRad="825500" dist="50800" dir="13500000">
            <a:prstClr val="black"/>
          </a:innerShdw>
        </a:effectLst>
      </dgm:spPr>
      <dgm:t>
        <a:bodyPr/>
        <a:lstStyle/>
        <a:p>
          <a:pPr rtl="0"/>
          <a:r>
            <a:rPr lang="en-US" sz="3200" dirty="0" smtClean="0"/>
            <a:t>Hypothesis Testing</a:t>
          </a:r>
          <a:endParaRPr lang="en-US" sz="3200" dirty="0"/>
        </a:p>
      </dgm:t>
    </dgm:pt>
    <dgm:pt modelId="{4CA52A13-6C42-417F-B611-4FA082D5BA09}" type="parTrans" cxnId="{FEAD0BCF-B4DF-4326-AA14-FD3C33CB8493}">
      <dgm:prSet/>
      <dgm:spPr/>
      <dgm:t>
        <a:bodyPr/>
        <a:lstStyle/>
        <a:p>
          <a:endParaRPr lang="en-US"/>
        </a:p>
      </dgm:t>
    </dgm:pt>
    <dgm:pt modelId="{253434C2-7ED9-42CA-8030-2E8DC2F2D88E}" type="sibTrans" cxnId="{FEAD0BCF-B4DF-4326-AA14-FD3C33CB8493}">
      <dgm:prSet/>
      <dgm:spPr/>
      <dgm:t>
        <a:bodyPr/>
        <a:lstStyle/>
        <a:p>
          <a:endParaRPr lang="en-US"/>
        </a:p>
      </dgm:t>
    </dgm:pt>
    <dgm:pt modelId="{CECCFC02-FA83-430C-9F2A-11CE0F366AB4}" type="pres">
      <dgm:prSet presAssocID="{6301CF29-031A-473C-AFEB-BC37CEEFE31C}" presName="Name0" presStyleCnt="0">
        <dgm:presLayoutVars>
          <dgm:dir/>
          <dgm:animLvl val="lvl"/>
          <dgm:resizeHandles val="exact"/>
        </dgm:presLayoutVars>
      </dgm:prSet>
      <dgm:spPr/>
      <dgm:t>
        <a:bodyPr/>
        <a:lstStyle/>
        <a:p>
          <a:endParaRPr lang="en-US"/>
        </a:p>
      </dgm:t>
    </dgm:pt>
    <dgm:pt modelId="{F0C98EE2-93C6-4055-B774-04D737F872FE}" type="pres">
      <dgm:prSet presAssocID="{272188CF-E719-4B97-93EC-29B63202C477}" presName="linNode" presStyleCnt="0"/>
      <dgm:spPr/>
    </dgm:pt>
    <dgm:pt modelId="{67102D7B-15D9-45C1-9189-36EE3C442D3B}" type="pres">
      <dgm:prSet presAssocID="{272188CF-E719-4B97-93EC-29B63202C477}" presName="parentText" presStyleLbl="node1" presStyleIdx="0" presStyleCnt="1" custScaleX="277778" custLinFactNeighborX="1286" custLinFactNeighborY="-3120">
        <dgm:presLayoutVars>
          <dgm:chMax val="1"/>
          <dgm:bulletEnabled val="1"/>
        </dgm:presLayoutVars>
      </dgm:prSet>
      <dgm:spPr/>
      <dgm:t>
        <a:bodyPr/>
        <a:lstStyle/>
        <a:p>
          <a:endParaRPr lang="en-US"/>
        </a:p>
      </dgm:t>
    </dgm:pt>
  </dgm:ptLst>
  <dgm:cxnLst>
    <dgm:cxn modelId="{E7DE2764-04AC-4BBF-8BB0-084E8F3AB5A0}" type="presOf" srcId="{6301CF29-031A-473C-AFEB-BC37CEEFE31C}" destId="{CECCFC02-FA83-430C-9F2A-11CE0F366AB4}" srcOrd="0" destOrd="0" presId="urn:microsoft.com/office/officeart/2005/8/layout/vList5"/>
    <dgm:cxn modelId="{FEAD0BCF-B4DF-4326-AA14-FD3C33CB8493}" srcId="{6301CF29-031A-473C-AFEB-BC37CEEFE31C}" destId="{272188CF-E719-4B97-93EC-29B63202C477}" srcOrd="0" destOrd="0" parTransId="{4CA52A13-6C42-417F-B611-4FA082D5BA09}" sibTransId="{253434C2-7ED9-42CA-8030-2E8DC2F2D88E}"/>
    <dgm:cxn modelId="{3AFC91C0-B0C8-4929-8F9D-24D0C700D7F7}" type="presOf" srcId="{272188CF-E719-4B97-93EC-29B63202C477}" destId="{67102D7B-15D9-45C1-9189-36EE3C442D3B}" srcOrd="0" destOrd="0" presId="urn:microsoft.com/office/officeart/2005/8/layout/vList5"/>
    <dgm:cxn modelId="{E0D4B722-39A5-4065-B2B1-99F1FBFD8EA5}" type="presParOf" srcId="{CECCFC02-FA83-430C-9F2A-11CE0F366AB4}" destId="{F0C98EE2-93C6-4055-B774-04D737F872FE}" srcOrd="0" destOrd="0" presId="urn:microsoft.com/office/officeart/2005/8/layout/vList5"/>
    <dgm:cxn modelId="{C8487CB5-634F-4E69-9EBB-65E41C2B09BE}" type="presParOf" srcId="{F0C98EE2-93C6-4055-B774-04D737F872FE}" destId="{67102D7B-15D9-45C1-9189-36EE3C442D3B}"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C8763C5-65EF-44E8-82BE-1593234843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0D63AB-9284-4EB9-BDB8-704D999003A0}">
      <dgm:prSet custT="1"/>
      <dgm:spPr/>
      <dgm:t>
        <a:bodyPr/>
        <a:lstStyle/>
        <a:p>
          <a:pPr algn="ctr" rtl="0"/>
          <a:r>
            <a:rPr lang="en-US" sz="5400" dirty="0" smtClean="0"/>
            <a:t>End</a:t>
          </a:r>
          <a:endParaRPr lang="en-US" sz="5400" dirty="0"/>
        </a:p>
      </dgm:t>
    </dgm:pt>
    <dgm:pt modelId="{B5F39481-DE7E-49FF-893D-689A3BDBFCF9}" type="parTrans" cxnId="{79943951-4083-41AD-A9D6-9E896734C7F4}">
      <dgm:prSet/>
      <dgm:spPr/>
      <dgm:t>
        <a:bodyPr/>
        <a:lstStyle/>
        <a:p>
          <a:endParaRPr lang="en-US"/>
        </a:p>
      </dgm:t>
    </dgm:pt>
    <dgm:pt modelId="{CDCCFDB2-17B3-4098-9B6C-6B18F6CDE8D2}" type="sibTrans" cxnId="{79943951-4083-41AD-A9D6-9E896734C7F4}">
      <dgm:prSet/>
      <dgm:spPr/>
      <dgm:t>
        <a:bodyPr/>
        <a:lstStyle/>
        <a:p>
          <a:endParaRPr lang="en-US"/>
        </a:p>
      </dgm:t>
    </dgm:pt>
    <dgm:pt modelId="{532A5627-EF82-4CDF-A013-16A6DE8184B8}" type="pres">
      <dgm:prSet presAssocID="{4C8763C5-65EF-44E8-82BE-159323484316}" presName="linear" presStyleCnt="0">
        <dgm:presLayoutVars>
          <dgm:animLvl val="lvl"/>
          <dgm:resizeHandles val="exact"/>
        </dgm:presLayoutVars>
      </dgm:prSet>
      <dgm:spPr/>
      <dgm:t>
        <a:bodyPr/>
        <a:lstStyle/>
        <a:p>
          <a:endParaRPr lang="en-US"/>
        </a:p>
      </dgm:t>
    </dgm:pt>
    <dgm:pt modelId="{A6C91B52-68CA-4730-899D-B0CAB925556C}" type="pres">
      <dgm:prSet presAssocID="{020D63AB-9284-4EB9-BDB8-704D999003A0}" presName="parentText" presStyleLbl="node1" presStyleIdx="0" presStyleCnt="1" custScaleX="103281" custScaleY="280326" custLinFactNeighborX="24919" custLinFactNeighborY="-56153">
        <dgm:presLayoutVars>
          <dgm:chMax val="0"/>
          <dgm:bulletEnabled val="1"/>
        </dgm:presLayoutVars>
      </dgm:prSet>
      <dgm:spPr/>
      <dgm:t>
        <a:bodyPr/>
        <a:lstStyle/>
        <a:p>
          <a:endParaRPr lang="en-US"/>
        </a:p>
      </dgm:t>
    </dgm:pt>
  </dgm:ptLst>
  <dgm:cxnLst>
    <dgm:cxn modelId="{AD27D53B-CAC0-41E3-9E1B-F1DE09EE7C4B}" type="presOf" srcId="{4C8763C5-65EF-44E8-82BE-159323484316}" destId="{532A5627-EF82-4CDF-A013-16A6DE8184B8}" srcOrd="0" destOrd="0" presId="urn:microsoft.com/office/officeart/2005/8/layout/vList2"/>
    <dgm:cxn modelId="{137A6970-3366-4CAD-8E13-A5BB7D5C2A47}" type="presOf" srcId="{020D63AB-9284-4EB9-BDB8-704D999003A0}" destId="{A6C91B52-68CA-4730-899D-B0CAB925556C}" srcOrd="0" destOrd="0" presId="urn:microsoft.com/office/officeart/2005/8/layout/vList2"/>
    <dgm:cxn modelId="{79943951-4083-41AD-A9D6-9E896734C7F4}" srcId="{4C8763C5-65EF-44E8-82BE-159323484316}" destId="{020D63AB-9284-4EB9-BDB8-704D999003A0}" srcOrd="0" destOrd="0" parTransId="{B5F39481-DE7E-49FF-893D-689A3BDBFCF9}" sibTransId="{CDCCFDB2-17B3-4098-9B6C-6B18F6CDE8D2}"/>
    <dgm:cxn modelId="{2A20048E-74D9-471A-9398-841DA19E88FB}" type="presParOf" srcId="{532A5627-EF82-4CDF-A013-16A6DE8184B8}" destId="{A6C91B52-68CA-4730-899D-B0CAB925556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solidFill>
          <a:srgbClr val="0070C0"/>
        </a:solidFill>
        <a:effectLst>
          <a:innerShdw blurRad="825500" dist="50800" dir="13500000">
            <a:prstClr val="black"/>
          </a:innerShdw>
        </a:effectLst>
      </dgm:spPr>
      <dgm:t>
        <a:bodyPr/>
        <a:lstStyle/>
        <a:p>
          <a:pPr rtl="0"/>
          <a:r>
            <a:rPr lang="en-US" sz="4800" b="1" smtClean="0"/>
            <a:t>Hypothesis testing</a:t>
          </a:r>
          <a:endParaRPr lang="en-US" sz="48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E305A839-66EF-47D8-8EFB-0679BD42472A}" type="presOf" srcId="{601AFE5E-81B7-4493-BBD0-A9CB0AA6CAD2}" destId="{A3DFCA2A-3259-4688-A833-7E47232A7BA9}" srcOrd="0" destOrd="0" presId="urn:microsoft.com/office/officeart/2005/8/layout/vList5"/>
    <dgm:cxn modelId="{6EDE9547-29BB-44A8-A6D6-F7AEDF4349A5}"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9EDF0154-62B0-4C8A-9E6E-229FD2A5EEFC}" type="presParOf" srcId="{CBAFC969-D6C9-4FA0-AA7E-DD4FC4F910F2}" destId="{13B03F90-85AE-4245-9BA3-36BA7C1BCA58}" srcOrd="0" destOrd="0" presId="urn:microsoft.com/office/officeart/2005/8/layout/vList5"/>
    <dgm:cxn modelId="{A4D8D782-A30C-48CD-AD36-9A1F3791D829}"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B0523D7C-A723-4D7B-B74A-85F70E9F4697}" type="presOf" srcId="{601AFE5E-81B7-4493-BBD0-A9CB0AA6CAD2}" destId="{A3DFCA2A-3259-4688-A833-7E47232A7BA9}" srcOrd="0" destOrd="0" presId="urn:microsoft.com/office/officeart/2005/8/layout/vList5"/>
    <dgm:cxn modelId="{102C1AF1-37E4-40A9-BBB8-E2362EB379AD}"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B2ECFF68-B24A-48A7-9D26-CF510C733ACC}" type="presParOf" srcId="{CBAFC969-D6C9-4FA0-AA7E-DD4FC4F910F2}" destId="{13B03F90-85AE-4245-9BA3-36BA7C1BCA58}" srcOrd="0" destOrd="0" presId="urn:microsoft.com/office/officeart/2005/8/layout/vList5"/>
    <dgm:cxn modelId="{0AD7A295-B192-4A11-8C3B-D0573E50AE2C}"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7C1CEB5B-BF6A-4192-B50A-05ED96DD838E}" type="presOf" srcId="{601AFE5E-81B7-4493-BBD0-A9CB0AA6CAD2}" destId="{A3DFCA2A-3259-4688-A833-7E47232A7BA9}" srcOrd="0" destOrd="0" presId="urn:microsoft.com/office/officeart/2005/8/layout/vList5"/>
    <dgm:cxn modelId="{38CA244C-7187-4729-87C5-6A7EA3D1D297}"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F786C095-F9E4-4829-B940-356350D7AEBE}" type="presParOf" srcId="{CBAFC969-D6C9-4FA0-AA7E-DD4FC4F910F2}" destId="{13B03F90-85AE-4245-9BA3-36BA7C1BCA58}" srcOrd="0" destOrd="0" presId="urn:microsoft.com/office/officeart/2005/8/layout/vList5"/>
    <dgm:cxn modelId="{C4CF4E5B-65AB-4FBA-A3B5-B7D27533652C}"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4E048E10-A351-4103-9DE6-5AF0BE4B8B73}" type="presOf" srcId="{DFA88CC8-EAF9-42DA-A4C8-793A1F818815}" destId="{CBAFC969-D6C9-4FA0-AA7E-DD4FC4F910F2}" srcOrd="0" destOrd="0" presId="urn:microsoft.com/office/officeart/2005/8/layout/vList5"/>
    <dgm:cxn modelId="{28FCE9A8-FA09-4026-A4EA-098E640D4325}" type="presOf" srcId="{601AFE5E-81B7-4493-BBD0-A9CB0AA6CAD2}" destId="{A3DFCA2A-3259-4688-A833-7E47232A7BA9}" srcOrd="0" destOrd="0" presId="urn:microsoft.com/office/officeart/2005/8/layout/vList5"/>
    <dgm:cxn modelId="{D785A6C1-3F4F-4AF4-8A14-A1B5C8DEE796}" type="presParOf" srcId="{CBAFC969-D6C9-4FA0-AA7E-DD4FC4F910F2}" destId="{13B03F90-85AE-4245-9BA3-36BA7C1BCA58}" srcOrd="0" destOrd="0" presId="urn:microsoft.com/office/officeart/2005/8/layout/vList5"/>
    <dgm:cxn modelId="{3952C048-B644-4272-BA8C-5F53511424D5}"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47F41FE-905D-4836-81F2-19656608F1B2}" type="presOf" srcId="{601AFE5E-81B7-4493-BBD0-A9CB0AA6CAD2}" destId="{A3DFCA2A-3259-4688-A833-7E47232A7BA9}" srcOrd="0" destOrd="0" presId="urn:microsoft.com/office/officeart/2005/8/layout/vList5"/>
    <dgm:cxn modelId="{12D65F9D-FAB4-4BAD-980D-AB3E89D30F60}" type="presOf" srcId="{DFA88CC8-EAF9-42DA-A4C8-793A1F818815}" destId="{CBAFC969-D6C9-4FA0-AA7E-DD4FC4F910F2}"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95F24864-CB36-4C15-B56A-D130170100AE}" type="presParOf" srcId="{CBAFC969-D6C9-4FA0-AA7E-DD4FC4F910F2}" destId="{13B03F90-85AE-4245-9BA3-36BA7C1BCA58}" srcOrd="0" destOrd="0" presId="urn:microsoft.com/office/officeart/2005/8/layout/vList5"/>
    <dgm:cxn modelId="{73DB9396-23CF-4E73-80D4-C15226C174D8}"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86B75E0F-E17B-45EB-BBB1-1715A696A352}"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CCF0AF61-11E2-4D85-8239-5662B15D13DD}" type="presOf" srcId="{DFA88CC8-EAF9-42DA-A4C8-793A1F818815}" destId="{CBAFC969-D6C9-4FA0-AA7E-DD4FC4F910F2}" srcOrd="0" destOrd="0" presId="urn:microsoft.com/office/officeart/2005/8/layout/vList5"/>
    <dgm:cxn modelId="{28AEDAE8-44FA-420E-BD35-EE21A0983F2B}" type="presParOf" srcId="{CBAFC969-D6C9-4FA0-AA7E-DD4FC4F910F2}" destId="{13B03F90-85AE-4245-9BA3-36BA7C1BCA58}" srcOrd="0" destOrd="0" presId="urn:microsoft.com/office/officeart/2005/8/layout/vList5"/>
    <dgm:cxn modelId="{07786BB6-1382-40CD-88A0-F35ADE45B3B6}"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dgm:presLayoutVars>
          <dgm:chMax val="1"/>
          <dgm:bulletEnabled val="1"/>
        </dgm:presLayoutVars>
      </dgm:prSet>
      <dgm:spPr/>
      <dgm:t>
        <a:bodyPr/>
        <a:lstStyle/>
        <a:p>
          <a:endParaRPr lang="en-US"/>
        </a:p>
      </dgm:t>
    </dgm:pt>
  </dgm:ptLst>
  <dgm:cxnLst>
    <dgm:cxn modelId="{61B91300-1E59-4AD1-B711-E66D3BF34746}" srcId="{DFA88CC8-EAF9-42DA-A4C8-793A1F818815}" destId="{601AFE5E-81B7-4493-BBD0-A9CB0AA6CAD2}" srcOrd="0" destOrd="0" parTransId="{C74E7451-C8CA-48D3-B887-55D8E13A929C}" sibTransId="{503552E4-F0C3-4F5F-B43B-B38C8200A8B5}"/>
    <dgm:cxn modelId="{FBEC3A56-AF24-4370-859B-D5CB74902866}" type="presOf" srcId="{601AFE5E-81B7-4493-BBD0-A9CB0AA6CAD2}" destId="{A3DFCA2A-3259-4688-A833-7E47232A7BA9}" srcOrd="0" destOrd="0" presId="urn:microsoft.com/office/officeart/2005/8/layout/vList5"/>
    <dgm:cxn modelId="{AC012D9C-A89B-4061-B010-93F4CA81BCC8}" type="presOf" srcId="{DFA88CC8-EAF9-42DA-A4C8-793A1F818815}" destId="{CBAFC969-D6C9-4FA0-AA7E-DD4FC4F910F2}" srcOrd="0" destOrd="0" presId="urn:microsoft.com/office/officeart/2005/8/layout/vList5"/>
    <dgm:cxn modelId="{7D166319-6B4E-4295-AB8D-ACCBCD432C3A}" type="presParOf" srcId="{CBAFC969-D6C9-4FA0-AA7E-DD4FC4F910F2}" destId="{13B03F90-85AE-4245-9BA3-36BA7C1BCA58}" srcOrd="0" destOrd="0" presId="urn:microsoft.com/office/officeart/2005/8/layout/vList5"/>
    <dgm:cxn modelId="{3D993356-B179-4D2D-BD12-6C78422ADF3C}"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FA88CC8-EAF9-42DA-A4C8-793A1F81881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1AFE5E-81B7-4493-BBD0-A9CB0AA6CAD2}">
      <dgm:prSet custT="1"/>
      <dgm:spPr>
        <a:effectLst>
          <a:innerShdw blurRad="825500" dist="50800" dir="13500000">
            <a:prstClr val="black"/>
          </a:innerShdw>
        </a:effectLst>
      </dgm:spPr>
      <dgm:t>
        <a:bodyPr/>
        <a:lstStyle/>
        <a:p>
          <a:pPr rtl="0"/>
          <a:r>
            <a:rPr lang="en-US" sz="3600" dirty="0" smtClean="0"/>
            <a:t>Hypothesis Testing</a:t>
          </a:r>
          <a:endParaRPr lang="en-US" sz="3600" dirty="0"/>
        </a:p>
      </dgm:t>
    </dgm:pt>
    <dgm:pt modelId="{C74E7451-C8CA-48D3-B887-55D8E13A929C}" type="parTrans" cxnId="{61B91300-1E59-4AD1-B711-E66D3BF34746}">
      <dgm:prSet/>
      <dgm:spPr/>
      <dgm:t>
        <a:bodyPr/>
        <a:lstStyle/>
        <a:p>
          <a:endParaRPr lang="en-US"/>
        </a:p>
      </dgm:t>
    </dgm:pt>
    <dgm:pt modelId="{503552E4-F0C3-4F5F-B43B-B38C8200A8B5}" type="sibTrans" cxnId="{61B91300-1E59-4AD1-B711-E66D3BF34746}">
      <dgm:prSet/>
      <dgm:spPr/>
      <dgm:t>
        <a:bodyPr/>
        <a:lstStyle/>
        <a:p>
          <a:endParaRPr lang="en-US"/>
        </a:p>
      </dgm:t>
    </dgm:pt>
    <dgm:pt modelId="{CBAFC969-D6C9-4FA0-AA7E-DD4FC4F910F2}" type="pres">
      <dgm:prSet presAssocID="{DFA88CC8-EAF9-42DA-A4C8-793A1F818815}" presName="Name0" presStyleCnt="0">
        <dgm:presLayoutVars>
          <dgm:dir/>
          <dgm:animLvl val="lvl"/>
          <dgm:resizeHandles val="exact"/>
        </dgm:presLayoutVars>
      </dgm:prSet>
      <dgm:spPr/>
      <dgm:t>
        <a:bodyPr/>
        <a:lstStyle/>
        <a:p>
          <a:endParaRPr lang="en-US"/>
        </a:p>
      </dgm:t>
    </dgm:pt>
    <dgm:pt modelId="{13B03F90-85AE-4245-9BA3-36BA7C1BCA58}" type="pres">
      <dgm:prSet presAssocID="{601AFE5E-81B7-4493-BBD0-A9CB0AA6CAD2}" presName="linNode" presStyleCnt="0"/>
      <dgm:spPr/>
    </dgm:pt>
    <dgm:pt modelId="{A3DFCA2A-3259-4688-A833-7E47232A7BA9}" type="pres">
      <dgm:prSet presAssocID="{601AFE5E-81B7-4493-BBD0-A9CB0AA6CAD2}" presName="parentText" presStyleLbl="node1" presStyleIdx="0" presStyleCnt="1" custScaleX="277778" custLinFactNeighborX="75874" custLinFactNeighborY="-10059">
        <dgm:presLayoutVars>
          <dgm:chMax val="1"/>
          <dgm:bulletEnabled val="1"/>
        </dgm:presLayoutVars>
      </dgm:prSet>
      <dgm:spPr/>
      <dgm:t>
        <a:bodyPr/>
        <a:lstStyle/>
        <a:p>
          <a:endParaRPr lang="en-US"/>
        </a:p>
      </dgm:t>
    </dgm:pt>
  </dgm:ptLst>
  <dgm:cxnLst>
    <dgm:cxn modelId="{F946945C-FB1D-4226-953A-CB5C0AE70C3C}" type="presOf" srcId="{601AFE5E-81B7-4493-BBD0-A9CB0AA6CAD2}" destId="{A3DFCA2A-3259-4688-A833-7E47232A7BA9}" srcOrd="0" destOrd="0" presId="urn:microsoft.com/office/officeart/2005/8/layout/vList5"/>
    <dgm:cxn modelId="{61B91300-1E59-4AD1-B711-E66D3BF34746}" srcId="{DFA88CC8-EAF9-42DA-A4C8-793A1F818815}" destId="{601AFE5E-81B7-4493-BBD0-A9CB0AA6CAD2}" srcOrd="0" destOrd="0" parTransId="{C74E7451-C8CA-48D3-B887-55D8E13A929C}" sibTransId="{503552E4-F0C3-4F5F-B43B-B38C8200A8B5}"/>
    <dgm:cxn modelId="{8830E3D7-F721-4044-A2F4-07B49B189BDA}" type="presOf" srcId="{DFA88CC8-EAF9-42DA-A4C8-793A1F818815}" destId="{CBAFC969-D6C9-4FA0-AA7E-DD4FC4F910F2}" srcOrd="0" destOrd="0" presId="urn:microsoft.com/office/officeart/2005/8/layout/vList5"/>
    <dgm:cxn modelId="{4FE193D0-8A4F-47E5-87A7-9D7D1570944A}" type="presParOf" srcId="{CBAFC969-D6C9-4FA0-AA7E-DD4FC4F910F2}" destId="{13B03F90-85AE-4245-9BA3-36BA7C1BCA58}" srcOrd="0" destOrd="0" presId="urn:microsoft.com/office/officeart/2005/8/layout/vList5"/>
    <dgm:cxn modelId="{1A413026-5FB7-444C-932C-A6156CDB9AD8}" type="presParOf" srcId="{13B03F90-85AE-4245-9BA3-36BA7C1BCA58}" destId="{A3DFCA2A-3259-4688-A833-7E47232A7BA9}"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2057400"/>
        </a:xfrm>
        <a:prstGeom prst="roundRect">
          <a:avLst/>
        </a:prstGeom>
        <a:solidFill>
          <a:srgbClr val="0070C0"/>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rtl="0">
            <a:lnSpc>
              <a:spcPct val="90000"/>
            </a:lnSpc>
            <a:spcBef>
              <a:spcPct val="0"/>
            </a:spcBef>
            <a:spcAft>
              <a:spcPct val="35000"/>
            </a:spcAft>
          </a:pPr>
          <a:r>
            <a:rPr lang="en-US" sz="4800" b="1" kern="1200" dirty="0" smtClean="0"/>
            <a:t>Statistics</a:t>
          </a:r>
          <a:endParaRPr lang="en-US" sz="4800" kern="1200" dirty="0"/>
        </a:p>
      </dsp:txBody>
      <dsp:txXfrm>
        <a:off x="104449" y="100434"/>
        <a:ext cx="8020701" cy="18565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02D7B-15D9-45C1-9189-36EE3C442D3B}">
      <dsp:nvSpPr>
        <dsp:cNvPr id="0" name=""/>
        <dsp:cNvSpPr/>
      </dsp:nvSpPr>
      <dsp:spPr>
        <a:xfrm>
          <a:off x="8401" y="0"/>
          <a:ext cx="8602198" cy="5914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kern="1200" dirty="0" smtClean="0"/>
            <a:t>Hypothesis Testing</a:t>
          </a:r>
          <a:endParaRPr lang="en-US" sz="3200" kern="1200" dirty="0"/>
        </a:p>
      </dsp:txBody>
      <dsp:txXfrm>
        <a:off x="37273" y="28872"/>
        <a:ext cx="8544454" cy="5336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C91B52-68CA-4730-899D-B0CAB925556C}">
      <dsp:nvSpPr>
        <dsp:cNvPr id="0" name=""/>
        <dsp:cNvSpPr/>
      </dsp:nvSpPr>
      <dsp:spPr>
        <a:xfrm>
          <a:off x="0" y="0"/>
          <a:ext cx="8534400" cy="14671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r>
            <a:rPr lang="en-US" sz="5400" kern="1200" dirty="0" smtClean="0"/>
            <a:t>End</a:t>
          </a:r>
          <a:endParaRPr lang="en-US" sz="5400" kern="1200" dirty="0"/>
        </a:p>
      </dsp:txBody>
      <dsp:txXfrm>
        <a:off x="71621" y="71621"/>
        <a:ext cx="8391158" cy="13239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2057400"/>
        </a:xfrm>
        <a:prstGeom prst="roundRect">
          <a:avLst/>
        </a:prstGeom>
        <a:solidFill>
          <a:srgbClr val="0070C0"/>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rtl="0">
            <a:lnSpc>
              <a:spcPct val="90000"/>
            </a:lnSpc>
            <a:spcBef>
              <a:spcPct val="0"/>
            </a:spcBef>
            <a:spcAft>
              <a:spcPct val="35000"/>
            </a:spcAft>
          </a:pPr>
          <a:r>
            <a:rPr lang="en-US" sz="4800" b="1" kern="1200" smtClean="0"/>
            <a:t>Hypothesis testing</a:t>
          </a:r>
          <a:endParaRPr lang="en-US" sz="4800" kern="1200" dirty="0"/>
        </a:p>
      </dsp:txBody>
      <dsp:txXfrm>
        <a:off x="104449" y="100434"/>
        <a:ext cx="8020701" cy="18565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1213" y="37198"/>
        <a:ext cx="8147173" cy="6876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1213" y="37198"/>
        <a:ext cx="8147173" cy="6876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1213" y="37198"/>
        <a:ext cx="8147173" cy="6876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1213" y="37198"/>
        <a:ext cx="8147173" cy="6876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1213" y="37198"/>
        <a:ext cx="8147173" cy="6876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4015"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1213" y="37198"/>
        <a:ext cx="8147173" cy="6876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FCA2A-3259-4688-A833-7E47232A7BA9}">
      <dsp:nvSpPr>
        <dsp:cNvPr id="0" name=""/>
        <dsp:cNvSpPr/>
      </dsp:nvSpPr>
      <dsp:spPr>
        <a:xfrm>
          <a:off x="8030" y="0"/>
          <a:ext cx="8221569" cy="76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innerShdw blurRad="825500" dist="50800" dir="13500000">
            <a:prstClr val="black"/>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dsp:txBody>
      <dsp:txXfrm>
        <a:off x="45228" y="37198"/>
        <a:ext cx="8147173" cy="68760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BC2B2F-3356-4D27-9045-A86C6F84D363}" type="datetimeFigureOut">
              <a:rPr lang="en-US" smtClean="0"/>
              <a:pPr/>
              <a:t>12/16/2013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1A4C1D-D3ED-4EF9-8A7D-67101A361DA9}" type="slidenum">
              <a:rPr lang="en-US" smtClean="0"/>
              <a:pPr/>
              <a:t>‹#›</a:t>
            </a:fld>
            <a:endParaRPr lang="en-US"/>
          </a:p>
        </p:txBody>
      </p:sp>
    </p:spTree>
    <p:extLst>
      <p:ext uri="{BB962C8B-B14F-4D97-AF65-F5344CB8AC3E}">
        <p14:creationId xmlns:p14="http://schemas.microsoft.com/office/powerpoint/2010/main" val="1270547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765DA359-4C7B-479E-AA48-B9A69A81CCD5}" type="slidenum">
              <a:rPr lang="en-US" smtClean="0"/>
              <a:pPr>
                <a:defRPr/>
              </a:pPr>
              <a:t>3</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88B0FF1D-6C7B-43B1-876B-B2F69F8E6447}" type="slidenum">
              <a:rPr lang="en-US" smtClean="0"/>
              <a:pPr>
                <a:defRPr/>
              </a:pPr>
              <a:t>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8132" name="Slide Number Placeholder 3"/>
          <p:cNvSpPr>
            <a:spLocks noGrp="1"/>
          </p:cNvSpPr>
          <p:nvPr>
            <p:ph type="sldNum" sz="quarter" idx="5"/>
          </p:nvPr>
        </p:nvSpPr>
        <p:spPr/>
        <p:txBody>
          <a:bodyPr/>
          <a:lstStyle/>
          <a:p>
            <a:pPr>
              <a:defRPr/>
            </a:pPr>
            <a:fld id="{921083A6-31F2-4D80-AC7D-BB6AEC9A5D32}" type="slidenum">
              <a:rPr lang="en-US" smtClean="0"/>
              <a:pPr>
                <a:defRPr/>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p>
            <a:pPr>
              <a:defRPr/>
            </a:pPr>
            <a:fld id="{49D6C7F2-E5AD-469F-9770-10C192494858}" type="slidenum">
              <a:rPr lang="en-US" smtClean="0"/>
              <a:pPr>
                <a:defRPr/>
              </a:pPr>
              <a:t>6</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7</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8</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p>
            <a:pPr>
              <a:defRPr/>
            </a:pPr>
            <a:fld id="{2315ADDD-319A-49FB-9B0E-75376F5B166C}" type="slidenum">
              <a:rPr lang="en-US" smtClean="0"/>
              <a:pPr>
                <a:defRPr/>
              </a:pPr>
              <a:t>9</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fail to reject H</a:t>
            </a:r>
            <a:r>
              <a:rPr lang="en-US" baseline="-25000" dirty="0" smtClean="0"/>
              <a:t>o</a:t>
            </a:r>
            <a:r>
              <a:rPr lang="en-US" dirty="0" smtClean="0"/>
              <a:t>: µ </a:t>
            </a:r>
            <a:r>
              <a:rPr lang="en-US" dirty="0" smtClean="0">
                <a:sym typeface="Symbol"/>
              </a:rPr>
              <a:t></a:t>
            </a:r>
            <a:r>
              <a:rPr lang="en-US" dirty="0" smtClean="0"/>
              <a:t> 15</a:t>
            </a:r>
          </a:p>
          <a:p>
            <a:endParaRPr lang="en-US" dirty="0"/>
          </a:p>
        </p:txBody>
      </p:sp>
      <p:sp>
        <p:nvSpPr>
          <p:cNvPr id="4" name="Slide Number Placeholder 3"/>
          <p:cNvSpPr>
            <a:spLocks noGrp="1"/>
          </p:cNvSpPr>
          <p:nvPr>
            <p:ph type="sldNum" sz="quarter" idx="10"/>
          </p:nvPr>
        </p:nvSpPr>
        <p:spPr/>
        <p:txBody>
          <a:bodyPr/>
          <a:lstStyle/>
          <a:p>
            <a:fld id="{351A4C1D-D3ED-4EF9-8A7D-67101A361DA9}" type="slidenum">
              <a:rPr lang="en-US" smtClean="0"/>
              <a:pPr/>
              <a:t>10</a:t>
            </a:fld>
            <a:endParaRPr lang="en-US"/>
          </a:p>
        </p:txBody>
      </p:sp>
    </p:spTree>
    <p:extLst>
      <p:ext uri="{BB962C8B-B14F-4D97-AF65-F5344CB8AC3E}">
        <p14:creationId xmlns:p14="http://schemas.microsoft.com/office/powerpoint/2010/main" val="1615153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reject H</a:t>
            </a:r>
            <a:r>
              <a:rPr lang="en-US" sz="1200" kern="1200" baseline="-25000" dirty="0" smtClean="0">
                <a:solidFill>
                  <a:schemeClr val="tx1"/>
                </a:solidFill>
                <a:effectLst/>
                <a:latin typeface="+mn-lt"/>
                <a:ea typeface="+mn-ea"/>
                <a:cs typeface="+mn-cs"/>
              </a:rPr>
              <a:t>o</a:t>
            </a:r>
            <a:r>
              <a:rPr lang="en-US" sz="1200" kern="1200" dirty="0" smtClean="0">
                <a:solidFill>
                  <a:schemeClr val="tx1"/>
                </a:solidFill>
                <a:effectLst/>
                <a:latin typeface="+mn-lt"/>
                <a:ea typeface="+mn-ea"/>
                <a:cs typeface="+mn-cs"/>
              </a:rPr>
              <a:t>: µ </a:t>
            </a:r>
            <a:r>
              <a:rPr lang="en-US" sz="1200" kern="1200" dirty="0" smtClean="0">
                <a:solidFill>
                  <a:schemeClr val="tx1"/>
                </a:solidFill>
                <a:effectLst/>
                <a:latin typeface="+mn-lt"/>
                <a:ea typeface="+mn-ea"/>
                <a:cs typeface="+mn-cs"/>
                <a:sym typeface="Symbol"/>
              </a:rPr>
              <a:t></a:t>
            </a:r>
            <a:r>
              <a:rPr lang="en-US" sz="1200" kern="1200" dirty="0" smtClean="0">
                <a:solidFill>
                  <a:schemeClr val="tx1"/>
                </a:solidFill>
                <a:effectLst/>
                <a:latin typeface="+mn-lt"/>
                <a:ea typeface="+mn-ea"/>
                <a:cs typeface="+mn-cs"/>
              </a:rPr>
              <a:t> 216</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1A4C1D-D3ED-4EF9-8A7D-67101A361DA9}" type="slidenum">
              <a:rPr lang="en-US" smtClean="0"/>
              <a:pPr/>
              <a:t>11</a:t>
            </a:fld>
            <a:endParaRPr lang="en-US"/>
          </a:p>
        </p:txBody>
      </p:sp>
    </p:spTree>
    <p:extLst>
      <p:ext uri="{BB962C8B-B14F-4D97-AF65-F5344CB8AC3E}">
        <p14:creationId xmlns:p14="http://schemas.microsoft.com/office/powerpoint/2010/main" val="4077968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924800" cy="914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838200" y="1905000"/>
            <a:ext cx="7693025" cy="4181475"/>
          </a:xfrm>
        </p:spPr>
        <p:txBody>
          <a:bodyPr/>
          <a:lstStyle/>
          <a:p>
            <a:pPr lvl="0"/>
            <a:endParaRPr lang="en-US" noProof="0"/>
          </a:p>
        </p:txBody>
      </p:sp>
      <p:sp>
        <p:nvSpPr>
          <p:cNvPr id="4" name="Rectangle 9"/>
          <p:cNvSpPr>
            <a:spLocks noGrp="1" noChangeArrowheads="1"/>
          </p:cNvSpPr>
          <p:nvPr>
            <p:ph type="ftr" sz="quarter" idx="10"/>
          </p:nvPr>
        </p:nvSpPr>
        <p:spPr/>
        <p:txBody>
          <a:bodyPr/>
          <a:lstStyle>
            <a:lvl1pPr>
              <a:defRPr/>
            </a:lvl1pPr>
          </a:lstStyle>
          <a:p>
            <a:pPr>
              <a:defRPr/>
            </a:pPr>
            <a:endParaRPr lang="en-US"/>
          </a:p>
        </p:txBody>
      </p:sp>
      <p:sp>
        <p:nvSpPr>
          <p:cNvPr id="5" name="Rectangle 10"/>
          <p:cNvSpPr>
            <a:spLocks noGrp="1" noChangeArrowheads="1"/>
          </p:cNvSpPr>
          <p:nvPr>
            <p:ph type="sldNum" sz="quarter" idx="11"/>
          </p:nvPr>
        </p:nvSpPr>
        <p:spPr/>
        <p:txBody>
          <a:bodyPr/>
          <a:lstStyle>
            <a:lvl1pPr>
              <a:defRPr/>
            </a:lvl1pPr>
          </a:lstStyle>
          <a:p>
            <a:pPr>
              <a:defRPr/>
            </a:pPr>
            <a:fld id="{823D6BA2-3C5E-48D1-B36C-2563ED0FF67C}" type="slidenum">
              <a:rPr lang="en-US"/>
              <a:pPr>
                <a:defRPr/>
              </a:pPr>
              <a:t>‹#›</a:t>
            </a:fld>
            <a:endParaRPr lang="en-US"/>
          </a:p>
        </p:txBody>
      </p:sp>
    </p:spTree>
    <p:extLst>
      <p:ext uri="{BB962C8B-B14F-4D97-AF65-F5344CB8AC3E}">
        <p14:creationId xmlns:p14="http://schemas.microsoft.com/office/powerpoint/2010/main" val="2514091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924800" cy="914400"/>
          </a:xfrm>
        </p:spPr>
        <p:txBody>
          <a:bodyPr/>
          <a:lstStyle>
            <a:lvl1pPr>
              <a:defRPr>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905000"/>
            <a:ext cx="3770313" cy="4181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0913" y="1905000"/>
            <a:ext cx="3770312" cy="2014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0913" y="4071938"/>
            <a:ext cx="3770312" cy="20145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ftr" sz="quarter" idx="10"/>
          </p:nvPr>
        </p:nvSpPr>
        <p:spPr/>
        <p:txBody>
          <a:bodyPr/>
          <a:lstStyle>
            <a:lvl1pPr>
              <a:defRPr/>
            </a:lvl1pPr>
          </a:lstStyle>
          <a:p>
            <a:pPr>
              <a:defRPr/>
            </a:pPr>
            <a:endParaRPr lang="en-US"/>
          </a:p>
        </p:txBody>
      </p:sp>
      <p:sp>
        <p:nvSpPr>
          <p:cNvPr id="7" name="Rectangle 10"/>
          <p:cNvSpPr>
            <a:spLocks noGrp="1" noChangeArrowheads="1"/>
          </p:cNvSpPr>
          <p:nvPr>
            <p:ph type="sldNum" sz="quarter" idx="11"/>
          </p:nvPr>
        </p:nvSpPr>
        <p:spPr/>
        <p:txBody>
          <a:bodyPr/>
          <a:lstStyle>
            <a:lvl1pPr>
              <a:defRPr/>
            </a:lvl1pPr>
          </a:lstStyle>
          <a:p>
            <a:pPr>
              <a:defRPr/>
            </a:pPr>
            <a:fld id="{AAEBD2B4-2E0E-4CCB-B64F-9F0AEFE10F28}" type="slidenum">
              <a:rPr lang="en-US"/>
              <a:pPr>
                <a:defRPr/>
              </a:pPr>
              <a:t>‹#›</a:t>
            </a:fld>
            <a:endParaRPr lang="en-US"/>
          </a:p>
        </p:txBody>
      </p:sp>
    </p:spTree>
    <p:extLst>
      <p:ext uri="{BB962C8B-B14F-4D97-AF65-F5344CB8AC3E}">
        <p14:creationId xmlns:p14="http://schemas.microsoft.com/office/powerpoint/2010/main" val="100985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6B95-C3D4-4E3D-A489-21B1A5C0BD4D}"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0BD48-1C1E-4772-A563-8D4BD24459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6B95-C3D4-4E3D-A489-21B1A5C0BD4D}" type="datetimeFigureOut">
              <a:rPr lang="en-US" smtClean="0"/>
              <a:pPr/>
              <a:t>12/16/2013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0BD48-1C1E-4772-A563-8D4BD24459C9}" type="slidenum">
              <a:rPr lang="en-US" smtClean="0"/>
              <a:pPr/>
              <a:t>‹#›</a:t>
            </a:fld>
            <a:endParaRPr lang="en-US"/>
          </a:p>
        </p:txBody>
      </p:sp>
      <p:sp>
        <p:nvSpPr>
          <p:cNvPr id="7" name="TextBox 6"/>
          <p:cNvSpPr txBox="1"/>
          <p:nvPr/>
        </p:nvSpPr>
        <p:spPr>
          <a:xfrm>
            <a:off x="152400" y="6248400"/>
            <a:ext cx="8839200" cy="261610"/>
          </a:xfrm>
          <a:prstGeom prst="rect">
            <a:avLst/>
          </a:prstGeom>
          <a:solidFill>
            <a:srgbClr val="002060"/>
          </a:solid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i="0" kern="1200" baseline="0" dirty="0" smtClean="0">
                <a:solidFill>
                  <a:schemeClr val="bg1"/>
                </a:solidFill>
                <a:effectLst/>
                <a:latin typeface="+mn-lt"/>
                <a:ea typeface="+mn-ea"/>
                <a:cs typeface="+mn-cs"/>
              </a:rPr>
              <a:t>Bennie D Waller, </a:t>
            </a:r>
            <a:r>
              <a:rPr lang="en-US" sz="1100" b="0" i="0" kern="1200" baseline="0" smtClean="0">
                <a:solidFill>
                  <a:schemeClr val="bg1"/>
                </a:solidFill>
                <a:effectLst/>
                <a:latin typeface="+mn-lt"/>
                <a:ea typeface="+mn-ea"/>
                <a:cs typeface="+mn-cs"/>
              </a:rPr>
              <a:t>Longwood University</a:t>
            </a:r>
            <a:endParaRPr lang="en-US" sz="1100" b="0" i="0" kern="1200" baseline="0" dirty="0" smtClean="0">
              <a:solidFill>
                <a:schemeClr val="bg1"/>
              </a:solidFill>
              <a:effectLst/>
              <a:latin typeface="+mn-lt"/>
              <a:ea typeface="+mn-ea"/>
              <a:cs typeface="+mn-cs"/>
            </a:endParaRPr>
          </a:p>
        </p:txBody>
      </p:sp>
      <p:sp>
        <p:nvSpPr>
          <p:cNvPr id="8" name="Rectangle 7"/>
          <p:cNvSpPr/>
          <p:nvPr/>
        </p:nvSpPr>
        <p:spPr>
          <a:xfrm>
            <a:off x="228600" y="152400"/>
            <a:ext cx="152400" cy="6553200"/>
          </a:xfrm>
          <a:prstGeom prst="rect">
            <a:avLst/>
          </a:prstGeom>
          <a:solidFill>
            <a:srgbClr val="002060"/>
          </a:solidFill>
          <a:ln w="31750" cmpd="sng">
            <a:solidFill>
              <a:srgbClr val="002060"/>
            </a:solidFill>
          </a:ln>
          <a:effectLst>
            <a:outerShdw blurRad="152400" dist="317500" sx="1000" sy="1000"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mailto:wallerbd@longwood.edu"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mailto:wallerbd@longwood.edu" TargetMode="Externa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png"/><Relationship Id="rId7" Type="http://schemas.openxmlformats.org/officeDocument/2006/relationships/diagramColors" Target="../diagrams/colors5.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10" Type="http://schemas.openxmlformats.org/officeDocument/2006/relationships/image" Target="../media/image7.png"/><Relationship Id="rId4" Type="http://schemas.openxmlformats.org/officeDocument/2006/relationships/diagramLayout" Target="../diagrams/layout6.xml"/><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image" Target="../media/image10.png"/><Relationship Id="rId4" Type="http://schemas.openxmlformats.org/officeDocument/2006/relationships/diagramLayout" Target="../diagrams/layout7.xml"/><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53806932"/>
              </p:ext>
            </p:extLst>
          </p:nvPr>
        </p:nvGraphicFramePr>
        <p:xfrm>
          <a:off x="533400" y="457200"/>
          <a:ext cx="82296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1371600" y="2819400"/>
            <a:ext cx="6400800" cy="2819400"/>
          </a:xfrm>
        </p:spPr>
        <p:txBody>
          <a:bodyPr>
            <a:normAutofit lnSpcReduction="10000"/>
          </a:bodyPr>
          <a:lstStyle/>
          <a:p>
            <a:r>
              <a:rPr lang="en-US" b="1" dirty="0" smtClean="0">
                <a:solidFill>
                  <a:schemeClr val="tx1"/>
                </a:solidFill>
              </a:rPr>
              <a:t>Bennie Waller</a:t>
            </a:r>
          </a:p>
          <a:p>
            <a:r>
              <a:rPr lang="en-US" b="1" dirty="0" smtClean="0">
                <a:solidFill>
                  <a:schemeClr val="tx1"/>
                </a:solidFill>
                <a:hlinkClick r:id="rId7"/>
              </a:rPr>
              <a:t>wallerbd@longwood.edu</a:t>
            </a:r>
            <a:endParaRPr lang="en-US" b="1" dirty="0" smtClean="0">
              <a:solidFill>
                <a:schemeClr val="tx1"/>
              </a:solidFill>
            </a:endParaRPr>
          </a:p>
          <a:p>
            <a:r>
              <a:rPr lang="en-US" b="1" dirty="0" smtClean="0">
                <a:solidFill>
                  <a:schemeClr val="tx1"/>
                </a:solidFill>
              </a:rPr>
              <a:t>434-395-2046</a:t>
            </a:r>
          </a:p>
          <a:p>
            <a:r>
              <a:rPr lang="en-US" sz="2400" b="1" dirty="0" smtClean="0">
                <a:solidFill>
                  <a:schemeClr val="tx1"/>
                </a:solidFill>
              </a:rPr>
              <a:t>Longwood University</a:t>
            </a:r>
            <a:br>
              <a:rPr lang="en-US" sz="2400" b="1" dirty="0" smtClean="0">
                <a:solidFill>
                  <a:schemeClr val="tx1"/>
                </a:solidFill>
              </a:rPr>
            </a:br>
            <a:r>
              <a:rPr lang="en-US" sz="2400" b="1" dirty="0" smtClean="0">
                <a:solidFill>
                  <a:schemeClr val="tx1"/>
                </a:solidFill>
              </a:rPr>
              <a:t>201 High Street</a:t>
            </a:r>
            <a:br>
              <a:rPr lang="en-US" sz="2400" b="1" dirty="0" smtClean="0">
                <a:solidFill>
                  <a:schemeClr val="tx1"/>
                </a:solidFill>
              </a:rPr>
            </a:br>
            <a:r>
              <a:rPr lang="en-US" sz="2400" b="1" dirty="0" smtClean="0">
                <a:solidFill>
                  <a:schemeClr val="tx1"/>
                </a:solidFill>
              </a:rPr>
              <a:t>Farmville, VA 23901</a:t>
            </a:r>
            <a:endParaRPr lang="en-US" sz="2400" b="1" dirty="0">
              <a:solidFill>
                <a:schemeClr val="tx1"/>
              </a:solidFill>
            </a:endParaRPr>
          </a:p>
        </p:txBody>
      </p:sp>
    </p:spTree>
    <p:extLst>
      <p:ext uri="{BB962C8B-B14F-4D97-AF65-F5344CB8AC3E}">
        <p14:creationId xmlns:p14="http://schemas.microsoft.com/office/powerpoint/2010/main" val="2596838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17762848"/>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583096" y="914401"/>
            <a:ext cx="4141304" cy="3416320"/>
          </a:xfrm>
          <a:prstGeom prst="rect">
            <a:avLst/>
          </a:prstGeom>
        </p:spPr>
        <p:txBody>
          <a:bodyPr wrap="square">
            <a:spAutoFit/>
          </a:bodyPr>
          <a:lstStyle/>
          <a:p>
            <a:r>
              <a:rPr lang="en-US" b="1" dirty="0" smtClean="0"/>
              <a:t>Problem:</a:t>
            </a:r>
            <a:r>
              <a:rPr lang="en-US" dirty="0"/>
              <a:t> The waiting time for patients at local walk-in health clinic follows a normal distribution with a mean of 15 minutes and a population standard deviation of 5 minutes. The quality-assurance department found in a sample of 50 patients that the mean waiting time was 14.25 minutes. At the 0.025 significance level, decide if the sample data support the claim that the mean waiting time is less than 15 minutes. State your decision in terms of the null hypothesis. </a:t>
            </a:r>
          </a:p>
        </p:txBody>
      </p:sp>
      <p:graphicFrame>
        <p:nvGraphicFramePr>
          <p:cNvPr id="2" name="Table 1"/>
          <p:cNvGraphicFramePr>
            <a:graphicFrameLocks noGrp="1"/>
          </p:cNvGraphicFramePr>
          <p:nvPr>
            <p:extLst>
              <p:ext uri="{D42A27DB-BD31-4B8C-83A1-F6EECF244321}">
                <p14:modId xmlns:p14="http://schemas.microsoft.com/office/powerpoint/2010/main" val="4075361309"/>
              </p:ext>
            </p:extLst>
          </p:nvPr>
        </p:nvGraphicFramePr>
        <p:xfrm>
          <a:off x="4724396" y="881744"/>
          <a:ext cx="4419603" cy="2020824"/>
        </p:xfrm>
        <a:graphic>
          <a:graphicData uri="http://schemas.openxmlformats.org/drawingml/2006/table">
            <a:tbl>
              <a:tblPr/>
              <a:tblGrid>
                <a:gridCol w="571603"/>
                <a:gridCol w="384800"/>
                <a:gridCol w="384800"/>
                <a:gridCol w="384800"/>
                <a:gridCol w="384800"/>
                <a:gridCol w="384800"/>
                <a:gridCol w="384800"/>
                <a:gridCol w="384800"/>
                <a:gridCol w="384800"/>
                <a:gridCol w="384800"/>
                <a:gridCol w="384800"/>
              </a:tblGrid>
              <a:tr h="252603">
                <a:tc>
                  <a:txBody>
                    <a:bodyPr/>
                    <a:lstStyle/>
                    <a:p>
                      <a:pPr marL="0" marR="0" algn="ctr">
                        <a:spcBef>
                          <a:spcPts val="0"/>
                        </a:spcBef>
                        <a:spcAft>
                          <a:spcPts val="0"/>
                        </a:spcAft>
                      </a:pPr>
                      <a:r>
                        <a:rPr lang="en-US" sz="900" dirty="0">
                          <a:effectLst/>
                          <a:latin typeface="Arial"/>
                        </a:rPr>
                        <a:t>z</a:t>
                      </a:r>
                      <a:endParaRPr lang="en-US" sz="900" dirty="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0.00</a:t>
                      </a:r>
                      <a:endParaRPr lang="en-US" sz="90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0.01</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0.02</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0.03</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0.04</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0.05</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0.06</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0.07</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0.08</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effectLst/>
                          <a:latin typeface="Arial"/>
                        </a:rPr>
                        <a:t>0.09</a:t>
                      </a:r>
                      <a:endParaRPr lang="en-US" sz="900">
                        <a:effectLst/>
                        <a:latin typeface="Times New Roman"/>
                      </a:endParaRPr>
                    </a:p>
                  </a:txBody>
                  <a:tcPr marL="7395" marR="7395" marT="7395"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252603">
                <a:tc>
                  <a:txBody>
                    <a:bodyPr/>
                    <a:lstStyle/>
                    <a:p>
                      <a:pPr marL="0" marR="0" algn="ctr">
                        <a:spcBef>
                          <a:spcPts val="0"/>
                        </a:spcBef>
                        <a:spcAft>
                          <a:spcPts val="0"/>
                        </a:spcAft>
                      </a:pPr>
                      <a:r>
                        <a:rPr lang="en-US" sz="900" dirty="0">
                          <a:effectLst/>
                          <a:latin typeface="Arial"/>
                        </a:rPr>
                        <a:t>1.4</a:t>
                      </a:r>
                      <a:endParaRPr lang="en-US" sz="900" dirty="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0.4192</a:t>
                      </a:r>
                      <a:endParaRPr lang="en-US" sz="900" dirty="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a:effectLst/>
                          <a:latin typeface="Arial"/>
                        </a:rPr>
                        <a:t>0.4207</a:t>
                      </a:r>
                      <a:endParaRPr lang="en-US" sz="90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0.4222</a:t>
                      </a:r>
                      <a:endParaRPr lang="en-US" sz="900" dirty="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0.4236</a:t>
                      </a:r>
                      <a:endParaRPr lang="en-US" sz="900" dirty="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0.4251</a:t>
                      </a:r>
                      <a:endParaRPr lang="en-US" sz="900" dirty="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0.4265</a:t>
                      </a:r>
                      <a:endParaRPr lang="en-US" sz="900" dirty="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a:effectLst/>
                          <a:latin typeface="Arial"/>
                        </a:rPr>
                        <a:t>0.4279</a:t>
                      </a:r>
                      <a:endParaRPr lang="en-US" sz="90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a:effectLst/>
                          <a:latin typeface="Arial"/>
                        </a:rPr>
                        <a:t>0.4292</a:t>
                      </a:r>
                      <a:endParaRPr lang="en-US" sz="90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0.4306</a:t>
                      </a:r>
                      <a:endParaRPr lang="en-US" sz="900" dirty="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900" dirty="0">
                          <a:effectLst/>
                          <a:latin typeface="Arial"/>
                        </a:rPr>
                        <a:t>0.4319</a:t>
                      </a:r>
                      <a:endParaRPr lang="en-US" sz="900" dirty="0">
                        <a:effectLst/>
                        <a:latin typeface="Times New Roman"/>
                      </a:endParaRPr>
                    </a:p>
                  </a:txBody>
                  <a:tcPr marL="7395" marR="7395" marT="7395"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252603">
                <a:tc>
                  <a:txBody>
                    <a:bodyPr/>
                    <a:lstStyle/>
                    <a:p>
                      <a:pPr marL="0" marR="0" algn="ctr">
                        <a:spcBef>
                          <a:spcPts val="0"/>
                        </a:spcBef>
                        <a:spcAft>
                          <a:spcPts val="0"/>
                        </a:spcAft>
                      </a:pPr>
                      <a:r>
                        <a:rPr lang="en-US" sz="900">
                          <a:effectLst/>
                          <a:latin typeface="Arial"/>
                        </a:rPr>
                        <a:t>1.5</a:t>
                      </a:r>
                      <a:endParaRPr lang="en-US" sz="90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spcBef>
                          <a:spcPts val="0"/>
                        </a:spcBef>
                        <a:spcAft>
                          <a:spcPts val="0"/>
                        </a:spcAft>
                      </a:pPr>
                      <a:r>
                        <a:rPr lang="en-US" sz="900">
                          <a:effectLst/>
                          <a:latin typeface="Arial"/>
                        </a:rPr>
                        <a:t>0.4332</a:t>
                      </a:r>
                      <a:endParaRPr lang="en-US" sz="90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0.4345</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0.4357</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0.4370</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0.4382</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0.4394</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0.4406</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0.4418</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0.4429</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0.4441</a:t>
                      </a:r>
                      <a:endParaRPr lang="en-US" sz="900">
                        <a:effectLst/>
                        <a:latin typeface="Times New Roman"/>
                      </a:endParaRPr>
                    </a:p>
                  </a:txBody>
                  <a:tcPr marL="7395" marR="7395" marT="7395" marB="0" anchor="b">
                    <a:lnL>
                      <a:noFill/>
                    </a:lnL>
                    <a:lnR>
                      <a:noFill/>
                    </a:lnR>
                    <a:lnT>
                      <a:noFill/>
                    </a:lnT>
                    <a:lnB>
                      <a:noFill/>
                    </a:lnB>
                    <a:solidFill>
                      <a:srgbClr val="FFFFFF"/>
                    </a:solidFill>
                  </a:tcPr>
                </a:tc>
              </a:tr>
              <a:tr h="252603">
                <a:tc>
                  <a:txBody>
                    <a:bodyPr/>
                    <a:lstStyle/>
                    <a:p>
                      <a:pPr marL="0" marR="0" algn="ctr">
                        <a:spcBef>
                          <a:spcPts val="0"/>
                        </a:spcBef>
                        <a:spcAft>
                          <a:spcPts val="0"/>
                        </a:spcAft>
                      </a:pPr>
                      <a:r>
                        <a:rPr lang="en-US" sz="900">
                          <a:effectLst/>
                          <a:latin typeface="Arial"/>
                        </a:rPr>
                        <a:t>1.6</a:t>
                      </a:r>
                      <a:endParaRPr lang="en-US" sz="90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0.4452</a:t>
                      </a:r>
                      <a:endParaRPr lang="en-US" sz="900" dirty="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0.4463</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0.4474</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0.4484</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0.4495</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0.4505</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0.4515</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0.4525</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0.4535</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0.4545</a:t>
                      </a:r>
                      <a:endParaRPr lang="en-US" sz="900" dirty="0">
                        <a:effectLst/>
                        <a:latin typeface="Times New Roman"/>
                      </a:endParaRPr>
                    </a:p>
                  </a:txBody>
                  <a:tcPr marL="7395" marR="7395" marT="7395" marB="0" anchor="b">
                    <a:lnL>
                      <a:noFill/>
                    </a:lnL>
                    <a:lnR>
                      <a:noFill/>
                    </a:lnR>
                    <a:lnT>
                      <a:noFill/>
                    </a:lnT>
                    <a:lnB>
                      <a:noFill/>
                    </a:lnB>
                    <a:solidFill>
                      <a:srgbClr val="FFFFFF"/>
                    </a:solidFill>
                  </a:tcPr>
                </a:tc>
              </a:tr>
              <a:tr h="252603">
                <a:tc>
                  <a:txBody>
                    <a:bodyPr/>
                    <a:lstStyle/>
                    <a:p>
                      <a:pPr marL="0" marR="0" algn="ctr">
                        <a:spcBef>
                          <a:spcPts val="0"/>
                        </a:spcBef>
                        <a:spcAft>
                          <a:spcPts val="0"/>
                        </a:spcAft>
                      </a:pPr>
                      <a:r>
                        <a:rPr lang="en-US" sz="900">
                          <a:effectLst/>
                          <a:latin typeface="Arial"/>
                        </a:rPr>
                        <a:t>1.7</a:t>
                      </a:r>
                      <a:endParaRPr lang="en-US" sz="90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spcBef>
                          <a:spcPts val="0"/>
                        </a:spcBef>
                        <a:spcAft>
                          <a:spcPts val="0"/>
                        </a:spcAft>
                      </a:pPr>
                      <a:r>
                        <a:rPr lang="en-US" sz="900">
                          <a:effectLst/>
                          <a:latin typeface="Arial"/>
                        </a:rPr>
                        <a:t>0.4554</a:t>
                      </a:r>
                      <a:endParaRPr lang="en-US" sz="90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0.4564</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0.4573</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0.4582</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0.4591</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0.4599</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0.4608</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0.4616</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0.4625</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0.4633</a:t>
                      </a:r>
                      <a:endParaRPr lang="en-US" sz="900" dirty="0">
                        <a:effectLst/>
                        <a:latin typeface="Times New Roman"/>
                      </a:endParaRPr>
                    </a:p>
                  </a:txBody>
                  <a:tcPr marL="7395" marR="7395" marT="7395" marB="0" anchor="b">
                    <a:lnL>
                      <a:noFill/>
                    </a:lnL>
                    <a:lnR>
                      <a:noFill/>
                    </a:lnR>
                    <a:lnT>
                      <a:noFill/>
                    </a:lnT>
                    <a:lnB>
                      <a:noFill/>
                    </a:lnB>
                    <a:solidFill>
                      <a:srgbClr val="FFFFFF"/>
                    </a:solidFill>
                  </a:tcPr>
                </a:tc>
              </a:tr>
              <a:tr h="252603">
                <a:tc>
                  <a:txBody>
                    <a:bodyPr/>
                    <a:lstStyle/>
                    <a:p>
                      <a:pPr marL="0" marR="0" algn="ctr">
                        <a:spcBef>
                          <a:spcPts val="0"/>
                        </a:spcBef>
                        <a:spcAft>
                          <a:spcPts val="0"/>
                        </a:spcAft>
                      </a:pPr>
                      <a:r>
                        <a:rPr lang="en-US" sz="900">
                          <a:effectLst/>
                          <a:latin typeface="Arial"/>
                        </a:rPr>
                        <a:t>1.8</a:t>
                      </a:r>
                      <a:endParaRPr lang="en-US" sz="90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spcBef>
                          <a:spcPts val="0"/>
                        </a:spcBef>
                        <a:spcAft>
                          <a:spcPts val="0"/>
                        </a:spcAft>
                      </a:pPr>
                      <a:r>
                        <a:rPr lang="en-US" sz="900">
                          <a:effectLst/>
                          <a:latin typeface="Arial"/>
                        </a:rPr>
                        <a:t>0.4641</a:t>
                      </a:r>
                      <a:endParaRPr lang="en-US" sz="90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0.4649</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0.4656</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0.4664</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0.4671</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0.4678</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0.4686</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0.4693</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0.4699</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0.4706</a:t>
                      </a:r>
                      <a:endParaRPr lang="en-US" sz="900" dirty="0">
                        <a:effectLst/>
                        <a:latin typeface="Times New Roman"/>
                      </a:endParaRPr>
                    </a:p>
                  </a:txBody>
                  <a:tcPr marL="7395" marR="7395" marT="7395" marB="0" anchor="b">
                    <a:lnL>
                      <a:noFill/>
                    </a:lnL>
                    <a:lnR>
                      <a:noFill/>
                    </a:lnR>
                    <a:lnT>
                      <a:noFill/>
                    </a:lnT>
                    <a:lnB>
                      <a:noFill/>
                    </a:lnB>
                    <a:solidFill>
                      <a:srgbClr val="FFFFFF"/>
                    </a:solidFill>
                  </a:tcPr>
                </a:tc>
              </a:tr>
              <a:tr h="252603">
                <a:tc>
                  <a:txBody>
                    <a:bodyPr/>
                    <a:lstStyle/>
                    <a:p>
                      <a:pPr marL="0" marR="0" algn="ctr">
                        <a:spcBef>
                          <a:spcPts val="0"/>
                        </a:spcBef>
                        <a:spcAft>
                          <a:spcPts val="0"/>
                        </a:spcAft>
                      </a:pPr>
                      <a:r>
                        <a:rPr lang="en-US" sz="900">
                          <a:effectLst/>
                          <a:latin typeface="Arial"/>
                        </a:rPr>
                        <a:t>1.9</a:t>
                      </a:r>
                      <a:endParaRPr lang="en-US" sz="90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spcBef>
                          <a:spcPts val="0"/>
                        </a:spcBef>
                        <a:spcAft>
                          <a:spcPts val="0"/>
                        </a:spcAft>
                      </a:pPr>
                      <a:r>
                        <a:rPr lang="en-US" sz="900">
                          <a:effectLst/>
                          <a:latin typeface="Arial"/>
                        </a:rPr>
                        <a:t>0.4713</a:t>
                      </a:r>
                      <a:endParaRPr lang="en-US" sz="90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0.4719</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0.4726</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0.4732</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0.4738</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0.4744</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b="1" dirty="0">
                          <a:effectLst/>
                          <a:latin typeface="Arial"/>
                        </a:rPr>
                        <a:t>0.4750</a:t>
                      </a:r>
                      <a:endParaRPr lang="en-US" sz="900" b="1" dirty="0">
                        <a:effectLst/>
                        <a:latin typeface="Times New Roman"/>
                      </a:endParaRPr>
                    </a:p>
                  </a:txBody>
                  <a:tcPr marL="7395" marR="7395" marT="7395" marB="0" anchor="b">
                    <a:lnL>
                      <a:noFill/>
                    </a:lnL>
                    <a:lnR>
                      <a:noFill/>
                    </a:lnR>
                    <a:lnT>
                      <a:noFill/>
                    </a:lnT>
                    <a:lnB>
                      <a:noFill/>
                    </a:lnB>
                    <a:solidFill>
                      <a:srgbClr val="FFFF00"/>
                    </a:solidFill>
                  </a:tcPr>
                </a:tc>
                <a:tc>
                  <a:txBody>
                    <a:bodyPr/>
                    <a:lstStyle/>
                    <a:p>
                      <a:pPr marL="0" marR="0" algn="ctr">
                        <a:spcBef>
                          <a:spcPts val="0"/>
                        </a:spcBef>
                        <a:spcAft>
                          <a:spcPts val="0"/>
                        </a:spcAft>
                      </a:pPr>
                      <a:r>
                        <a:rPr lang="en-US" sz="900" dirty="0">
                          <a:effectLst/>
                          <a:latin typeface="Arial"/>
                        </a:rPr>
                        <a:t>0.4756</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0.4761</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0.4767</a:t>
                      </a:r>
                      <a:endParaRPr lang="en-US" sz="900">
                        <a:effectLst/>
                        <a:latin typeface="Times New Roman"/>
                      </a:endParaRPr>
                    </a:p>
                  </a:txBody>
                  <a:tcPr marL="7395" marR="7395" marT="7395" marB="0" anchor="b">
                    <a:lnL>
                      <a:noFill/>
                    </a:lnL>
                    <a:lnR>
                      <a:noFill/>
                    </a:lnR>
                    <a:lnT>
                      <a:noFill/>
                    </a:lnT>
                    <a:lnB>
                      <a:noFill/>
                    </a:lnB>
                    <a:solidFill>
                      <a:srgbClr val="FFFFFF"/>
                    </a:solidFill>
                  </a:tcPr>
                </a:tc>
              </a:tr>
              <a:tr h="252603">
                <a:tc>
                  <a:txBody>
                    <a:bodyPr/>
                    <a:lstStyle/>
                    <a:p>
                      <a:pPr marL="0" marR="0" algn="ctr">
                        <a:spcBef>
                          <a:spcPts val="0"/>
                        </a:spcBef>
                        <a:spcAft>
                          <a:spcPts val="0"/>
                        </a:spcAft>
                      </a:pPr>
                      <a:r>
                        <a:rPr lang="en-US" sz="900">
                          <a:effectLst/>
                          <a:latin typeface="Arial"/>
                        </a:rPr>
                        <a:t>2.0</a:t>
                      </a:r>
                      <a:endParaRPr lang="en-US" sz="900">
                        <a:effectLst/>
                        <a:latin typeface="Times New Roman"/>
                      </a:endParaRPr>
                    </a:p>
                  </a:txBody>
                  <a:tcPr marL="7395" marR="7395" marT="7395"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ctr">
                        <a:spcBef>
                          <a:spcPts val="0"/>
                        </a:spcBef>
                        <a:spcAft>
                          <a:spcPts val="0"/>
                        </a:spcAft>
                      </a:pPr>
                      <a:r>
                        <a:rPr lang="en-US" sz="900">
                          <a:effectLst/>
                          <a:latin typeface="Arial"/>
                        </a:rPr>
                        <a:t>0.4772</a:t>
                      </a:r>
                      <a:endParaRPr lang="en-US" sz="900">
                        <a:effectLst/>
                        <a:latin typeface="Times New Roman"/>
                      </a:endParaRPr>
                    </a:p>
                  </a:txBody>
                  <a:tcPr marL="7395" marR="7395" marT="7395"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0.4778</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0.4783</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0.4788</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0.4793</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0.4798</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0.4803</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0.4808</a:t>
                      </a:r>
                      <a:endParaRPr lang="en-US" sz="900" dirty="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a:effectLst/>
                          <a:latin typeface="Arial"/>
                        </a:rPr>
                        <a:t>0.4812</a:t>
                      </a:r>
                      <a:endParaRPr lang="en-US" sz="900">
                        <a:effectLst/>
                        <a:latin typeface="Times New Roman"/>
                      </a:endParaRPr>
                    </a:p>
                  </a:txBody>
                  <a:tcPr marL="7395" marR="7395" marT="7395" marB="0" anchor="b">
                    <a:lnL>
                      <a:noFill/>
                    </a:lnL>
                    <a:lnR>
                      <a:noFill/>
                    </a:lnR>
                    <a:lnT>
                      <a:noFill/>
                    </a:lnT>
                    <a:lnB>
                      <a:noFill/>
                    </a:lnB>
                    <a:solidFill>
                      <a:srgbClr val="FFFFFF"/>
                    </a:solidFill>
                  </a:tcPr>
                </a:tc>
                <a:tc>
                  <a:txBody>
                    <a:bodyPr/>
                    <a:lstStyle/>
                    <a:p>
                      <a:pPr marL="0" marR="0" algn="ctr">
                        <a:spcBef>
                          <a:spcPts val="0"/>
                        </a:spcBef>
                        <a:spcAft>
                          <a:spcPts val="0"/>
                        </a:spcAft>
                      </a:pPr>
                      <a:r>
                        <a:rPr lang="en-US" sz="900" dirty="0">
                          <a:effectLst/>
                          <a:latin typeface="Arial"/>
                        </a:rPr>
                        <a:t>0.4817</a:t>
                      </a:r>
                      <a:endParaRPr lang="en-US" sz="900" dirty="0">
                        <a:effectLst/>
                        <a:latin typeface="Times New Roman"/>
                      </a:endParaRPr>
                    </a:p>
                  </a:txBody>
                  <a:tcPr marL="7395" marR="7395" marT="7395" marB="0" anchor="b">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9107849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26350990"/>
              </p:ext>
            </p:extLst>
          </p:nvPr>
        </p:nvGraphicFramePr>
        <p:xfrm>
          <a:off x="533400" y="17584"/>
          <a:ext cx="8610600" cy="5920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531191" y="762000"/>
            <a:ext cx="8229600" cy="1754326"/>
          </a:xfrm>
          <a:prstGeom prst="rect">
            <a:avLst/>
          </a:prstGeom>
        </p:spPr>
        <p:txBody>
          <a:bodyPr wrap="square">
            <a:spAutoFit/>
          </a:bodyPr>
          <a:lstStyle/>
          <a:p>
            <a:r>
              <a:rPr lang="en-US" b="1" dirty="0" smtClean="0"/>
              <a:t>Problem:</a:t>
            </a:r>
            <a:r>
              <a:rPr lang="en-US" dirty="0"/>
              <a:t> A manufacturer wants to increase the shelf life of a line of cake mixes. Past records indicate that the average shelf life of the mix is 216 days. After a revised mix has been developed, a sample of nine boxes of cake mix had a mean of 217.222 and a standard deviation of 1.2019. At the 0.025 significance level, decide if the sample data support the claim that shelf life has increased. State your decision in terms of the null hypothesis.</a:t>
            </a: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01516" y="2362200"/>
            <a:ext cx="4359275"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204620240"/>
              </p:ext>
            </p:extLst>
          </p:nvPr>
        </p:nvGraphicFramePr>
        <p:xfrm>
          <a:off x="457200" y="2130426"/>
          <a:ext cx="8534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388027"/>
              </p:ext>
            </p:extLst>
          </p:nvPr>
        </p:nvGraphicFramePr>
        <p:xfrm>
          <a:off x="533400" y="457200"/>
          <a:ext cx="82296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1371600" y="2819400"/>
            <a:ext cx="6400800" cy="2819400"/>
          </a:xfrm>
        </p:spPr>
        <p:txBody>
          <a:bodyPr>
            <a:normAutofit lnSpcReduction="10000"/>
          </a:bodyPr>
          <a:lstStyle/>
          <a:p>
            <a:r>
              <a:rPr lang="en-US" b="1" dirty="0" smtClean="0">
                <a:solidFill>
                  <a:schemeClr val="tx1"/>
                </a:solidFill>
              </a:rPr>
              <a:t>Bennie Waller</a:t>
            </a:r>
          </a:p>
          <a:p>
            <a:r>
              <a:rPr lang="en-US" b="1" dirty="0" smtClean="0">
                <a:solidFill>
                  <a:schemeClr val="tx1"/>
                </a:solidFill>
                <a:hlinkClick r:id="rId7"/>
              </a:rPr>
              <a:t>wallerbd@longwood.edu</a:t>
            </a:r>
            <a:endParaRPr lang="en-US" b="1" dirty="0" smtClean="0">
              <a:solidFill>
                <a:schemeClr val="tx1"/>
              </a:solidFill>
            </a:endParaRPr>
          </a:p>
          <a:p>
            <a:r>
              <a:rPr lang="en-US" b="1" dirty="0" smtClean="0">
                <a:solidFill>
                  <a:schemeClr val="tx1"/>
                </a:solidFill>
              </a:rPr>
              <a:t>434-395-2046</a:t>
            </a:r>
          </a:p>
          <a:p>
            <a:r>
              <a:rPr lang="en-US" sz="2400" b="1" dirty="0" smtClean="0">
                <a:solidFill>
                  <a:schemeClr val="tx1"/>
                </a:solidFill>
              </a:rPr>
              <a:t>Longwood University</a:t>
            </a:r>
            <a:br>
              <a:rPr lang="en-US" sz="2400" b="1" dirty="0" smtClean="0">
                <a:solidFill>
                  <a:schemeClr val="tx1"/>
                </a:solidFill>
              </a:rPr>
            </a:br>
            <a:r>
              <a:rPr lang="en-US" sz="2400" b="1" dirty="0" smtClean="0">
                <a:solidFill>
                  <a:schemeClr val="tx1"/>
                </a:solidFill>
              </a:rPr>
              <a:t>201 High Street</a:t>
            </a:r>
            <a:br>
              <a:rPr lang="en-US" sz="2400" b="1" dirty="0" smtClean="0">
                <a:solidFill>
                  <a:schemeClr val="tx1"/>
                </a:solidFill>
              </a:rPr>
            </a:br>
            <a:r>
              <a:rPr lang="en-US" sz="2400" b="1" dirty="0" smtClean="0">
                <a:solidFill>
                  <a:schemeClr val="tx1"/>
                </a:solidFill>
              </a:rPr>
              <a:t>Farmville, VA 23901</a:t>
            </a:r>
            <a:endParaRPr lang="en-US" sz="2400" b="1" dirty="0">
              <a:solidFill>
                <a:schemeClr val="tx1"/>
              </a:solidFill>
            </a:endParaRPr>
          </a:p>
        </p:txBody>
      </p:sp>
    </p:spTree>
    <p:extLst>
      <p:ext uri="{BB962C8B-B14F-4D97-AF65-F5344CB8AC3E}">
        <p14:creationId xmlns:p14="http://schemas.microsoft.com/office/powerpoint/2010/main" val="3756626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3316" name="Group 6"/>
          <p:cNvGrpSpPr>
            <a:grpSpLocks/>
          </p:cNvGrpSpPr>
          <p:nvPr/>
        </p:nvGrpSpPr>
        <p:grpSpPr bwMode="auto">
          <a:xfrm>
            <a:off x="696913" y="1533742"/>
            <a:ext cx="8051800" cy="901700"/>
            <a:chOff x="475013" y="1923803"/>
            <a:chExt cx="8455231" cy="1056903"/>
          </a:xfrm>
        </p:grpSpPr>
        <p:sp>
          <p:nvSpPr>
            <p:cNvPr id="6" name="Rounded Rectangle 5"/>
            <p:cNvSpPr/>
            <p:nvPr/>
          </p:nvSpPr>
          <p:spPr bwMode="auto">
            <a:xfrm>
              <a:off x="475013" y="1923803"/>
              <a:ext cx="8455231" cy="1056903"/>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eaLnBrk="0" hangingPunct="0">
                <a:defRPr/>
              </a:pPr>
              <a:endParaRPr lang="en-US">
                <a:solidFill>
                  <a:schemeClr val="tx1"/>
                </a:solidFill>
                <a:latin typeface="Times New Roman" pitchFamily="18" charset="0"/>
              </a:endParaRPr>
            </a:p>
          </p:txBody>
        </p:sp>
        <p:sp>
          <p:nvSpPr>
            <p:cNvPr id="5" name="Rectangle 4"/>
            <p:cNvSpPr/>
            <p:nvPr/>
          </p:nvSpPr>
          <p:spPr>
            <a:xfrm>
              <a:off x="633382" y="2039169"/>
              <a:ext cx="8155164" cy="664285"/>
            </a:xfrm>
            <a:prstGeom prst="rect">
              <a:avLst/>
            </a:prstGeom>
          </p:spPr>
          <p:txBody>
            <a:bodyPr>
              <a:spAutoFit/>
            </a:bodyPr>
            <a:lstStyle/>
            <a:p>
              <a:pPr eaLnBrk="0" hangingPunct="0">
                <a:buFont typeface="Wingdings" pitchFamily="2" charset="2"/>
                <a:buNone/>
                <a:defRPr/>
              </a:pPr>
              <a:r>
                <a:rPr lang="en-US" sz="2000" dirty="0">
                  <a:latin typeface="+mn-lt"/>
                  <a:cs typeface="+mn-cs"/>
                </a:rPr>
                <a:t>HYPOTHESIS  A statement about the value of a population parameter developed for the purpose of testing. </a:t>
              </a:r>
            </a:p>
          </p:txBody>
        </p:sp>
      </p:grpSp>
      <p:grpSp>
        <p:nvGrpSpPr>
          <p:cNvPr id="13317" name="Group 9"/>
          <p:cNvGrpSpPr>
            <a:grpSpLocks/>
          </p:cNvGrpSpPr>
          <p:nvPr/>
        </p:nvGrpSpPr>
        <p:grpSpPr bwMode="auto">
          <a:xfrm>
            <a:off x="788122" y="2667000"/>
            <a:ext cx="7907337" cy="1014413"/>
            <a:chOff x="712519" y="5112258"/>
            <a:chExt cx="8263247" cy="1516370"/>
          </a:xfrm>
        </p:grpSpPr>
        <p:sp>
          <p:nvSpPr>
            <p:cNvPr id="8" name="Rounded Rectangle 7"/>
            <p:cNvSpPr/>
            <p:nvPr/>
          </p:nvSpPr>
          <p:spPr bwMode="auto">
            <a:xfrm>
              <a:off x="712519" y="5121750"/>
              <a:ext cx="8263247" cy="1473655"/>
            </a:xfrm>
            <a:prstGeom prst="round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eaLnBrk="0" hangingPunct="0">
                <a:defRPr/>
              </a:pPr>
              <a:endParaRPr lang="en-US">
                <a:solidFill>
                  <a:schemeClr val="tx1"/>
                </a:solidFill>
                <a:latin typeface="Times New Roman" pitchFamily="18" charset="0"/>
              </a:endParaRPr>
            </a:p>
          </p:txBody>
        </p:sp>
        <p:sp>
          <p:nvSpPr>
            <p:cNvPr id="9" name="Rectangle 8"/>
            <p:cNvSpPr/>
            <p:nvPr/>
          </p:nvSpPr>
          <p:spPr>
            <a:xfrm>
              <a:off x="986246" y="5112258"/>
              <a:ext cx="7835238" cy="1516370"/>
            </a:xfrm>
            <a:prstGeom prst="rect">
              <a:avLst/>
            </a:prstGeom>
          </p:spPr>
          <p:txBody>
            <a:bodyPr>
              <a:spAutoFit/>
            </a:bodyPr>
            <a:lstStyle/>
            <a:p>
              <a:pPr eaLnBrk="0" hangingPunct="0">
                <a:defRPr/>
              </a:pPr>
              <a:r>
                <a:rPr lang="en-US" sz="2000" dirty="0">
                  <a:latin typeface="+mn-lt"/>
                  <a:cs typeface="+mn-cs"/>
                </a:rPr>
                <a:t>HYPOTHESIS TESTING A procedure based on sample evidence and probability theory to determine whether the hypothesis is a reasonable statement.</a:t>
              </a:r>
            </a:p>
          </p:txBody>
        </p:sp>
      </p:grpSp>
      <p:pic>
        <p:nvPicPr>
          <p:cNvPr id="13318" name="Picture 1065" descr="10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995" y="4038600"/>
            <a:ext cx="7315200"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10-</a:t>
            </a:r>
            <a:fld id="{6592808D-4DED-4C8B-B572-9F1A1F604425}" type="slidenum">
              <a:rPr lang="en-US" altLang="en-US" sz="1400">
                <a:solidFill>
                  <a:srgbClr val="1907A1"/>
                </a:solidFill>
                <a:latin typeface="Arial" pitchFamily="34" charset="0"/>
              </a:rPr>
              <a:pPr eaLnBrk="1" hangingPunct="1"/>
              <a:t>3</a:t>
            </a:fld>
            <a:endParaRPr lang="en-US" altLang="en-US" sz="1400">
              <a:solidFill>
                <a:srgbClr val="1907A1"/>
              </a:solidFill>
              <a:latin typeface="Arial" pitchFamily="34" charset="0"/>
            </a:endParaRPr>
          </a:p>
        </p:txBody>
      </p:sp>
      <p:graphicFrame>
        <p:nvGraphicFramePr>
          <p:cNvPr id="12" name="Diagram 11"/>
          <p:cNvGraphicFramePr/>
          <p:nvPr>
            <p:extLst>
              <p:ext uri="{D42A27DB-BD31-4B8C-83A1-F6EECF244321}">
                <p14:modId xmlns:p14="http://schemas.microsoft.com/office/powerpoint/2010/main" val="3074492376"/>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27201941"/>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518291" y="762000"/>
            <a:ext cx="8229600" cy="494398"/>
          </a:xfrm>
        </p:spPr>
        <p:txBody>
          <a:bodyPr>
            <a:normAutofit/>
          </a:bodyPr>
          <a:lstStyle/>
          <a:p>
            <a:pPr eaLnBrk="1" hangingPunct="1"/>
            <a:r>
              <a:rPr lang="en-US" sz="2400" dirty="0" smtClean="0"/>
              <a:t>Important Things to Remember about H</a:t>
            </a:r>
            <a:r>
              <a:rPr lang="en-US" sz="2400" baseline="-25000" dirty="0" smtClean="0"/>
              <a:t>0</a:t>
            </a:r>
            <a:r>
              <a:rPr lang="en-US" sz="2400" dirty="0" smtClean="0"/>
              <a:t> and H</a:t>
            </a:r>
            <a:r>
              <a:rPr lang="en-US" sz="2400" baseline="-25000" dirty="0" smtClean="0"/>
              <a:t>1</a:t>
            </a:r>
          </a:p>
        </p:txBody>
      </p:sp>
      <p:sp>
        <p:nvSpPr>
          <p:cNvPr id="15363" name="Rectangle 3"/>
          <p:cNvSpPr>
            <a:spLocks noGrp="1" noChangeArrowheads="1"/>
          </p:cNvSpPr>
          <p:nvPr>
            <p:ph idx="1"/>
          </p:nvPr>
        </p:nvSpPr>
        <p:spPr>
          <a:xfrm>
            <a:off x="660125" y="1295400"/>
            <a:ext cx="8253412" cy="4181475"/>
          </a:xfrm>
        </p:spPr>
        <p:txBody>
          <a:bodyPr>
            <a:normAutofit/>
          </a:bodyPr>
          <a:lstStyle/>
          <a:p>
            <a:pPr eaLnBrk="1" hangingPunct="1">
              <a:lnSpc>
                <a:spcPct val="90000"/>
              </a:lnSpc>
            </a:pPr>
            <a:r>
              <a:rPr lang="en-US" sz="2400" dirty="0" smtClean="0"/>
              <a:t>H</a:t>
            </a:r>
            <a:r>
              <a:rPr lang="en-US" sz="2400" baseline="-25000" dirty="0" smtClean="0"/>
              <a:t>0</a:t>
            </a:r>
            <a:r>
              <a:rPr lang="en-US" sz="2400" dirty="0" smtClean="0"/>
              <a:t> is always presumed to be true </a:t>
            </a:r>
          </a:p>
          <a:p>
            <a:pPr eaLnBrk="1" hangingPunct="1">
              <a:lnSpc>
                <a:spcPct val="90000"/>
              </a:lnSpc>
            </a:pPr>
            <a:r>
              <a:rPr lang="en-US" sz="2400" dirty="0" smtClean="0"/>
              <a:t>H</a:t>
            </a:r>
            <a:r>
              <a:rPr lang="en-US" sz="2400" baseline="-25000" dirty="0" smtClean="0"/>
              <a:t>1</a:t>
            </a:r>
            <a:r>
              <a:rPr lang="en-US" sz="2400" dirty="0" smtClean="0"/>
              <a:t> has the burden of proof </a:t>
            </a:r>
          </a:p>
          <a:p>
            <a:pPr eaLnBrk="1" hangingPunct="1">
              <a:lnSpc>
                <a:spcPct val="90000"/>
              </a:lnSpc>
            </a:pPr>
            <a:r>
              <a:rPr lang="en-US" sz="2400" dirty="0" smtClean="0"/>
              <a:t>A random sample (</a:t>
            </a:r>
            <a:r>
              <a:rPr lang="en-US" sz="2400" i="1" dirty="0" smtClean="0"/>
              <a:t>n</a:t>
            </a:r>
            <a:r>
              <a:rPr lang="en-US" sz="2400" dirty="0" smtClean="0"/>
              <a:t>) is used to “</a:t>
            </a:r>
            <a:r>
              <a:rPr lang="en-US" sz="2400" i="1" dirty="0" smtClean="0"/>
              <a:t>reject H</a:t>
            </a:r>
            <a:r>
              <a:rPr lang="en-US" sz="2400" baseline="-25000" dirty="0" smtClean="0"/>
              <a:t>0</a:t>
            </a:r>
            <a:r>
              <a:rPr lang="en-US" sz="2400" dirty="0" smtClean="0"/>
              <a:t>” </a:t>
            </a:r>
          </a:p>
          <a:p>
            <a:pPr eaLnBrk="1" hangingPunct="1">
              <a:lnSpc>
                <a:spcPct val="90000"/>
              </a:lnSpc>
            </a:pPr>
            <a:r>
              <a:rPr lang="en-US" sz="2400" dirty="0" smtClean="0"/>
              <a:t>If we conclude 'do not reject H</a:t>
            </a:r>
            <a:r>
              <a:rPr lang="en-US" sz="2400" baseline="-25000" dirty="0" smtClean="0"/>
              <a:t>0</a:t>
            </a:r>
            <a:r>
              <a:rPr lang="en-US" sz="2400" dirty="0" smtClean="0"/>
              <a:t>', this does not necessarily mean that the null hypothesis is true, it only suggests that there is not sufficient evidence to reject H</a:t>
            </a:r>
            <a:r>
              <a:rPr lang="en-US" sz="2400" baseline="-25000" dirty="0" smtClean="0"/>
              <a:t>0</a:t>
            </a:r>
            <a:r>
              <a:rPr lang="en-US" sz="2400" dirty="0" smtClean="0"/>
              <a:t>; rejecting the null hypothesis then, suggests that the alternative hypothesis may be true.</a:t>
            </a:r>
          </a:p>
          <a:p>
            <a:pPr eaLnBrk="1" hangingPunct="1">
              <a:lnSpc>
                <a:spcPct val="90000"/>
              </a:lnSpc>
            </a:pPr>
            <a:r>
              <a:rPr lang="en-US" sz="2400" dirty="0" smtClean="0"/>
              <a:t>Equality is always part of H</a:t>
            </a:r>
            <a:r>
              <a:rPr lang="en-US" sz="2400" baseline="-25000" dirty="0" smtClean="0"/>
              <a:t>0</a:t>
            </a:r>
            <a:r>
              <a:rPr lang="en-US" sz="2400" dirty="0" smtClean="0"/>
              <a:t> (e.g. “=” , “≥” , “≤”). </a:t>
            </a:r>
          </a:p>
          <a:p>
            <a:pPr eaLnBrk="1" hangingPunct="1">
              <a:lnSpc>
                <a:spcPct val="90000"/>
              </a:lnSpc>
            </a:pPr>
            <a:r>
              <a:rPr lang="en-US" sz="2400" dirty="0" smtClean="0"/>
              <a:t>“≠”  “&lt;” and “&gt;” always part of H</a:t>
            </a:r>
            <a:r>
              <a:rPr lang="en-US" sz="2400" baseline="-25000" dirty="0" smtClean="0"/>
              <a:t>1</a:t>
            </a:r>
            <a:r>
              <a:rPr lang="en-US" sz="2400" dirty="0" smtClean="0"/>
              <a:t> </a:t>
            </a:r>
          </a:p>
        </p:txBody>
      </p:sp>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400">
                <a:solidFill>
                  <a:srgbClr val="1907A1"/>
                </a:solidFill>
                <a:latin typeface="Arial" pitchFamily="34" charset="0"/>
              </a:rPr>
              <a:t>10-</a:t>
            </a:r>
            <a:fld id="{A23EF303-E355-414A-BFC9-E44956DE1AB1}" type="slidenum">
              <a:rPr lang="en-US" sz="1400">
                <a:solidFill>
                  <a:srgbClr val="1907A1"/>
                </a:solidFill>
                <a:latin typeface="Arial" pitchFamily="34" charset="0"/>
              </a:rPr>
              <a:pPr eaLnBrk="1" hangingPunct="1"/>
              <a:t>4</a:t>
            </a:fld>
            <a:endParaRPr lang="en-US" sz="1400">
              <a:solidFill>
                <a:srgbClr val="1907A1"/>
              </a:solidFill>
              <a:latin typeface="Arial" pitchFamily="34" charset="0"/>
            </a:endParaRPr>
          </a:p>
        </p:txBody>
      </p:sp>
      <p:grpSp>
        <p:nvGrpSpPr>
          <p:cNvPr id="7" name="Group 6"/>
          <p:cNvGrpSpPr/>
          <p:nvPr/>
        </p:nvGrpSpPr>
        <p:grpSpPr>
          <a:xfrm>
            <a:off x="518291" y="0"/>
            <a:ext cx="8221569" cy="762000"/>
            <a:chOff x="4015" y="0"/>
            <a:chExt cx="8221569" cy="762000"/>
          </a:xfrm>
        </p:grpSpPr>
        <p:sp>
          <p:nvSpPr>
            <p:cNvPr id="8" name="Rounded Rectangle 7"/>
            <p:cNvSpPr/>
            <p:nvPr/>
          </p:nvSpPr>
          <p:spPr>
            <a:xfrm>
              <a:off x="4015" y="0"/>
              <a:ext cx="8221569" cy="762000"/>
            </a:xfrm>
            <a:prstGeom prst="roundRect">
              <a:avLst/>
            </a:prstGeom>
            <a:effectLst>
              <a:innerShdw blurRad="825500" dist="50800" dir="13500000">
                <a:prstClr val="black"/>
              </a:innerShdw>
            </a:effectLst>
          </p:spPr>
          <p:style>
            <a:lnRef idx="2">
              <a:schemeClr val="lt1">
                <a:hueOff val="0"/>
                <a:satOff val="0"/>
                <a:lumOff val="0"/>
                <a:alphaOff val="0"/>
              </a:schemeClr>
            </a:lnRef>
            <a:fillRef idx="1">
              <a:schemeClr val="accent1">
                <a:hueOff val="0"/>
                <a:satOff val="0"/>
                <a:lumOff val="0"/>
                <a:alphaOff val="0"/>
              </a:schemeClr>
            </a:fillRef>
            <a:effectRef idx="0">
              <a:scrgbClr r="0" g="0" b="0"/>
            </a:effectRef>
            <a:fontRef idx="minor">
              <a:schemeClr val="lt1"/>
            </a:fontRef>
          </p:style>
        </p:sp>
        <p:sp>
          <p:nvSpPr>
            <p:cNvPr id="9" name="Rounded Rectangle 4"/>
            <p:cNvSpPr/>
            <p:nvPr/>
          </p:nvSpPr>
          <p:spPr>
            <a:xfrm>
              <a:off x="41213" y="37198"/>
              <a:ext cx="8147173" cy="6876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dirty="0" smtClean="0"/>
                <a:t>Hypothesis Testing</a:t>
              </a:r>
              <a:endParaRPr lang="en-US" sz="3600" kern="1200" dirty="0"/>
            </a:p>
          </p:txBody>
        </p:sp>
      </p:grpSp>
    </p:spTree>
    <p:extLst>
      <p:ext uri="{BB962C8B-B14F-4D97-AF65-F5344CB8AC3E}">
        <p14:creationId xmlns:p14="http://schemas.microsoft.com/office/powerpoint/2010/main" val="3730794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400">
                <a:solidFill>
                  <a:srgbClr val="1907A1"/>
                </a:solidFill>
                <a:latin typeface="Arial" pitchFamily="34" charset="0"/>
              </a:rPr>
              <a:t>10-</a:t>
            </a:r>
            <a:fld id="{49410D88-6179-4874-A2FC-63ED1CB5C1AF}" type="slidenum">
              <a:rPr lang="en-US" sz="1400">
                <a:solidFill>
                  <a:srgbClr val="1907A1"/>
                </a:solidFill>
                <a:latin typeface="Arial" pitchFamily="34" charset="0"/>
              </a:rPr>
              <a:pPr eaLnBrk="1" hangingPunct="1"/>
              <a:t>5</a:t>
            </a:fld>
            <a:endParaRPr lang="en-US" sz="1400">
              <a:solidFill>
                <a:srgbClr val="1907A1"/>
              </a:solidFill>
              <a:latin typeface="Arial" pitchFamily="34" charset="0"/>
            </a:endParaRPr>
          </a:p>
        </p:txBody>
      </p:sp>
      <p:graphicFrame>
        <p:nvGraphicFramePr>
          <p:cNvPr id="12" name="Diagram 11"/>
          <p:cNvGraphicFramePr/>
          <p:nvPr>
            <p:extLst>
              <p:ext uri="{D42A27DB-BD31-4B8C-83A1-F6EECF244321}">
                <p14:modId xmlns:p14="http://schemas.microsoft.com/office/powerpoint/2010/main" val="2558735937"/>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AutoShape 12"/>
          <p:cNvSpPr>
            <a:spLocks noGrp="1" noChangeArrowheads="1"/>
          </p:cNvSpPr>
          <p:nvPr>
            <p:ph type="title"/>
          </p:nvPr>
        </p:nvSpPr>
        <p:spPr>
          <a:xfrm>
            <a:off x="424215" y="838200"/>
            <a:ext cx="8736012" cy="381000"/>
          </a:xfrm>
        </p:spPr>
        <p:txBody>
          <a:bodyPr>
            <a:normAutofit/>
          </a:bodyPr>
          <a:lstStyle/>
          <a:p>
            <a:pPr eaLnBrk="1" hangingPunct="1"/>
            <a:r>
              <a:rPr lang="en-US" sz="1600" b="1" dirty="0" smtClean="0"/>
              <a:t>Hypothesis Setups for Testing a Mean (</a:t>
            </a:r>
            <a:r>
              <a:rPr lang="en-US" sz="1600" b="1" dirty="0" smtClean="0">
                <a:sym typeface="Symbol" pitchFamily="18" charset="2"/>
              </a:rPr>
              <a:t>)</a:t>
            </a:r>
          </a:p>
        </p:txBody>
      </p:sp>
      <p:sp>
        <p:nvSpPr>
          <p:cNvPr id="3" name="Rectangle 2"/>
          <p:cNvSpPr/>
          <p:nvPr/>
        </p:nvSpPr>
        <p:spPr>
          <a:xfrm>
            <a:off x="3336136" y="3257550"/>
            <a:ext cx="3031920" cy="369332"/>
          </a:xfrm>
          <a:prstGeom prst="rect">
            <a:avLst/>
          </a:prstGeom>
        </p:spPr>
        <p:txBody>
          <a:bodyPr wrap="none">
            <a:spAutoFit/>
          </a:bodyPr>
          <a:lstStyle/>
          <a:p>
            <a:r>
              <a:rPr lang="en-US" b="1" dirty="0"/>
              <a:t>Tests Concerning Proportion</a:t>
            </a:r>
          </a:p>
        </p:txBody>
      </p:sp>
      <p:pic>
        <p:nvPicPr>
          <p:cNvPr id="1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8896" y="3609699"/>
            <a:ext cx="7562850"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48896" y="1219200"/>
            <a:ext cx="7486650"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8541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11"/>
          <p:cNvSpPr>
            <a:spLocks noGrp="1" noChangeArrowheads="1"/>
          </p:cNvSpPr>
          <p:nvPr>
            <p:ph type="title"/>
          </p:nvPr>
        </p:nvSpPr>
        <p:spPr>
          <a:xfrm>
            <a:off x="300038" y="889000"/>
            <a:ext cx="7924800" cy="914400"/>
          </a:xfrm>
        </p:spPr>
        <p:txBody>
          <a:bodyPr/>
          <a:lstStyle/>
          <a:p>
            <a:pPr eaLnBrk="1" hangingPunct="1"/>
            <a:r>
              <a:rPr lang="en-US" altLang="en-US" smtClean="0"/>
              <a:t>One-tail vs. Two-tail Test</a:t>
            </a:r>
          </a:p>
        </p:txBody>
      </p:sp>
      <p:pic>
        <p:nvPicPr>
          <p:cNvPr id="19460" name="Picture 19" descr="10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7300" y="1866900"/>
            <a:ext cx="683895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ltLang="en-US" sz="1400">
                <a:solidFill>
                  <a:srgbClr val="1907A1"/>
                </a:solidFill>
                <a:latin typeface="Arial" pitchFamily="34" charset="0"/>
              </a:rPr>
              <a:t>10-</a:t>
            </a:r>
            <a:fld id="{AA889486-598E-419A-8B05-6B0C927B2AF0}" type="slidenum">
              <a:rPr lang="en-US" altLang="en-US" sz="1400">
                <a:solidFill>
                  <a:srgbClr val="1907A1"/>
                </a:solidFill>
                <a:latin typeface="Arial" pitchFamily="34" charset="0"/>
              </a:rPr>
              <a:pPr eaLnBrk="1" hangingPunct="1"/>
              <a:t>6</a:t>
            </a:fld>
            <a:endParaRPr lang="en-US" altLang="en-US" sz="1400">
              <a:solidFill>
                <a:srgbClr val="1907A1"/>
              </a:solidFill>
              <a:latin typeface="Arial" pitchFamily="34" charset="0"/>
            </a:endParaRPr>
          </a:p>
        </p:txBody>
      </p:sp>
      <p:graphicFrame>
        <p:nvGraphicFramePr>
          <p:cNvPr id="6" name="Diagram 5"/>
          <p:cNvGraphicFramePr/>
          <p:nvPr>
            <p:extLst>
              <p:ext uri="{D42A27DB-BD31-4B8C-83A1-F6EECF244321}">
                <p14:modId xmlns:p14="http://schemas.microsoft.com/office/powerpoint/2010/main" val="1120533627"/>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57355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64427544"/>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521079621"/>
              </p:ext>
            </p:extLst>
          </p:nvPr>
        </p:nvGraphicFramePr>
        <p:xfrm>
          <a:off x="511629" y="857530"/>
          <a:ext cx="2224532" cy="2315256"/>
        </p:xfrm>
        <a:graphic>
          <a:graphicData uri="http://schemas.openxmlformats.org/drawingml/2006/table">
            <a:tbl>
              <a:tblPr>
                <a:tableStyleId>{5C22544A-7EE6-4342-B048-85BDC9FD1C3A}</a:tableStyleId>
              </a:tblPr>
              <a:tblGrid>
                <a:gridCol w="1218057"/>
                <a:gridCol w="1006475"/>
              </a:tblGrid>
              <a:tr h="385876">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smtClean="0">
                          <a:effectLst/>
                        </a:rPr>
                        <a:t>Dominos</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a:effectLst/>
                        </a:rPr>
                        <a:t>Mean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32</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Variance</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4</a:t>
                      </a:r>
                      <a:r>
                        <a:rPr lang="en-US" sz="2000" u="none" strike="noStrike" dirty="0" smtClean="0">
                          <a:effectLst/>
                        </a:rPr>
                        <a:t>0</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a:effectLst/>
                        </a:rPr>
                        <a:t>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35</a:t>
                      </a:r>
                      <a:endParaRPr lang="en-US" sz="2000" b="0" i="0" u="none" strike="noStrike">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Std. </a:t>
                      </a:r>
                      <a:r>
                        <a:rPr lang="en-US" sz="2000" u="none" strike="noStrike" dirty="0">
                          <a:effectLst/>
                        </a:rPr>
                        <a:t>error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1.07</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b="0" i="0" u="none" strike="noStrike" dirty="0" smtClean="0">
                          <a:solidFill>
                            <a:schemeClr val="dk1"/>
                          </a:solidFill>
                          <a:effectLst/>
                          <a:latin typeface="+mn-lt"/>
                        </a:rPr>
                        <a:t>T-value</a:t>
                      </a:r>
                    </a:p>
                  </a:txBody>
                  <a:tcPr marL="9525" marR="9525" marT="9525" marB="0" anchor="b"/>
                </a:tc>
                <a:tc>
                  <a:txBody>
                    <a:bodyPr/>
                    <a:lstStyle/>
                    <a:p>
                      <a:pPr algn="r" fontAlgn="b"/>
                      <a:r>
                        <a:rPr lang="en-US" sz="2000" u="none" strike="noStrike" dirty="0" smtClean="0">
                          <a:effectLst/>
                        </a:rPr>
                        <a:t>1.87</a:t>
                      </a:r>
                      <a:endParaRPr lang="en-US" sz="2000" b="0" i="0" u="none" strike="noStrike" dirty="0">
                        <a:solidFill>
                          <a:srgbClr val="000000"/>
                        </a:solidFill>
                        <a:effectLst/>
                        <a:latin typeface="Calibri"/>
                      </a:endParaRPr>
                    </a:p>
                  </a:txBody>
                  <a:tcPr marL="9525" marR="9525" marT="9525" marB="0" anchor="b"/>
                </a:tc>
              </a:tr>
            </a:tbl>
          </a:graphicData>
        </a:graphic>
      </p:graphicFrame>
      <mc:AlternateContent xmlns:mc="http://schemas.openxmlformats.org/markup-compatibility/2006">
        <mc:Choice xmlns:a14="http://schemas.microsoft.com/office/drawing/2010/main" Requires="a14">
          <p:sp>
            <p:nvSpPr>
              <p:cNvPr id="3" name="TextBox 2"/>
              <p:cNvSpPr txBox="1"/>
              <p:nvPr/>
            </p:nvSpPr>
            <p:spPr>
              <a:xfrm>
                <a:off x="2895600" y="1648837"/>
                <a:ext cx="3276600" cy="9573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𝑍</m:t>
                      </m:r>
                      <m:r>
                        <a:rPr lang="en-US" b="0" i="1" smtClean="0">
                          <a:latin typeface="Cambria Math"/>
                        </a:rPr>
                        <m:t>=</m:t>
                      </m:r>
                      <m:f>
                        <m:fPr>
                          <m:ctrlPr>
                            <a:rPr lang="en-US" b="0" i="1" smtClean="0">
                              <a:latin typeface="Cambria Math"/>
                            </a:rPr>
                          </m:ctrlPr>
                        </m:fPr>
                        <m:num>
                          <m:r>
                            <a:rPr lang="en-US" b="0" i="1" smtClean="0">
                              <a:latin typeface="Cambria Math"/>
                            </a:rPr>
                            <m:t>3</m:t>
                          </m:r>
                          <m:r>
                            <a:rPr lang="en-US" b="0" i="1" smtClean="0">
                              <a:latin typeface="Cambria Math"/>
                            </a:rPr>
                            <m:t>2</m:t>
                          </m:r>
                          <m:r>
                            <a:rPr lang="en-US" b="0" i="1" smtClean="0">
                              <a:latin typeface="Cambria Math"/>
                            </a:rPr>
                            <m:t>−3</m:t>
                          </m:r>
                          <m:r>
                            <a:rPr lang="en-US" b="0" i="1" smtClean="0">
                              <a:latin typeface="Cambria Math"/>
                            </a:rPr>
                            <m:t>0</m:t>
                          </m:r>
                        </m:num>
                        <m:den>
                          <m:rad>
                            <m:radPr>
                              <m:degHide m:val="on"/>
                              <m:ctrlPr>
                                <a:rPr lang="en-US" b="0" i="1" smtClean="0">
                                  <a:latin typeface="Cambria Math"/>
                                </a:rPr>
                              </m:ctrlPr>
                            </m:radPr>
                            <m:deg/>
                            <m:e>
                              <m:f>
                                <m:fPr>
                                  <m:ctrlPr>
                                    <a:rPr lang="en-US" b="0" i="1" smtClean="0">
                                      <a:latin typeface="Cambria Math"/>
                                    </a:rPr>
                                  </m:ctrlPr>
                                </m:fPr>
                                <m:num>
                                  <m:r>
                                    <a:rPr lang="en-US" b="0" i="1" smtClean="0">
                                      <a:latin typeface="Cambria Math"/>
                                    </a:rPr>
                                    <m:t>4</m:t>
                                  </m:r>
                                  <m:r>
                                    <a:rPr lang="en-US" b="0" i="1" smtClean="0">
                                      <a:latin typeface="Cambria Math"/>
                                    </a:rPr>
                                    <m:t>0</m:t>
                                  </m:r>
                                </m:num>
                                <m:den>
                                  <m:r>
                                    <a:rPr lang="en-US" b="0" i="1" smtClean="0">
                                      <a:latin typeface="Cambria Math"/>
                                    </a:rPr>
                                    <m:t>35</m:t>
                                  </m:r>
                                </m:den>
                              </m:f>
                            </m:e>
                          </m:rad>
                        </m:den>
                      </m:f>
                      <m:r>
                        <a:rPr lang="en-US" b="0" i="1" smtClean="0">
                          <a:latin typeface="Cambria Math"/>
                        </a:rPr>
                        <m:t>=</m:t>
                      </m:r>
                      <m:f>
                        <m:fPr>
                          <m:ctrlPr>
                            <a:rPr lang="en-US" b="0" i="1" smtClean="0">
                              <a:latin typeface="Cambria Math"/>
                            </a:rPr>
                          </m:ctrlPr>
                        </m:fPr>
                        <m:num>
                          <m:r>
                            <a:rPr lang="en-US" b="0" i="1" smtClean="0">
                              <a:latin typeface="Cambria Math"/>
                            </a:rPr>
                            <m:t>2</m:t>
                          </m:r>
                        </m:num>
                        <m:den>
                          <m:r>
                            <a:rPr lang="en-US" b="0" i="1" smtClean="0">
                              <a:latin typeface="Cambria Math"/>
                            </a:rPr>
                            <m:t>1.</m:t>
                          </m:r>
                          <m:r>
                            <a:rPr lang="en-US" b="0" i="1" smtClean="0">
                              <a:latin typeface="Cambria Math"/>
                            </a:rPr>
                            <m:t>07</m:t>
                          </m:r>
                        </m:den>
                      </m:f>
                      <m:r>
                        <a:rPr lang="en-US" b="0" i="1" smtClean="0">
                          <a:latin typeface="Cambria Math"/>
                        </a:rPr>
                        <m:t>=1.</m:t>
                      </m:r>
                      <m:r>
                        <a:rPr lang="en-US" b="0" i="1" smtClean="0">
                          <a:latin typeface="Cambria Math"/>
                        </a:rPr>
                        <m:t>8</m:t>
                      </m:r>
                      <m:r>
                        <a:rPr lang="en-US" b="0" i="1" smtClean="0">
                          <a:latin typeface="Cambria Math"/>
                        </a:rPr>
                        <m:t>7</m:t>
                      </m:r>
                    </m:oMath>
                  </m:oMathPara>
                </a14:m>
                <a:endParaRPr lang="en-US" dirty="0"/>
              </a:p>
            </p:txBody>
          </p:sp>
        </mc:Choice>
        <mc:Fallback>
          <p:sp>
            <p:nvSpPr>
              <p:cNvPr id="3" name="TextBox 2"/>
              <p:cNvSpPr txBox="1">
                <a:spLocks noRot="1" noChangeAspect="1" noMove="1" noResize="1" noEditPoints="1" noAdjustHandles="1" noChangeArrowheads="1" noChangeShapeType="1" noTextEdit="1"/>
              </p:cNvSpPr>
              <p:nvPr/>
            </p:nvSpPr>
            <p:spPr>
              <a:xfrm>
                <a:off x="2895600" y="1648837"/>
                <a:ext cx="3276600" cy="957313"/>
              </a:xfrm>
              <a:prstGeom prst="rect">
                <a:avLst/>
              </a:prstGeom>
              <a:blipFill rotWithShape="1">
                <a:blip r:embed="rId8"/>
                <a:stretch>
                  <a:fillRect/>
                </a:stretch>
              </a:blipFill>
            </p:spPr>
            <p:txBody>
              <a:bodyPr/>
              <a:lstStyle/>
              <a:p>
                <a:r>
                  <a:rPr lang="en-US">
                    <a:noFill/>
                  </a:rPr>
                  <a:t> </a:t>
                </a:r>
              </a:p>
            </p:txBody>
          </p:sp>
        </mc:Fallback>
      </mc:AlternateContent>
      <p:sp>
        <p:nvSpPr>
          <p:cNvPr id="7" name="Rectangle 6"/>
          <p:cNvSpPr/>
          <p:nvPr/>
        </p:nvSpPr>
        <p:spPr>
          <a:xfrm>
            <a:off x="3009900" y="914400"/>
            <a:ext cx="16764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smtClean="0">
                <a:cs typeface="Times New Roman" pitchFamily="18" charset="0"/>
              </a:rPr>
              <a:t>µ</a:t>
            </a:r>
            <a:r>
              <a:rPr lang="en-US" baseline="-25000" dirty="0" smtClean="0">
                <a:cs typeface="Times New Roman" pitchFamily="18" charset="0"/>
              </a:rPr>
              <a:t>D </a:t>
            </a:r>
            <a:r>
              <a:rPr lang="en-US" dirty="0" smtClean="0">
                <a:cs typeface="Times New Roman" pitchFamily="18" charset="0"/>
              </a:rPr>
              <a:t>= </a:t>
            </a:r>
            <a:r>
              <a:rPr lang="en-US" dirty="0" smtClean="0">
                <a:cs typeface="Times New Roman" pitchFamily="18" charset="0"/>
              </a:rPr>
              <a:t>30</a:t>
            </a:r>
            <a:endParaRPr lang="en-US" baseline="-25000" dirty="0">
              <a:cs typeface="Times New Roman" pitchFamily="18" charset="0"/>
            </a:endParaRPr>
          </a:p>
          <a:p>
            <a:pPr>
              <a:buFont typeface="Wingdings" pitchFamily="2" charset="2"/>
              <a:buNone/>
              <a:defRPr/>
            </a:pPr>
            <a:r>
              <a:rPr lang="en-US" dirty="0" smtClean="0">
                <a:cs typeface="Times New Roman" pitchFamily="18" charset="0"/>
              </a:rPr>
              <a:t>H</a:t>
            </a:r>
            <a:r>
              <a:rPr lang="en-US" baseline="-25000" dirty="0" smtClean="0">
                <a:cs typeface="Times New Roman" pitchFamily="18" charset="0"/>
              </a:rPr>
              <a:t>1</a:t>
            </a:r>
            <a:r>
              <a:rPr lang="en-US" dirty="0" smtClean="0">
                <a:cs typeface="Times New Roman" pitchFamily="18" charset="0"/>
              </a:rPr>
              <a:t>: µ</a:t>
            </a:r>
            <a:r>
              <a:rPr lang="en-US" baseline="-25000" dirty="0" smtClean="0">
                <a:cs typeface="Times New Roman" pitchFamily="18" charset="0"/>
              </a:rPr>
              <a:t>D </a:t>
            </a:r>
            <a:r>
              <a:rPr lang="en-US" dirty="0">
                <a:cs typeface="Times New Roman" pitchFamily="18" charset="0"/>
              </a:rPr>
              <a:t>≠</a:t>
            </a:r>
            <a:r>
              <a:rPr lang="en-US" dirty="0" smtClean="0">
                <a:cs typeface="Times New Roman" pitchFamily="18" charset="0"/>
                <a:sym typeface="WP MathA"/>
              </a:rPr>
              <a:t> </a:t>
            </a:r>
            <a:r>
              <a:rPr lang="en-US" dirty="0" smtClean="0">
                <a:cs typeface="Times New Roman" pitchFamily="18" charset="0"/>
                <a:sym typeface="WP MathA"/>
              </a:rPr>
              <a:t>30</a:t>
            </a:r>
            <a:endParaRPr lang="en-US" baseline="-25000" dirty="0">
              <a:cs typeface="Times New Roman" pitchFamily="18" charset="0"/>
            </a:endParaRPr>
          </a:p>
        </p:txBody>
      </p:sp>
      <mc:AlternateContent xmlns:mc="http://schemas.openxmlformats.org/markup-compatibility/2006">
        <mc:Choice xmlns:a14="http://schemas.microsoft.com/office/drawing/2010/main" Requires="a14">
          <p:sp>
            <p:nvSpPr>
              <p:cNvPr id="6" name="TextBox 5"/>
              <p:cNvSpPr txBox="1"/>
              <p:nvPr/>
            </p:nvSpPr>
            <p:spPr>
              <a:xfrm>
                <a:off x="3009900" y="2606150"/>
                <a:ext cx="2439835" cy="369332"/>
              </a:xfrm>
              <a:prstGeom prst="rect">
                <a:avLst/>
              </a:prstGeom>
              <a:noFill/>
            </p:spPr>
            <p:txBody>
              <a:bodyPr wrap="none" rtlCol="0">
                <a:spAutoFit/>
              </a:bodyPr>
              <a:lstStyle/>
              <a:p>
                <a14:m>
                  <m:oMath xmlns:m="http://schemas.openxmlformats.org/officeDocument/2006/math">
                    <m:r>
                      <a:rPr lang="en-US" b="0" i="1" smtClean="0">
                        <a:latin typeface="Cambria Math"/>
                      </a:rPr>
                      <m:t>𝐼𝑓</m:t>
                    </m:r>
                    <m:r>
                      <a:rPr lang="en-US" b="0" i="1" smtClean="0">
                        <a:latin typeface="Cambria Math"/>
                      </a:rPr>
                      <m:t> </m:t>
                    </m:r>
                    <m:d>
                      <m:dPr>
                        <m:begChr m:val="|"/>
                        <m:endChr m:val="|"/>
                        <m:ctrlPr>
                          <a:rPr lang="en-US" b="0" i="1" smtClean="0">
                            <a:latin typeface="Cambria Math"/>
                          </a:rPr>
                        </m:ctrlPr>
                      </m:dPr>
                      <m:e>
                        <m:r>
                          <a:rPr lang="en-US" b="0" i="1" smtClean="0">
                            <a:latin typeface="Cambria Math"/>
                          </a:rPr>
                          <m:t>1.</m:t>
                        </m:r>
                        <m:r>
                          <a:rPr lang="en-US" b="0" i="1" smtClean="0">
                            <a:latin typeface="Cambria Math"/>
                          </a:rPr>
                          <m:t>87</m:t>
                        </m:r>
                      </m:e>
                    </m:d>
                    <m:r>
                      <a:rPr lang="en-US" b="0" i="1" smtClean="0">
                        <a:latin typeface="Cambria Math"/>
                      </a:rPr>
                      <m:t>&gt;</m:t>
                    </m:r>
                    <m:r>
                      <a:rPr lang="en-US" b="1" i="0" smtClean="0">
                        <a:solidFill>
                          <a:srgbClr val="FF0000"/>
                        </a:solidFill>
                        <a:latin typeface="Cambria Math"/>
                      </a:rPr>
                      <m:t>𝐙</m:t>
                    </m:r>
                    <m:r>
                      <a:rPr lang="en-US" b="0" i="0" smtClean="0">
                        <a:latin typeface="Cambria Math"/>
                      </a:rPr>
                      <m:t>, </m:t>
                    </m:r>
                    <m:r>
                      <m:rPr>
                        <m:sty m:val="p"/>
                      </m:rPr>
                      <a:rPr lang="en-US" b="0" i="0" smtClean="0">
                        <a:latin typeface="Cambria Math"/>
                      </a:rPr>
                      <m:t>reject</m:t>
                    </m:r>
                  </m:oMath>
                </a14:m>
                <a:r>
                  <a:rPr lang="en-US" dirty="0" smtClean="0"/>
                  <a:t> </a:t>
                </a:r>
                <a14:m>
                  <m:oMath xmlns:m="http://schemas.openxmlformats.org/officeDocument/2006/math">
                    <m:sSub>
                      <m:sSubPr>
                        <m:ctrlPr>
                          <a:rPr lang="en-US" i="1" dirty="0" smtClean="0">
                            <a:latin typeface="Cambria Math"/>
                          </a:rPr>
                        </m:ctrlPr>
                      </m:sSubPr>
                      <m:e>
                        <m:r>
                          <a:rPr lang="en-US" b="0" i="1" dirty="0" smtClean="0">
                            <a:latin typeface="Cambria Math"/>
                          </a:rPr>
                          <m:t>𝐻</m:t>
                        </m:r>
                      </m:e>
                      <m:sub>
                        <m:r>
                          <a:rPr lang="en-US" b="0" i="1" dirty="0" smtClean="0">
                            <a:latin typeface="Cambria Math"/>
                          </a:rPr>
                          <m:t>0</m:t>
                        </m:r>
                      </m:sub>
                    </m:sSub>
                  </m:oMath>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3009900" y="2606150"/>
                <a:ext cx="2439835" cy="369332"/>
              </a:xfrm>
              <a:prstGeom prst="rect">
                <a:avLst/>
              </a:prstGeom>
              <a:blipFill rotWithShape="1">
                <a:blip r:embed="rId9"/>
                <a:stretch>
                  <a:fillRect l="-750" b="-15000"/>
                </a:stretch>
              </a:blipFill>
            </p:spPr>
            <p:txBody>
              <a:bodyPr/>
              <a:lstStyle/>
              <a:p>
                <a:r>
                  <a:rPr lang="en-US">
                    <a:noFill/>
                  </a:rPr>
                  <a:t> </a:t>
                </a:r>
              </a:p>
            </p:txBody>
          </p:sp>
        </mc:Fallback>
      </mc:AlternateContent>
      <p:sp>
        <p:nvSpPr>
          <p:cNvPr id="8" name="TextBox 7"/>
          <p:cNvSpPr txBox="1"/>
          <p:nvPr/>
        </p:nvSpPr>
        <p:spPr>
          <a:xfrm>
            <a:off x="6438900" y="955987"/>
            <a:ext cx="2401735" cy="923330"/>
          </a:xfrm>
          <a:prstGeom prst="rect">
            <a:avLst/>
          </a:prstGeom>
          <a:noFill/>
        </p:spPr>
        <p:txBody>
          <a:bodyPr wrap="square" rtlCol="0">
            <a:spAutoFit/>
          </a:bodyPr>
          <a:lstStyle/>
          <a:p>
            <a:r>
              <a:rPr lang="en-US" dirty="0" smtClean="0"/>
              <a:t>@ .10 level Z=1.645</a:t>
            </a:r>
          </a:p>
          <a:p>
            <a:r>
              <a:rPr lang="en-US" dirty="0"/>
              <a:t>@ </a:t>
            </a:r>
            <a:r>
              <a:rPr lang="en-US" dirty="0" smtClean="0"/>
              <a:t>.05 </a:t>
            </a:r>
            <a:r>
              <a:rPr lang="en-US" dirty="0"/>
              <a:t>level </a:t>
            </a:r>
            <a:r>
              <a:rPr lang="en-US" dirty="0" smtClean="0"/>
              <a:t>Z=1.96</a:t>
            </a:r>
            <a:endParaRPr lang="en-US" dirty="0"/>
          </a:p>
          <a:p>
            <a:r>
              <a:rPr lang="en-US" dirty="0"/>
              <a:t>@ </a:t>
            </a:r>
            <a:r>
              <a:rPr lang="en-US" dirty="0" smtClean="0"/>
              <a:t>.01 </a:t>
            </a:r>
            <a:r>
              <a:rPr lang="en-US" dirty="0"/>
              <a:t>level </a:t>
            </a:r>
            <a:r>
              <a:rPr lang="en-US" dirty="0" smtClean="0"/>
              <a:t>Z=2.33</a:t>
            </a:r>
            <a:endParaRPr lang="en-US" dirty="0"/>
          </a:p>
        </p:txBody>
      </p:sp>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20167" y="2975482"/>
            <a:ext cx="5492112" cy="3120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4416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91388561"/>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7351229"/>
              </p:ext>
            </p:extLst>
          </p:nvPr>
        </p:nvGraphicFramePr>
        <p:xfrm>
          <a:off x="533400" y="955987"/>
          <a:ext cx="2224532" cy="2315256"/>
        </p:xfrm>
        <a:graphic>
          <a:graphicData uri="http://schemas.openxmlformats.org/drawingml/2006/table">
            <a:tbl>
              <a:tblPr>
                <a:tableStyleId>{5C22544A-7EE6-4342-B048-85BDC9FD1C3A}</a:tableStyleId>
              </a:tblPr>
              <a:tblGrid>
                <a:gridCol w="1218057"/>
                <a:gridCol w="1006475"/>
              </a:tblGrid>
              <a:tr h="385876">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smtClean="0">
                          <a:effectLst/>
                        </a:rPr>
                        <a:t>Dominos</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a:effectLst/>
                        </a:rPr>
                        <a:t>Mean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32</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Variance</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a:effectLst/>
                        </a:rPr>
                        <a:t>4</a:t>
                      </a:r>
                      <a:r>
                        <a:rPr lang="en-US" sz="2000" u="none" strike="noStrike" dirty="0" smtClean="0">
                          <a:effectLst/>
                        </a:rPr>
                        <a:t>0</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u="none" strike="noStrike" dirty="0">
                          <a:effectLst/>
                        </a:rPr>
                        <a:t>N</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a:effectLst/>
                        </a:rPr>
                        <a:t>35</a:t>
                      </a:r>
                      <a:endParaRPr lang="en-US" sz="2000" b="0" i="0" u="none" strike="noStrike">
                        <a:solidFill>
                          <a:srgbClr val="000000"/>
                        </a:solidFill>
                        <a:effectLst/>
                        <a:latin typeface="Calibri"/>
                      </a:endParaRPr>
                    </a:p>
                  </a:txBody>
                  <a:tcPr marL="9525" marR="9525" marT="9525" marB="0" anchor="b"/>
                </a:tc>
              </a:tr>
              <a:tr h="385876">
                <a:tc>
                  <a:txBody>
                    <a:bodyPr/>
                    <a:lstStyle/>
                    <a:p>
                      <a:pPr algn="l" fontAlgn="b"/>
                      <a:r>
                        <a:rPr lang="en-US" sz="2000" u="none" strike="noStrike" dirty="0" smtClean="0">
                          <a:effectLst/>
                        </a:rPr>
                        <a:t>Std. </a:t>
                      </a:r>
                      <a:r>
                        <a:rPr lang="en-US" sz="2000" u="none" strike="noStrike" dirty="0">
                          <a:effectLst/>
                        </a:rPr>
                        <a:t>error</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u="none" strike="noStrike" dirty="0" smtClean="0">
                          <a:effectLst/>
                        </a:rPr>
                        <a:t>1.07</a:t>
                      </a:r>
                      <a:endParaRPr lang="en-US" sz="2000" b="0" i="0" u="none" strike="noStrike" dirty="0">
                        <a:solidFill>
                          <a:srgbClr val="000000"/>
                        </a:solidFill>
                        <a:effectLst/>
                        <a:latin typeface="Calibri"/>
                      </a:endParaRPr>
                    </a:p>
                  </a:txBody>
                  <a:tcPr marL="9525" marR="9525" marT="9525" marB="0" anchor="b"/>
                </a:tc>
              </a:tr>
              <a:tr h="385876">
                <a:tc>
                  <a:txBody>
                    <a:bodyPr/>
                    <a:lstStyle/>
                    <a:p>
                      <a:pPr algn="l" fontAlgn="b"/>
                      <a:r>
                        <a:rPr lang="en-US" sz="2000" b="0" i="0" u="none" strike="noStrike" dirty="0" smtClean="0">
                          <a:solidFill>
                            <a:schemeClr val="dk1"/>
                          </a:solidFill>
                          <a:effectLst/>
                          <a:latin typeface="+mn-lt"/>
                        </a:rPr>
                        <a:t>T-value</a:t>
                      </a:r>
                    </a:p>
                  </a:txBody>
                  <a:tcPr marL="9525" marR="9525" marT="9525" marB="0" anchor="b"/>
                </a:tc>
                <a:tc>
                  <a:txBody>
                    <a:bodyPr/>
                    <a:lstStyle/>
                    <a:p>
                      <a:pPr algn="r" fontAlgn="b"/>
                      <a:r>
                        <a:rPr lang="en-US" sz="2000" u="none" strike="noStrike" dirty="0" smtClean="0">
                          <a:effectLst/>
                        </a:rPr>
                        <a:t>1.87</a:t>
                      </a:r>
                      <a:endParaRPr lang="en-US" sz="2000" b="0" i="0" u="none" strike="noStrike" dirty="0">
                        <a:solidFill>
                          <a:srgbClr val="000000"/>
                        </a:solidFill>
                        <a:effectLst/>
                        <a:latin typeface="Calibri"/>
                      </a:endParaRPr>
                    </a:p>
                  </a:txBody>
                  <a:tcPr marL="9525" marR="9525" marT="9525" marB="0" anchor="b"/>
                </a:tc>
              </a:tr>
            </a:tbl>
          </a:graphicData>
        </a:graphic>
      </p:graphicFrame>
      <mc:AlternateContent xmlns:mc="http://schemas.openxmlformats.org/markup-compatibility/2006">
        <mc:Choice xmlns:a14="http://schemas.microsoft.com/office/drawing/2010/main" Requires="a14">
          <p:sp>
            <p:nvSpPr>
              <p:cNvPr id="3" name="TextBox 2"/>
              <p:cNvSpPr txBox="1"/>
              <p:nvPr/>
            </p:nvSpPr>
            <p:spPr>
              <a:xfrm>
                <a:off x="2895600" y="1785887"/>
                <a:ext cx="3276600" cy="9573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𝑍</m:t>
                      </m:r>
                      <m:r>
                        <a:rPr lang="en-US" b="0" i="1" smtClean="0">
                          <a:latin typeface="Cambria Math"/>
                        </a:rPr>
                        <m:t>=</m:t>
                      </m:r>
                      <m:f>
                        <m:fPr>
                          <m:ctrlPr>
                            <a:rPr lang="en-US" b="0" i="1" smtClean="0">
                              <a:latin typeface="Cambria Math"/>
                            </a:rPr>
                          </m:ctrlPr>
                        </m:fPr>
                        <m:num>
                          <m:r>
                            <a:rPr lang="en-US" b="0" i="1" smtClean="0">
                              <a:latin typeface="Cambria Math"/>
                            </a:rPr>
                            <m:t>3</m:t>
                          </m:r>
                          <m:r>
                            <a:rPr lang="en-US" b="0" i="1" smtClean="0">
                              <a:latin typeface="Cambria Math"/>
                            </a:rPr>
                            <m:t>2</m:t>
                          </m:r>
                          <m:r>
                            <a:rPr lang="en-US" b="0" i="1" smtClean="0">
                              <a:latin typeface="Cambria Math"/>
                            </a:rPr>
                            <m:t>−3</m:t>
                          </m:r>
                          <m:r>
                            <a:rPr lang="en-US" b="0" i="1" smtClean="0">
                              <a:latin typeface="Cambria Math"/>
                            </a:rPr>
                            <m:t>0</m:t>
                          </m:r>
                        </m:num>
                        <m:den>
                          <m:rad>
                            <m:radPr>
                              <m:degHide m:val="on"/>
                              <m:ctrlPr>
                                <a:rPr lang="en-US" b="0" i="1" smtClean="0">
                                  <a:latin typeface="Cambria Math"/>
                                </a:rPr>
                              </m:ctrlPr>
                            </m:radPr>
                            <m:deg/>
                            <m:e>
                              <m:f>
                                <m:fPr>
                                  <m:ctrlPr>
                                    <a:rPr lang="en-US" b="0" i="1" smtClean="0">
                                      <a:latin typeface="Cambria Math"/>
                                    </a:rPr>
                                  </m:ctrlPr>
                                </m:fPr>
                                <m:num>
                                  <m:r>
                                    <a:rPr lang="en-US" b="0" i="1" smtClean="0">
                                      <a:latin typeface="Cambria Math"/>
                                    </a:rPr>
                                    <m:t>4</m:t>
                                  </m:r>
                                  <m:r>
                                    <a:rPr lang="en-US" b="0" i="1" smtClean="0">
                                      <a:latin typeface="Cambria Math"/>
                                    </a:rPr>
                                    <m:t>0</m:t>
                                  </m:r>
                                </m:num>
                                <m:den>
                                  <m:r>
                                    <a:rPr lang="en-US" b="0" i="1" smtClean="0">
                                      <a:latin typeface="Cambria Math"/>
                                    </a:rPr>
                                    <m:t>35</m:t>
                                  </m:r>
                                </m:den>
                              </m:f>
                            </m:e>
                          </m:rad>
                        </m:den>
                      </m:f>
                      <m:r>
                        <a:rPr lang="en-US" b="0" i="1" smtClean="0">
                          <a:latin typeface="Cambria Math"/>
                        </a:rPr>
                        <m:t>=</m:t>
                      </m:r>
                      <m:f>
                        <m:fPr>
                          <m:ctrlPr>
                            <a:rPr lang="en-US" b="0" i="1" smtClean="0">
                              <a:latin typeface="Cambria Math"/>
                            </a:rPr>
                          </m:ctrlPr>
                        </m:fPr>
                        <m:num>
                          <m:r>
                            <a:rPr lang="en-US" b="0" i="1" smtClean="0">
                              <a:latin typeface="Cambria Math"/>
                            </a:rPr>
                            <m:t>2</m:t>
                          </m:r>
                        </m:num>
                        <m:den>
                          <m:r>
                            <a:rPr lang="en-US" b="0" i="1" smtClean="0">
                              <a:latin typeface="Cambria Math"/>
                            </a:rPr>
                            <m:t>1.</m:t>
                          </m:r>
                          <m:r>
                            <a:rPr lang="en-US" b="0" i="1" smtClean="0">
                              <a:latin typeface="Cambria Math"/>
                            </a:rPr>
                            <m:t>07</m:t>
                          </m:r>
                        </m:den>
                      </m:f>
                      <m:r>
                        <a:rPr lang="en-US" b="0" i="1" smtClean="0">
                          <a:latin typeface="Cambria Math"/>
                        </a:rPr>
                        <m:t>=1.</m:t>
                      </m:r>
                      <m:r>
                        <a:rPr lang="en-US" b="0" i="1" smtClean="0">
                          <a:latin typeface="Cambria Math"/>
                        </a:rPr>
                        <m:t>8</m:t>
                      </m:r>
                      <m:r>
                        <a:rPr lang="en-US" b="0" i="1" smtClean="0">
                          <a:latin typeface="Cambria Math"/>
                        </a:rPr>
                        <m:t>7</m:t>
                      </m:r>
                    </m:oMath>
                  </m:oMathPara>
                </a14:m>
                <a:endParaRPr lang="en-US" dirty="0"/>
              </a:p>
            </p:txBody>
          </p:sp>
        </mc:Choice>
        <mc:Fallback>
          <p:sp>
            <p:nvSpPr>
              <p:cNvPr id="3" name="TextBox 2"/>
              <p:cNvSpPr txBox="1">
                <a:spLocks noRot="1" noChangeAspect="1" noMove="1" noResize="1" noEditPoints="1" noAdjustHandles="1" noChangeArrowheads="1" noChangeShapeType="1" noTextEdit="1"/>
              </p:cNvSpPr>
              <p:nvPr/>
            </p:nvSpPr>
            <p:spPr>
              <a:xfrm>
                <a:off x="2895600" y="1785887"/>
                <a:ext cx="3276600" cy="957313"/>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3009900" y="2831068"/>
                <a:ext cx="2439835" cy="369332"/>
              </a:xfrm>
              <a:prstGeom prst="rect">
                <a:avLst/>
              </a:prstGeom>
              <a:noFill/>
            </p:spPr>
            <p:txBody>
              <a:bodyPr wrap="none" rtlCol="0">
                <a:spAutoFit/>
              </a:bodyPr>
              <a:lstStyle/>
              <a:p>
                <a14:m>
                  <m:oMath xmlns:m="http://schemas.openxmlformats.org/officeDocument/2006/math">
                    <m:r>
                      <a:rPr lang="en-US" b="0" i="1" smtClean="0">
                        <a:latin typeface="Cambria Math"/>
                      </a:rPr>
                      <m:t>𝐼𝑓</m:t>
                    </m:r>
                    <m:r>
                      <a:rPr lang="en-US" b="0" i="1" smtClean="0">
                        <a:latin typeface="Cambria Math"/>
                      </a:rPr>
                      <m:t> </m:t>
                    </m:r>
                    <m:d>
                      <m:dPr>
                        <m:begChr m:val="|"/>
                        <m:endChr m:val="|"/>
                        <m:ctrlPr>
                          <a:rPr lang="en-US" b="0" i="1" smtClean="0">
                            <a:latin typeface="Cambria Math"/>
                          </a:rPr>
                        </m:ctrlPr>
                      </m:dPr>
                      <m:e>
                        <m:r>
                          <a:rPr lang="en-US" b="0" i="1" smtClean="0">
                            <a:latin typeface="Cambria Math"/>
                          </a:rPr>
                          <m:t>1.</m:t>
                        </m:r>
                        <m:r>
                          <a:rPr lang="en-US" b="0" i="1" smtClean="0">
                            <a:latin typeface="Cambria Math"/>
                          </a:rPr>
                          <m:t>87</m:t>
                        </m:r>
                      </m:e>
                    </m:d>
                    <m:r>
                      <a:rPr lang="en-US" b="0" i="1" smtClean="0">
                        <a:latin typeface="Cambria Math"/>
                      </a:rPr>
                      <m:t>&gt;</m:t>
                    </m:r>
                    <m:r>
                      <a:rPr lang="en-US" b="1" i="0" smtClean="0">
                        <a:solidFill>
                          <a:srgbClr val="FF0000"/>
                        </a:solidFill>
                        <a:latin typeface="Cambria Math"/>
                      </a:rPr>
                      <m:t>𝐙</m:t>
                    </m:r>
                    <m:r>
                      <a:rPr lang="en-US" b="0" i="0" smtClean="0">
                        <a:latin typeface="Cambria Math"/>
                      </a:rPr>
                      <m:t>, </m:t>
                    </m:r>
                    <m:r>
                      <m:rPr>
                        <m:sty m:val="p"/>
                      </m:rPr>
                      <a:rPr lang="en-US" b="0" i="0" smtClean="0">
                        <a:latin typeface="Cambria Math"/>
                      </a:rPr>
                      <m:t>reject</m:t>
                    </m:r>
                  </m:oMath>
                </a14:m>
                <a:r>
                  <a:rPr lang="en-US" dirty="0" smtClean="0"/>
                  <a:t> </a:t>
                </a:r>
                <a14:m>
                  <m:oMath xmlns:m="http://schemas.openxmlformats.org/officeDocument/2006/math">
                    <m:sSub>
                      <m:sSubPr>
                        <m:ctrlPr>
                          <a:rPr lang="en-US" i="1" dirty="0" smtClean="0">
                            <a:latin typeface="Cambria Math"/>
                          </a:rPr>
                        </m:ctrlPr>
                      </m:sSubPr>
                      <m:e>
                        <m:r>
                          <a:rPr lang="en-US" b="0" i="1" dirty="0" smtClean="0">
                            <a:latin typeface="Cambria Math"/>
                          </a:rPr>
                          <m:t>𝐻</m:t>
                        </m:r>
                      </m:e>
                      <m:sub>
                        <m:r>
                          <a:rPr lang="en-US" b="0" i="1" dirty="0" smtClean="0">
                            <a:latin typeface="Cambria Math"/>
                          </a:rPr>
                          <m:t>0</m:t>
                        </m:r>
                      </m:sub>
                    </m:sSub>
                  </m:oMath>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3009900" y="2831068"/>
                <a:ext cx="2439835" cy="369332"/>
              </a:xfrm>
              <a:prstGeom prst="rect">
                <a:avLst/>
              </a:prstGeom>
              <a:blipFill rotWithShape="1">
                <a:blip r:embed="rId9"/>
                <a:stretch>
                  <a:fillRect l="-750" b="-13115"/>
                </a:stretch>
              </a:blipFill>
            </p:spPr>
            <p:txBody>
              <a:bodyPr/>
              <a:lstStyle/>
              <a:p>
                <a:r>
                  <a:rPr lang="en-US">
                    <a:noFill/>
                  </a:rPr>
                  <a:t> </a:t>
                </a:r>
              </a:p>
            </p:txBody>
          </p:sp>
        </mc:Fallback>
      </mc:AlternateContent>
      <p:sp>
        <p:nvSpPr>
          <p:cNvPr id="8" name="TextBox 7"/>
          <p:cNvSpPr txBox="1"/>
          <p:nvPr/>
        </p:nvSpPr>
        <p:spPr>
          <a:xfrm>
            <a:off x="6438900" y="955987"/>
            <a:ext cx="2401735" cy="369332"/>
          </a:xfrm>
          <a:prstGeom prst="rect">
            <a:avLst/>
          </a:prstGeom>
          <a:noFill/>
        </p:spPr>
        <p:txBody>
          <a:bodyPr wrap="square" rtlCol="0">
            <a:spAutoFit/>
          </a:bodyPr>
          <a:lstStyle/>
          <a:p>
            <a:r>
              <a:rPr lang="en-US" dirty="0" smtClean="0"/>
              <a:t>@ </a:t>
            </a:r>
            <a:r>
              <a:rPr lang="en-US" dirty="0" smtClean="0"/>
              <a:t>.05 </a:t>
            </a:r>
            <a:r>
              <a:rPr lang="en-US" dirty="0" smtClean="0"/>
              <a:t>level </a:t>
            </a:r>
            <a:r>
              <a:rPr lang="en-US" dirty="0" smtClean="0"/>
              <a:t>Z=1.645</a:t>
            </a:r>
            <a:endParaRPr lang="en-US" dirty="0" smtClean="0"/>
          </a:p>
        </p:txBody>
      </p:sp>
      <p:sp>
        <p:nvSpPr>
          <p:cNvPr id="9" name="Rectangle 8"/>
          <p:cNvSpPr/>
          <p:nvPr/>
        </p:nvSpPr>
        <p:spPr>
          <a:xfrm>
            <a:off x="3009900" y="955987"/>
            <a:ext cx="1524000" cy="646331"/>
          </a:xfrm>
          <a:prstGeom prst="rect">
            <a:avLst/>
          </a:prstGeom>
        </p:spPr>
        <p:txBody>
          <a:bodyPr wrap="square">
            <a:spAutoFit/>
          </a:bodyPr>
          <a:lstStyle/>
          <a:p>
            <a:pPr>
              <a:buFont typeface="Wingdings" pitchFamily="2" charset="2"/>
              <a:buNone/>
              <a:defRPr/>
            </a:pPr>
            <a:r>
              <a:rPr lang="en-US" dirty="0"/>
              <a:t>H</a:t>
            </a:r>
            <a:r>
              <a:rPr lang="en-US" baseline="-25000" dirty="0"/>
              <a:t>0</a:t>
            </a:r>
            <a:r>
              <a:rPr lang="en-US" dirty="0"/>
              <a:t>:  </a:t>
            </a:r>
            <a:r>
              <a:rPr lang="en-US" dirty="0" smtClean="0">
                <a:cs typeface="Times New Roman" pitchFamily="18" charset="0"/>
              </a:rPr>
              <a:t>µ</a:t>
            </a:r>
            <a:r>
              <a:rPr lang="en-US" baseline="-25000" dirty="0">
                <a:cs typeface="Times New Roman" pitchFamily="18" charset="0"/>
              </a:rPr>
              <a:t>D</a:t>
            </a:r>
            <a:r>
              <a:rPr lang="en-US" dirty="0" smtClean="0">
                <a:cs typeface="Times New Roman" pitchFamily="18" charset="0"/>
              </a:rPr>
              <a:t> </a:t>
            </a:r>
            <a:r>
              <a:rPr lang="en-US" dirty="0" smtClean="0">
                <a:cs typeface="Times New Roman" pitchFamily="18" charset="0"/>
              </a:rPr>
              <a:t>≤ 30</a:t>
            </a:r>
            <a:r>
              <a:rPr lang="en-US" baseline="-25000" dirty="0" smtClean="0">
                <a:cs typeface="Times New Roman" pitchFamily="18" charset="0"/>
              </a:rPr>
              <a:t> </a:t>
            </a:r>
            <a:r>
              <a:rPr lang="en-US" dirty="0" smtClean="0">
                <a:cs typeface="Times New Roman" pitchFamily="18" charset="0"/>
              </a:rPr>
              <a:t> </a:t>
            </a:r>
            <a:r>
              <a:rPr lang="en-US" baseline="-25000" dirty="0" smtClean="0">
                <a:cs typeface="Times New Roman" pitchFamily="18" charset="0"/>
              </a:rPr>
              <a:t>   </a:t>
            </a:r>
            <a:endParaRPr lang="en-US" baseline="-25000" dirty="0">
              <a:cs typeface="Times New Roman" pitchFamily="18" charset="0"/>
            </a:endParaRPr>
          </a:p>
          <a:p>
            <a:pPr>
              <a:buFont typeface="Wingdings" pitchFamily="2" charset="2"/>
              <a:buNone/>
              <a:defRPr/>
            </a:pPr>
            <a:r>
              <a:rPr lang="en-US" dirty="0">
                <a:cs typeface="Times New Roman" pitchFamily="18" charset="0"/>
              </a:rPr>
              <a:t>H</a:t>
            </a:r>
            <a:r>
              <a:rPr lang="en-US" baseline="-25000" dirty="0">
                <a:cs typeface="Times New Roman" pitchFamily="18" charset="0"/>
              </a:rPr>
              <a:t>1</a:t>
            </a:r>
            <a:r>
              <a:rPr lang="en-US" dirty="0">
                <a:cs typeface="Times New Roman" pitchFamily="18" charset="0"/>
              </a:rPr>
              <a:t>:  </a:t>
            </a:r>
            <a:r>
              <a:rPr lang="en-US" dirty="0" smtClean="0">
                <a:cs typeface="Times New Roman" pitchFamily="18" charset="0"/>
              </a:rPr>
              <a:t>µ</a:t>
            </a:r>
            <a:r>
              <a:rPr lang="en-US" baseline="-25000" dirty="0">
                <a:cs typeface="Times New Roman" pitchFamily="18" charset="0"/>
              </a:rPr>
              <a:t>D</a:t>
            </a:r>
            <a:r>
              <a:rPr lang="en-US" dirty="0" smtClean="0">
                <a:cs typeface="Times New Roman" pitchFamily="18" charset="0"/>
              </a:rPr>
              <a:t> </a:t>
            </a:r>
            <a:r>
              <a:rPr lang="en-US" dirty="0" smtClean="0">
                <a:cs typeface="Times New Roman" pitchFamily="18" charset="0"/>
                <a:sym typeface="WP MathA"/>
              </a:rPr>
              <a:t>&gt;</a:t>
            </a:r>
            <a:r>
              <a:rPr lang="en-US" dirty="0" smtClean="0">
                <a:cs typeface="Times New Roman" pitchFamily="18" charset="0"/>
              </a:rPr>
              <a:t> 30</a:t>
            </a:r>
            <a:endParaRPr lang="en-US" baseline="-25000" dirty="0">
              <a:cs typeface="Times New Roman" pitchFamily="18" charset="0"/>
            </a:endParaRPr>
          </a:p>
        </p:txBody>
      </p:sp>
      <p:pic>
        <p:nvPicPr>
          <p:cNvPr id="10"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13128" y="3276600"/>
            <a:ext cx="4251544" cy="2394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9748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Text Box 11"/>
          <p:cNvSpPr txBox="1">
            <a:spLocks noChangeArrowheads="1"/>
          </p:cNvSpPr>
          <p:nvPr/>
        </p:nvSpPr>
        <p:spPr bwMode="auto">
          <a:xfrm>
            <a:off x="8382000" y="6553200"/>
            <a:ext cx="538163" cy="304800"/>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400">
                <a:solidFill>
                  <a:srgbClr val="1907A1"/>
                </a:solidFill>
                <a:latin typeface="Arial" pitchFamily="34" charset="0"/>
              </a:rPr>
              <a:t>10-</a:t>
            </a:r>
            <a:fld id="{CDAF63E0-7A37-489D-AC82-73EC6F45D62D}" type="slidenum">
              <a:rPr lang="en-US" sz="1400">
                <a:solidFill>
                  <a:srgbClr val="1907A1"/>
                </a:solidFill>
                <a:latin typeface="Arial" pitchFamily="34" charset="0"/>
              </a:rPr>
              <a:pPr eaLnBrk="1" hangingPunct="1"/>
              <a:t>9</a:t>
            </a:fld>
            <a:endParaRPr lang="en-US" sz="1400">
              <a:solidFill>
                <a:srgbClr val="1907A1"/>
              </a:solidFill>
              <a:latin typeface="Arial" pitchFamily="34" charset="0"/>
            </a:endParaRPr>
          </a:p>
        </p:txBody>
      </p:sp>
      <p:graphicFrame>
        <p:nvGraphicFramePr>
          <p:cNvPr id="6" name="Diagram 5"/>
          <p:cNvGraphicFramePr/>
          <p:nvPr>
            <p:extLst>
              <p:ext uri="{D42A27DB-BD31-4B8C-83A1-F6EECF244321}">
                <p14:modId xmlns:p14="http://schemas.microsoft.com/office/powerpoint/2010/main" val="2443363456"/>
              </p:ext>
            </p:extLst>
          </p:nvPr>
        </p:nvGraphicFramePr>
        <p:xfrm>
          <a:off x="609600" y="762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63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14080</TotalTime>
  <Words>439</Words>
  <Application>Microsoft Office PowerPoint</Application>
  <PresentationFormat>On-screen Show (4:3)</PresentationFormat>
  <Paragraphs>172</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Important Things to Remember about H0 and H1</vt:lpstr>
      <vt:lpstr>Hypothesis Setups for Testing a Mean ()</vt:lpstr>
      <vt:lpstr>One-tail vs. Two-tail Test</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Estimating the Effect of Crime Risk on Property Values and Time on Market:  Evidence from Megan’s Law in Virginia</dc:title>
  <dc:creator>Bennnie</dc:creator>
  <cp:lastModifiedBy>Bennie D. Waller</cp:lastModifiedBy>
  <cp:revision>225</cp:revision>
  <dcterms:created xsi:type="dcterms:W3CDTF">2010-04-09T09:54:59Z</dcterms:created>
  <dcterms:modified xsi:type="dcterms:W3CDTF">2013-12-16T11:32:55Z</dcterms:modified>
</cp:coreProperties>
</file>