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8" r:id="rId13"/>
    <p:sldId id="281" r:id="rId14"/>
    <p:sldId id="282" r:id="rId15"/>
    <p:sldId id="266" r:id="rId16"/>
    <p:sldId id="262" r:id="rId17"/>
    <p:sldId id="265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03" autoAdjust="0"/>
  </p:normalViewPr>
  <p:slideViewPr>
    <p:cSldViewPr>
      <p:cViewPr varScale="1">
        <p:scale>
          <a:sx n="97" d="100"/>
          <a:sy n="97" d="100"/>
        </p:scale>
        <p:origin x="-11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70C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800" b="1" dirty="0" smtClean="0"/>
            <a:t>Statistics</a:t>
          </a:r>
          <a:endParaRPr lang="en-US" sz="4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5199A1-3104-4D9F-B72B-5017A2157014}" type="presOf" srcId="{601AFE5E-81B7-4493-BBD0-A9CB0AA6CAD2}" destId="{A3DFCA2A-3259-4688-A833-7E47232A7BA9}" srcOrd="0" destOrd="0" presId="urn:microsoft.com/office/officeart/2005/8/layout/vList5"/>
    <dgm:cxn modelId="{4A4AFFED-7435-4219-9A5D-ED6AF53D54BE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834BAF8E-1EAE-4B78-9A6D-F06A8291A4BD}" type="presParOf" srcId="{CBAFC969-D6C9-4FA0-AA7E-DD4FC4F910F2}" destId="{13B03F90-85AE-4245-9BA3-36BA7C1BCA58}" srcOrd="0" destOrd="0" presId="urn:microsoft.com/office/officeart/2005/8/layout/vList5"/>
    <dgm:cxn modelId="{BE1B605C-9380-4179-BE9B-6874DCE1BCCC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200" dirty="0" smtClean="0"/>
            <a:t>Example</a:t>
          </a:r>
          <a:endParaRPr lang="en-US" sz="32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8049" custScaleY="1038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E2764-04AC-4BBF-8BB0-084E8F3AB5A0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3AFC91C0-B0C8-4929-8F9D-24D0C700D7F7}" type="presOf" srcId="{272188CF-E719-4B97-93EC-29B63202C477}" destId="{67102D7B-15D9-45C1-9189-36EE3C442D3B}" srcOrd="0" destOrd="0" presId="urn:microsoft.com/office/officeart/2005/8/layout/vList5"/>
    <dgm:cxn modelId="{E0D4B722-39A5-4065-B2B1-99F1FBFD8EA5}" type="presParOf" srcId="{CECCFC02-FA83-430C-9F2A-11CE0F366AB4}" destId="{F0C98EE2-93C6-4055-B774-04D737F872FE}" srcOrd="0" destOrd="0" presId="urn:microsoft.com/office/officeart/2005/8/layout/vList5"/>
    <dgm:cxn modelId="{C8487CB5-634F-4E69-9EBB-65E41C2B09BE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endParaRPr lang="en-US" sz="1800" dirty="0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B8B08E-2F4A-4FAE-8F20-F1F89F533936}" type="presOf" srcId="{6301CF29-031A-473C-AFEB-BC37CEEFE31C}" destId="{CECCFC02-FA83-430C-9F2A-11CE0F366AB4}" srcOrd="0" destOrd="0" presId="urn:microsoft.com/office/officeart/2005/8/layout/vList5"/>
    <dgm:cxn modelId="{F329031D-8917-4C77-B6C4-E3F258B81619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E714BF30-0495-4A67-BEB4-74F031554049}" type="presParOf" srcId="{CECCFC02-FA83-430C-9F2A-11CE0F366AB4}" destId="{F0C98EE2-93C6-4055-B774-04D737F872FE}" srcOrd="0" destOrd="0" presId="urn:microsoft.com/office/officeart/2005/8/layout/vList5"/>
    <dgm:cxn modelId="{11F57401-C0F8-4957-A36B-997329804B07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8763C5-65EF-44E8-82BE-1593234843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D63AB-9284-4EB9-BDB8-704D999003A0}">
      <dgm:prSet custT="1"/>
      <dgm:spPr/>
      <dgm:t>
        <a:bodyPr/>
        <a:lstStyle/>
        <a:p>
          <a:pPr algn="ctr" rtl="0"/>
          <a:r>
            <a:rPr lang="en-US" sz="5400" dirty="0" smtClean="0"/>
            <a:t>End</a:t>
          </a:r>
          <a:endParaRPr lang="en-US" sz="5400" dirty="0"/>
        </a:p>
      </dgm:t>
    </dgm:pt>
    <dgm:pt modelId="{B5F39481-DE7E-49FF-893D-689A3BDBFCF9}" type="parTrans" cxnId="{79943951-4083-41AD-A9D6-9E896734C7F4}">
      <dgm:prSet/>
      <dgm:spPr/>
      <dgm:t>
        <a:bodyPr/>
        <a:lstStyle/>
        <a:p>
          <a:endParaRPr lang="en-US"/>
        </a:p>
      </dgm:t>
    </dgm:pt>
    <dgm:pt modelId="{CDCCFDB2-17B3-4098-9B6C-6B18F6CDE8D2}" type="sibTrans" cxnId="{79943951-4083-41AD-A9D6-9E896734C7F4}">
      <dgm:prSet/>
      <dgm:spPr/>
      <dgm:t>
        <a:bodyPr/>
        <a:lstStyle/>
        <a:p>
          <a:endParaRPr lang="en-US"/>
        </a:p>
      </dgm:t>
    </dgm:pt>
    <dgm:pt modelId="{532A5627-EF82-4CDF-A013-16A6DE8184B8}" type="pres">
      <dgm:prSet presAssocID="{4C8763C5-65EF-44E8-82BE-159323484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91B52-68CA-4730-899D-B0CAB925556C}" type="pres">
      <dgm:prSet presAssocID="{020D63AB-9284-4EB9-BDB8-704D999003A0}" presName="parentText" presStyleLbl="node1" presStyleIdx="0" presStyleCnt="1" custScaleX="103281" custScaleY="3648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7D53B-CAC0-41E3-9E1B-F1DE09EE7C4B}" type="presOf" srcId="{4C8763C5-65EF-44E8-82BE-159323484316}" destId="{532A5627-EF82-4CDF-A013-16A6DE8184B8}" srcOrd="0" destOrd="0" presId="urn:microsoft.com/office/officeart/2005/8/layout/vList2"/>
    <dgm:cxn modelId="{137A6970-3366-4CAD-8E13-A5BB7D5C2A47}" type="presOf" srcId="{020D63AB-9284-4EB9-BDB8-704D999003A0}" destId="{A6C91B52-68CA-4730-899D-B0CAB925556C}" srcOrd="0" destOrd="0" presId="urn:microsoft.com/office/officeart/2005/8/layout/vList2"/>
    <dgm:cxn modelId="{79943951-4083-41AD-A9D6-9E896734C7F4}" srcId="{4C8763C5-65EF-44E8-82BE-159323484316}" destId="{020D63AB-9284-4EB9-BDB8-704D999003A0}" srcOrd="0" destOrd="0" parTransId="{B5F39481-DE7E-49FF-893D-689A3BDBFCF9}" sibTransId="{CDCCFDB2-17B3-4098-9B6C-6B18F6CDE8D2}"/>
    <dgm:cxn modelId="{2A20048E-74D9-471A-9398-841DA19E88FB}" type="presParOf" srcId="{532A5627-EF82-4CDF-A013-16A6DE8184B8}" destId="{A6C91B52-68CA-4730-899D-B0CAB9255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70C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800" b="1" dirty="0" smtClean="0"/>
            <a:t>Working </a:t>
          </a:r>
          <a:r>
            <a:rPr lang="en-US" sz="4800" b="1" smtClean="0"/>
            <a:t>with samples</a:t>
          </a:r>
          <a:endParaRPr lang="en-US" sz="4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3C947-20BC-4746-AB02-0D250E30C7EB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2763805F-E7BC-4695-82A1-E355D426BF6A}" type="presOf" srcId="{601AFE5E-81B7-4493-BBD0-A9CB0AA6CAD2}" destId="{A3DFCA2A-3259-4688-A833-7E47232A7BA9}" srcOrd="0" destOrd="0" presId="urn:microsoft.com/office/officeart/2005/8/layout/vList5"/>
    <dgm:cxn modelId="{1C5DD813-FEED-4DDC-96D1-F7A82D57B251}" type="presParOf" srcId="{CBAFC969-D6C9-4FA0-AA7E-DD4FC4F910F2}" destId="{13B03F90-85AE-4245-9BA3-36BA7C1BCA58}" srcOrd="0" destOrd="0" presId="urn:microsoft.com/office/officeart/2005/8/layout/vList5"/>
    <dgm:cxn modelId="{07ADC6E2-28FC-463B-A1E6-73524979F9CD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1CC2A817-C027-411E-92B7-F69E2FE38155}" type="presOf" srcId="{601AFE5E-81B7-4493-BBD0-A9CB0AA6CAD2}" destId="{A3DFCA2A-3259-4688-A833-7E47232A7BA9}" srcOrd="0" destOrd="0" presId="urn:microsoft.com/office/officeart/2005/8/layout/vList5"/>
    <dgm:cxn modelId="{C6C29FBF-2F61-4226-AFCC-C47B7B597B82}" type="presOf" srcId="{DFA88CC8-EAF9-42DA-A4C8-793A1F818815}" destId="{CBAFC969-D6C9-4FA0-AA7E-DD4FC4F910F2}" srcOrd="0" destOrd="0" presId="urn:microsoft.com/office/officeart/2005/8/layout/vList5"/>
    <dgm:cxn modelId="{0487B7D4-C42E-450B-95D7-C512CA014E57}" type="presParOf" srcId="{CBAFC969-D6C9-4FA0-AA7E-DD4FC4F910F2}" destId="{13B03F90-85AE-4245-9BA3-36BA7C1BCA58}" srcOrd="0" destOrd="0" presId="urn:microsoft.com/office/officeart/2005/8/layout/vList5"/>
    <dgm:cxn modelId="{C0F2E70E-3EB1-401D-8063-5CA2F048B366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61E8B5-6CC1-4608-90E2-30040EBC4F92}" type="presOf" srcId="{DFA88CC8-EAF9-42DA-A4C8-793A1F818815}" destId="{CBAFC969-D6C9-4FA0-AA7E-DD4FC4F910F2}" srcOrd="0" destOrd="0" presId="urn:microsoft.com/office/officeart/2005/8/layout/vList5"/>
    <dgm:cxn modelId="{A3D12804-34E4-4AC6-ADA1-2628D407A5C0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E1DBC4AD-1570-4A98-8AA0-0AF584B7C52F}" type="presParOf" srcId="{CBAFC969-D6C9-4FA0-AA7E-DD4FC4F910F2}" destId="{13B03F90-85AE-4245-9BA3-36BA7C1BCA58}" srcOrd="0" destOrd="0" presId="urn:microsoft.com/office/officeart/2005/8/layout/vList5"/>
    <dgm:cxn modelId="{7227BC10-8578-40C2-9E42-26DEE5C82DC3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E664FC-7506-48C5-BF6A-997F55ACCE1C}" type="presOf" srcId="{601AFE5E-81B7-4493-BBD0-A9CB0AA6CAD2}" destId="{A3DFCA2A-3259-4688-A833-7E47232A7BA9}" srcOrd="0" destOrd="0" presId="urn:microsoft.com/office/officeart/2005/8/layout/vList5"/>
    <dgm:cxn modelId="{DF9A70DB-B710-494D-8992-90209E03A41F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2480DF64-8C9E-49FC-BCFB-3583292BCFC9}" type="presParOf" srcId="{CBAFC969-D6C9-4FA0-AA7E-DD4FC4F910F2}" destId="{13B03F90-85AE-4245-9BA3-36BA7C1BCA58}" srcOrd="0" destOrd="0" presId="urn:microsoft.com/office/officeart/2005/8/layout/vList5"/>
    <dgm:cxn modelId="{5454EDDF-C628-49E0-A0F2-7689C9CFC4DA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3776EC-2AD1-4305-87FC-EF2077880054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265E093A-83DB-4F53-8E62-C089227D3CFB}" type="presOf" srcId="{601AFE5E-81B7-4493-BBD0-A9CB0AA6CAD2}" destId="{A3DFCA2A-3259-4688-A833-7E47232A7BA9}" srcOrd="0" destOrd="0" presId="urn:microsoft.com/office/officeart/2005/8/layout/vList5"/>
    <dgm:cxn modelId="{D6065A0F-4BCA-440F-ABB4-2D59140F0582}" type="presParOf" srcId="{CBAFC969-D6C9-4FA0-AA7E-DD4FC4F910F2}" destId="{13B03F90-85AE-4245-9BA3-36BA7C1BCA58}" srcOrd="0" destOrd="0" presId="urn:microsoft.com/office/officeart/2005/8/layout/vList5"/>
    <dgm:cxn modelId="{D74A020E-DD1B-472F-A36A-6F63C81EE270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Central Limit Theorem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35DD4A2E-1DC7-42A2-B7A6-70E1F381B352}" type="presOf" srcId="{601AFE5E-81B7-4493-BBD0-A9CB0AA6CAD2}" destId="{A3DFCA2A-3259-4688-A833-7E47232A7BA9}" srcOrd="0" destOrd="0" presId="urn:microsoft.com/office/officeart/2005/8/layout/vList5"/>
    <dgm:cxn modelId="{E95499BE-89B3-4815-B85F-7173017849F7}" type="presOf" srcId="{DFA88CC8-EAF9-42DA-A4C8-793A1F818815}" destId="{CBAFC969-D6C9-4FA0-AA7E-DD4FC4F910F2}" srcOrd="0" destOrd="0" presId="urn:microsoft.com/office/officeart/2005/8/layout/vList5"/>
    <dgm:cxn modelId="{F0FB5D37-4F9C-493B-AD89-125D30590FA2}" type="presParOf" srcId="{CBAFC969-D6C9-4FA0-AA7E-DD4FC4F910F2}" destId="{13B03F90-85AE-4245-9BA3-36BA7C1BCA58}" srcOrd="0" destOrd="0" presId="urn:microsoft.com/office/officeart/2005/8/layout/vList5"/>
    <dgm:cxn modelId="{2C6881B2-E304-4F76-A58E-AA2E632D9602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Central Limit Theorem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DBF6F2-D072-43BF-8442-FE21926A93B9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CCC1FDA7-33AA-4386-87F2-16DED69583AF}" type="presOf" srcId="{601AFE5E-81B7-4493-BBD0-A9CB0AA6CAD2}" destId="{A3DFCA2A-3259-4688-A833-7E47232A7BA9}" srcOrd="0" destOrd="0" presId="urn:microsoft.com/office/officeart/2005/8/layout/vList5"/>
    <dgm:cxn modelId="{5FE01CB4-89A4-4752-81DE-0DB0631D73C5}" type="presParOf" srcId="{CBAFC969-D6C9-4FA0-AA7E-DD4FC4F910F2}" destId="{13B03F90-85AE-4245-9BA3-36BA7C1BCA58}" srcOrd="0" destOrd="0" presId="urn:microsoft.com/office/officeart/2005/8/layout/vList5"/>
    <dgm:cxn modelId="{56698CF1-04C2-429C-B42E-034D67D1D94D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dirty="0" smtClean="0"/>
            <a:t>Sampling/Central Limit Theorem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A46788-FEF6-4047-8DEA-5B850AFE3C91}" type="presOf" srcId="{DFA88CC8-EAF9-42DA-A4C8-793A1F818815}" destId="{CBAFC969-D6C9-4FA0-AA7E-DD4FC4F910F2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5D803472-2AC5-4D24-8105-17E960E2CD2B}" type="presOf" srcId="{601AFE5E-81B7-4493-BBD0-A9CB0AA6CAD2}" destId="{A3DFCA2A-3259-4688-A833-7E47232A7BA9}" srcOrd="0" destOrd="0" presId="urn:microsoft.com/office/officeart/2005/8/layout/vList5"/>
    <dgm:cxn modelId="{964BFF62-2E15-4319-B117-F8D78170E48A}" type="presParOf" srcId="{CBAFC969-D6C9-4FA0-AA7E-DD4FC4F910F2}" destId="{13B03F90-85AE-4245-9BA3-36BA7C1BCA58}" srcOrd="0" destOrd="0" presId="urn:microsoft.com/office/officeart/2005/8/layout/vList5"/>
    <dgm:cxn modelId="{016866F1-5C9E-48B8-9BF1-87933DB7CAB0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20574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Statistics</a:t>
          </a:r>
          <a:endParaRPr lang="en-US" sz="4800" kern="1200" dirty="0"/>
        </a:p>
      </dsp:txBody>
      <dsp:txXfrm>
        <a:off x="104449" y="100434"/>
        <a:ext cx="8020701" cy="18565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" y="133"/>
          <a:ext cx="8432790" cy="591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Example</a:t>
          </a:r>
          <a:endParaRPr lang="en-US" sz="3200" kern="1200" dirty="0"/>
        </a:p>
      </dsp:txBody>
      <dsp:txXfrm>
        <a:off x="28891" y="29020"/>
        <a:ext cx="8375016" cy="5339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4151" y="0"/>
          <a:ext cx="8500697" cy="592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3051" y="28900"/>
        <a:ext cx="8442897" cy="5342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1B52-68CA-4730-899D-B0CAB925556C}">
      <dsp:nvSpPr>
        <dsp:cNvPr id="0" name=""/>
        <dsp:cNvSpPr/>
      </dsp:nvSpPr>
      <dsp:spPr>
        <a:xfrm>
          <a:off x="0" y="1434"/>
          <a:ext cx="8001000" cy="1467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End</a:t>
          </a:r>
          <a:endParaRPr lang="en-US" sz="5400" kern="1200" dirty="0"/>
        </a:p>
      </dsp:txBody>
      <dsp:txXfrm>
        <a:off x="71621" y="73055"/>
        <a:ext cx="7857758" cy="1323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20574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Working </a:t>
          </a:r>
          <a:r>
            <a:rPr lang="en-US" sz="4800" b="1" kern="1200" smtClean="0"/>
            <a:t>with samples</a:t>
          </a:r>
          <a:endParaRPr lang="en-US" sz="4800" kern="1200" dirty="0"/>
        </a:p>
      </dsp:txBody>
      <dsp:txXfrm>
        <a:off x="104449" y="100434"/>
        <a:ext cx="8020701" cy="18565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Central Limit Theorem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Central Limit Theorem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76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Sampling/Central Limit Theorem</a:t>
          </a:r>
          <a:endParaRPr lang="en-US" sz="3600" kern="1200" dirty="0"/>
        </a:p>
      </dsp:txBody>
      <dsp:txXfrm>
        <a:off x="41213" y="37198"/>
        <a:ext cx="8147173" cy="687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2B2F-3356-4D27-9045-A86C6F84D36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A4C1D-D3ED-4EF9-8A7D-67101A361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3E5DC7-9714-43FE-8C28-D73F9874F265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 smtClean="0"/>
              <a:t>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3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78DBBC-E695-4942-BBB0-66869D1AE88A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4FF547-C6F0-48D7-8BBC-7ED4966BC350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3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0.6472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8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0.0062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A4C1D-D3ED-4EF9-8A7D-67101A361D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0C662-5F83-4635-BA4D-30D2BA5FF013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93D7B-E697-496E-9A0C-636A8E95D6AC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 smtClean="0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33B00-8910-4C45-B30A-649B9651BD09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ED295F-8639-4064-9560-ED4F0CA93DDD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0FF94B-5A02-47AC-9178-10E21280EEF7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3C1956-7A30-4B95-8F55-AFA5A1F4A6FC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93497F-618C-4358-AAA2-F3F5B637F9CF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defRPr/>
            </a:pP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F2D81-6181-4E1F-B98A-9CAC67BFEE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6B95-C3D4-4E3D-A489-21B1A5C0BD4D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8839200" cy="2616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Bennie D Waller, </a:t>
            </a:r>
            <a:r>
              <a:rPr lang="en-US" sz="1100" b="0" i="0" kern="1200" baseline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Longwood University</a:t>
            </a:r>
            <a:endParaRPr lang="en-US" sz="1100" b="0" i="0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52400"/>
            <a:ext cx="152400" cy="6553200"/>
          </a:xfrm>
          <a:prstGeom prst="rect">
            <a:avLst/>
          </a:prstGeom>
          <a:solidFill>
            <a:srgbClr val="002060"/>
          </a:solidFill>
          <a:ln w="31750" cmpd="sng">
            <a:solidFill>
              <a:srgbClr val="002060"/>
            </a:solidFill>
          </a:ln>
          <a:effectLst>
            <a:outerShdw blurRad="152400" dist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notesSlide" Target="../notesSlides/notesSlide4.xml"/><Relationship Id="rId7" Type="http://schemas.openxmlformats.org/officeDocument/2006/relationships/diagramLayout" Target="../diagrams/layout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6.xml"/><Relationship Id="rId5" Type="http://schemas.openxmlformats.org/officeDocument/2006/relationships/image" Target="../media/image2.wmf"/><Relationship Id="rId10" Type="http://schemas.microsoft.com/office/2007/relationships/diagramDrawing" Target="../diagrams/drawing6.xml"/><Relationship Id="rId4" Type="http://schemas.openxmlformats.org/officeDocument/2006/relationships/oleObject" Target="../embeddings/oleObject1.bin"/><Relationship Id="rId9" Type="http://schemas.openxmlformats.org/officeDocument/2006/relationships/diagramColors" Target="../diagrams/colors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53806932"/>
              </p:ext>
            </p:extLst>
          </p:nvPr>
        </p:nvGraphicFramePr>
        <p:xfrm>
          <a:off x="533400" y="457200"/>
          <a:ext cx="8229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44174" y="2971800"/>
            <a:ext cx="7997825" cy="2808287"/>
          </a:xfrm>
        </p:spPr>
        <p:txBody>
          <a:bodyPr lIns="92075" tIns="46038" rIns="92075" bIns="46038">
            <a:normAutofit fontScale="92500" lnSpcReduction="20000"/>
          </a:bodyPr>
          <a:lstStyle/>
          <a:p>
            <a:pPr eaLnBrk="1" hangingPunct="1"/>
            <a:r>
              <a:rPr lang="en-US" altLang="en-US" sz="2000" dirty="0" smtClean="0"/>
              <a:t>If the population follows a normal probability distribution, then for any sample size the sampling distribution of the sample mean will also be normal. </a:t>
            </a:r>
          </a:p>
          <a:p>
            <a:pPr eaLnBrk="1" hangingPunct="1"/>
            <a:r>
              <a:rPr lang="en-US" altLang="en-US" sz="2000" dirty="0" smtClean="0"/>
              <a:t>If the population distribution is symmetrical (but not normal), the normal shape of the distribution of the sample mean emerge with samples as small as 10. </a:t>
            </a:r>
          </a:p>
          <a:p>
            <a:pPr eaLnBrk="1" hangingPunct="1"/>
            <a:r>
              <a:rPr lang="en-US" altLang="en-US" sz="2000" dirty="0" smtClean="0"/>
              <a:t>If a distribution that is skewed or has thick tails, it may require samples of 30 or more to observe the normality feature.</a:t>
            </a:r>
          </a:p>
          <a:p>
            <a:pPr eaLnBrk="1" hangingPunct="1"/>
            <a:r>
              <a:rPr lang="en-US" altLang="en-US" sz="2000" dirty="0" smtClean="0"/>
              <a:t>The mean of the sampling distribution equal to </a:t>
            </a:r>
            <a:r>
              <a:rPr lang="el-GR" altLang="en-US" sz="2000" dirty="0" smtClean="0">
                <a:cs typeface="Arial" pitchFamily="34" charset="0"/>
              </a:rPr>
              <a:t>μ</a:t>
            </a:r>
            <a:r>
              <a:rPr lang="en-US" altLang="en-US" sz="2000" dirty="0" smtClean="0"/>
              <a:t> and the variance equal to </a:t>
            </a:r>
            <a:r>
              <a:rPr lang="el-GR" altLang="en-US" sz="2000" dirty="0" smtClean="0">
                <a:cs typeface="Arial" pitchFamily="34" charset="0"/>
              </a:rPr>
              <a:t>σ</a:t>
            </a:r>
            <a:r>
              <a:rPr lang="en-US" altLang="en-US" sz="2000" baseline="30000" dirty="0" smtClean="0">
                <a:sym typeface="WP Greek Century"/>
              </a:rPr>
              <a:t>2</a:t>
            </a:r>
            <a:r>
              <a:rPr lang="en-US" altLang="en-US" sz="2000" dirty="0" smtClean="0"/>
              <a:t>/</a:t>
            </a:r>
            <a:r>
              <a:rPr lang="en-US" altLang="en-US" sz="2000" i="1" dirty="0" smtClean="0"/>
              <a:t>n.</a:t>
            </a: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grpSp>
        <p:nvGrpSpPr>
          <p:cNvPr id="30726" name="Group 5"/>
          <p:cNvGrpSpPr>
            <a:grpSpLocks/>
          </p:cNvGrpSpPr>
          <p:nvPr/>
        </p:nvGrpSpPr>
        <p:grpSpPr bwMode="auto">
          <a:xfrm>
            <a:off x="592569" y="1219200"/>
            <a:ext cx="8301037" cy="1360488"/>
            <a:chOff x="700644" y="1911927"/>
            <a:chExt cx="7564582" cy="1318161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00644" y="1911927"/>
              <a:ext cx="7564582" cy="131816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731" name="Rectangle 7"/>
            <p:cNvSpPr>
              <a:spLocks noChangeArrowheads="1"/>
            </p:cNvSpPr>
            <p:nvPr/>
          </p:nvSpPr>
          <p:spPr bwMode="auto">
            <a:xfrm>
              <a:off x="837210" y="1938186"/>
              <a:ext cx="7396008" cy="128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2000" b="1" dirty="0"/>
                <a:t>CENTRAL LIMIT THEOREM </a:t>
              </a:r>
              <a:r>
                <a:rPr lang="en-US" altLang="en-US" sz="2000" dirty="0"/>
                <a:t>If all samples of a particular size are selected from any population, the sampling distribution of the sample mean is approximately a normal distribution. This approximation improves with larger samples.</a:t>
              </a:r>
            </a:p>
          </p:txBody>
        </p:sp>
      </p:grp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BA9B34EE-D4D6-490E-A1AB-23199572FAB5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10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35770570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715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57725" y="1066800"/>
            <a:ext cx="82296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Standard Error of the Mean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962954"/>
            <a:ext cx="8285163" cy="83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46727" y="2971800"/>
            <a:ext cx="7723187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000" dirty="0"/>
              <a:t>The mean of the distribution of sample means will be </a:t>
            </a:r>
            <a:r>
              <a:rPr lang="en-US" sz="2000" i="1" dirty="0"/>
              <a:t>exactly equal to the population </a:t>
            </a:r>
            <a:r>
              <a:rPr lang="en-US" sz="2000" dirty="0"/>
              <a:t>mean if we are able to select all possible samples of the same size from a given population. </a:t>
            </a:r>
          </a:p>
          <a:p>
            <a:pPr marL="342900" indent="-342900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2. There will be less dispersion in the sampling distribution of the sample mean than in the population. As the sample size increases, the standard error of the mean decreases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876B254A-0B36-4935-9D08-B14FF783CA3C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11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6394" y="152400"/>
            <a:ext cx="8221569" cy="762000"/>
            <a:chOff x="4015" y="0"/>
            <a:chExt cx="8221569" cy="762000"/>
          </a:xfrm>
        </p:grpSpPr>
        <p:sp>
          <p:nvSpPr>
            <p:cNvPr id="8" name="Rounded Rectangle 7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Central Limit Theorem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11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0603079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914400"/>
            <a:ext cx="7726362" cy="5105401"/>
            <a:chOff x="1204913" y="596900"/>
            <a:chExt cx="7345362" cy="600340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15"/>
            <a:stretch>
              <a:fillRect/>
            </a:stretch>
          </p:blipFill>
          <p:spPr bwMode="auto">
            <a:xfrm>
              <a:off x="1204913" y="596900"/>
              <a:ext cx="7345362" cy="6003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956468" y="605642"/>
              <a:ext cx="581890" cy="273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9436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2"/>
          <p:cNvSpPr>
            <a:spLocks noGrp="1" noChangeArrowheads="1"/>
          </p:cNvSpPr>
          <p:nvPr>
            <p:ph type="title"/>
          </p:nvPr>
        </p:nvSpPr>
        <p:spPr>
          <a:xfrm>
            <a:off x="396850" y="990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Using the Sampling</a:t>
            </a:r>
            <a:br>
              <a:rPr lang="en-US" altLang="en-US" sz="2400" dirty="0" smtClean="0"/>
            </a:br>
            <a:r>
              <a:rPr lang="en-US" altLang="en-US" sz="2400" dirty="0" smtClean="0"/>
              <a:t>Distribution of the Sample Mean (Sigma Known)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864475" cy="2543175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If a population follows the normal distribution, the sampling distribution of the sample mean will also follow the normal distribution.</a:t>
            </a:r>
          </a:p>
          <a:p>
            <a:pPr eaLnBrk="1" hangingPunct="1"/>
            <a:r>
              <a:rPr lang="en-US" altLang="en-US" sz="2000" dirty="0" smtClean="0"/>
              <a:t>If the shape is known to be </a:t>
            </a:r>
            <a:r>
              <a:rPr lang="en-US" altLang="en-US" sz="2000" dirty="0" err="1" smtClean="0"/>
              <a:t>nonnormal</a:t>
            </a:r>
            <a:r>
              <a:rPr lang="en-US" altLang="en-US" sz="2000" dirty="0" smtClean="0"/>
              <a:t>, but the sample contains at least 30 observations, the central limit theorem guarantees the sampling distribution of the mean follows a normal distribution.</a:t>
            </a:r>
          </a:p>
          <a:p>
            <a:pPr eaLnBrk="1" hangingPunct="1"/>
            <a:r>
              <a:rPr lang="en-US" altLang="en-US" sz="2000" dirty="0" smtClean="0"/>
              <a:t>To determine the probability a sample mean falls within a particular region, use: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graphicFrame>
        <p:nvGraphicFramePr>
          <p:cNvPr id="303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77460"/>
              </p:ext>
            </p:extLst>
          </p:nvPr>
        </p:nvGraphicFramePr>
        <p:xfrm>
          <a:off x="3200400" y="4419600"/>
          <a:ext cx="235902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660240" imgH="444240" progId="Equation.3">
                  <p:embed/>
                </p:oleObj>
              </mc:Choice>
              <mc:Fallback>
                <p:oleObj name="Equation" r:id="rId4" imgW="660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2359025" cy="13906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5E892B04-932F-4700-8E84-ED80277A3DCF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13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152400"/>
            <a:ext cx="8221569" cy="762000"/>
            <a:chOff x="4015" y="0"/>
            <a:chExt cx="8221569" cy="762000"/>
          </a:xfrm>
        </p:grpSpPr>
        <p:sp>
          <p:nvSpPr>
            <p:cNvPr id="8" name="Rounded Rectangle 7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Central Limit Theorem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4205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7"/>
          <p:cNvSpPr>
            <a:spLocks noGrp="1" noChangeArrowheads="1"/>
          </p:cNvSpPr>
          <p:nvPr>
            <p:ph type="title"/>
          </p:nvPr>
        </p:nvSpPr>
        <p:spPr>
          <a:xfrm>
            <a:off x="529384" y="1143000"/>
            <a:ext cx="8534400" cy="87720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 smtClean="0"/>
              <a:t>Using the Sampling</a:t>
            </a:r>
            <a:br>
              <a:rPr lang="en-US" altLang="en-US" sz="3200" dirty="0" smtClean="0"/>
            </a:br>
            <a:r>
              <a:rPr lang="en-US" altLang="en-US" sz="3200" dirty="0" smtClean="0"/>
              <a:t>Distribution of the Sample Mean (Sigma Unknown)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73075" y="2144713"/>
            <a:ext cx="8229600" cy="35067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If the population does not follow the normal distribution, but the sample is of at least 30 observations, the sample means will follow the normal distribution.</a:t>
            </a:r>
          </a:p>
          <a:p>
            <a:pPr eaLnBrk="1" hangingPunct="1"/>
            <a:r>
              <a:rPr lang="en-US" altLang="en-US" sz="2800" smtClean="0"/>
              <a:t>To determine the probability a sample mean falls within a particular region, use: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z="3600" smtClean="0"/>
          </a:p>
        </p:txBody>
      </p:sp>
      <p:graphicFrame>
        <p:nvGraphicFramePr>
          <p:cNvPr id="304133" name="Object 5"/>
          <p:cNvGraphicFramePr>
            <a:graphicFrameLocks noChangeAspect="1"/>
          </p:cNvGraphicFramePr>
          <p:nvPr/>
        </p:nvGraphicFramePr>
        <p:xfrm>
          <a:off x="3425825" y="5051425"/>
          <a:ext cx="2268538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634680" imgH="444240" progId="Equation.3">
                  <p:embed/>
                </p:oleObj>
              </mc:Choice>
              <mc:Fallback>
                <p:oleObj name="Equation" r:id="rId4" imgW="634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5051425"/>
                        <a:ext cx="2268538" cy="13906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2971606E-7844-4A10-B13F-B55ABED3F537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14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152400"/>
            <a:ext cx="8221569" cy="762000"/>
            <a:chOff x="4015" y="0"/>
            <a:chExt cx="8221569" cy="762000"/>
          </a:xfrm>
        </p:grpSpPr>
        <p:sp>
          <p:nvSpPr>
            <p:cNvPr id="8" name="Rounded Rectangle 7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Central Limit Theorem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8401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7041880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" y="914400"/>
            <a:ext cx="833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Problem:</a:t>
            </a:r>
            <a:r>
              <a:rPr lang="en-US" dirty="0"/>
              <a:t> The American Auto Association reports the mean price per gallon of regular gasoline is $3.10 with a population standard deviation of $0.20. Assume a random sample of 16 gasoline stations is selected and their mean cost for regular gasoline is computed. What is the standard error of the mean in this experiment? </a:t>
            </a:r>
          </a:p>
        </p:txBody>
      </p:sp>
    </p:spTree>
    <p:extLst>
      <p:ext uri="{BB962C8B-B14F-4D97-AF65-F5344CB8AC3E}">
        <p14:creationId xmlns:p14="http://schemas.microsoft.com/office/powerpoint/2010/main" val="1843190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3945848"/>
              </p:ext>
            </p:extLst>
          </p:nvPr>
        </p:nvGraphicFramePr>
        <p:xfrm>
          <a:off x="533400" y="17584"/>
          <a:ext cx="8432800" cy="592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762000"/>
            <a:ext cx="411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Problem:</a:t>
            </a:r>
            <a:r>
              <a:rPr lang="en-US" dirty="0" smtClean="0"/>
              <a:t> </a:t>
            </a:r>
            <a:r>
              <a:rPr lang="en-US" dirty="0"/>
              <a:t> The American Auto Association reports the mean price per gallon of regular gasoline is $3.10 with a population standard deviation of $0.20. Assume a random sample of 16 gasoline stations is selected and their mean cost for regular gasoline is computed. What is the probability that the sample mean is between $2.98 and $3.12?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73290"/>
              </p:ext>
            </p:extLst>
          </p:nvPr>
        </p:nvGraphicFramePr>
        <p:xfrm>
          <a:off x="4495796" y="786581"/>
          <a:ext cx="4572001" cy="4784655"/>
        </p:xfrm>
        <a:graphic>
          <a:graphicData uri="http://schemas.openxmlformats.org/drawingml/2006/table">
            <a:tbl>
              <a:tblPr/>
              <a:tblGrid>
                <a:gridCol w="591311"/>
                <a:gridCol w="398069"/>
                <a:gridCol w="398069"/>
                <a:gridCol w="398069"/>
                <a:gridCol w="398069"/>
                <a:gridCol w="398069"/>
                <a:gridCol w="398069"/>
                <a:gridCol w="398069"/>
                <a:gridCol w="398069"/>
                <a:gridCol w="398069"/>
                <a:gridCol w="398069"/>
              </a:tblGrid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/>
                        </a:rPr>
                        <a:t>Tables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z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0.0000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0.0040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0.0080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0.0120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0.0160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0.0239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0.0279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0.0438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0.0478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0.0636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0.0675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0.0714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0.0753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0.0793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0.0832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0.0871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0.0910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0.0948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0.1026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0.1064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0.1103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0.1255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0.1331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0.1368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0.1554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0.1628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0.1664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0.1700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0.2054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0.2224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0.2324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0.2611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0.2642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0.2673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0.2704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0.2910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0.2939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0.2969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0.3133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0.3212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0.3621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0.3729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0.3810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0.3830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0.3907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0.3925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0.3962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0.4066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0.4099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0.4147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0.4162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0.4207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0.4345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0.4357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0.4394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0.4418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0.4463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0.4505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0.4535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0.4545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0.4599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0.4616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0.4633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0.4699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0.4767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0.4783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0.4803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0.4812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0.4821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0.4842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0.4846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0.4881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0.4911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0.4918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0.4949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0.4962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0.4980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0.4986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3.0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94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11645919"/>
              </p:ext>
            </p:extLst>
          </p:nvPr>
        </p:nvGraphicFramePr>
        <p:xfrm>
          <a:off x="533400" y="17584"/>
          <a:ext cx="8509000" cy="592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685800"/>
            <a:ext cx="320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Problem:</a:t>
            </a:r>
            <a:r>
              <a:rPr lang="en-US" dirty="0"/>
              <a:t> A university has 1000 computers available for students to use. Each computer has a 250 gigabyte hard drive. The university wants to estimate the space occupied on the hard drives. A random sample of 100 computers showed a mean of 115 gigabytes used with a standard deviation of 20 gigabytes. What is the probability that a sample mean is greater than 120 gigabytes?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50837"/>
              </p:ext>
            </p:extLst>
          </p:nvPr>
        </p:nvGraphicFramePr>
        <p:xfrm>
          <a:off x="3657600" y="685800"/>
          <a:ext cx="5410199" cy="5486397"/>
        </p:xfrm>
        <a:graphic>
          <a:graphicData uri="http://schemas.openxmlformats.org/drawingml/2006/table">
            <a:tbl>
              <a:tblPr/>
              <a:tblGrid>
                <a:gridCol w="699719"/>
                <a:gridCol w="471048"/>
                <a:gridCol w="471048"/>
                <a:gridCol w="471048"/>
                <a:gridCol w="471048"/>
                <a:gridCol w="471048"/>
                <a:gridCol w="471048"/>
                <a:gridCol w="471048"/>
                <a:gridCol w="471048"/>
                <a:gridCol w="471048"/>
                <a:gridCol w="471048"/>
              </a:tblGrid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/>
                        </a:rPr>
                        <a:t>Tables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z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0.0000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0.0040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0.0080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0.0120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0.0160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0.0190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0.0239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0.0279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0.0398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0.0438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0.0478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0.0596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0.0636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0.0675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0.0714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0.0753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0.0793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0.0832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0.0871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0.0910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0.0948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0.0987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0.1026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0.1064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0.1103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0.1179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0.1255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0.1293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0.1331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0.1368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0.1480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0.1591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0.1628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0.1664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0.1700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0.1772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0.1879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0.1985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0.2088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0.2190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0.2224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0.2291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0.2324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0.2389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0.2486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0.2580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0.2611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0.2642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0.2673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0.2704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0.2794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0.2881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0.2910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0.2939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0.2969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0.2995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0.3023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0.3078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0.3133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0.3186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0.3212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0.3289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0.3389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0.3485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0.3529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0.3621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0.3686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0.3729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0.3790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0.3810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0.3830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0.3888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0.3907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0.3925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0.3962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0.3980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0.3997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0.4066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0.4099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0.4147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0.4162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0.4192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0.4207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0.4292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0.4345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0.4357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0.4382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0.4394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0.4418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0.4463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0.4495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0.4505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0.4515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0.4535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0.4545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0.4591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0.4599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0.4616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0.4633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0.4649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0.4699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1.9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0.4719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0.4744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0.4767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0.4783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0.4798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0.4803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0.4808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0.4812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0.4817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0.4821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0.4826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0.4838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0.4842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0.4846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0.4881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0.4898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0.4909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0.4911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0.4918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0.4929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0.4936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0.4938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0.4948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0.4949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0.4959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0.4962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0.4969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0.4979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0.4980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2.9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0.4986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3.0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0.4988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0.4989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0.4990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0.4991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3.2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0.4995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3.3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0.4995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0.4996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0.4996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3.4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</a:rPr>
                        <a:t>0.4997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</a:rPr>
                        <a:t>0.4998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7395" marR="7395" marT="7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9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88027198"/>
              </p:ext>
            </p:extLst>
          </p:nvPr>
        </p:nvGraphicFramePr>
        <p:xfrm>
          <a:off x="609600" y="2133600"/>
          <a:ext cx="80010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4490740"/>
              </p:ext>
            </p:extLst>
          </p:nvPr>
        </p:nvGraphicFramePr>
        <p:xfrm>
          <a:off x="533400" y="457200"/>
          <a:ext cx="8229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357188" y="676275"/>
            <a:ext cx="8229600" cy="1371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Why Sample the Population?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1843088"/>
            <a:ext cx="7810500" cy="4357687"/>
          </a:xfrm>
        </p:spPr>
        <p:txBody>
          <a:bodyPr lIns="92075" tIns="46038" rIns="92075" bIns="46038">
            <a:normAutofit lnSpcReduction="10000"/>
          </a:bodyPr>
          <a:lstStyle/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To contact the whole population would be </a:t>
            </a:r>
            <a:r>
              <a:rPr lang="en-US" dirty="0" smtClean="0">
                <a:solidFill>
                  <a:schemeClr val="accent6"/>
                </a:solidFill>
              </a:rPr>
              <a:t>time consuming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cost </a:t>
            </a:r>
            <a:r>
              <a:rPr lang="en-US" dirty="0" smtClean="0"/>
              <a:t>of studying all the items in a population </a:t>
            </a:r>
            <a:r>
              <a:rPr lang="en-US" dirty="0" smtClean="0">
                <a:solidFill>
                  <a:schemeClr val="accent6"/>
                </a:solidFill>
              </a:rPr>
              <a:t>may be prohibitive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physical impossibility </a:t>
            </a:r>
            <a:r>
              <a:rPr lang="en-US" dirty="0" smtClean="0"/>
              <a:t>of checking all items in the population.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destructive nature</a:t>
            </a:r>
            <a:r>
              <a:rPr lang="en-US" dirty="0" smtClean="0"/>
              <a:t> of some tests.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sample results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chemeClr val="accent6"/>
                </a:solidFill>
              </a:rPr>
              <a:t>adequate</a:t>
            </a:r>
            <a:r>
              <a:rPr lang="en-US" dirty="0" smtClean="0"/>
              <a:t>.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2D7F7B15-AC62-4B16-82CF-63AFFC276E03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3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30341653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8662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814388"/>
            <a:ext cx="6580188" cy="1014412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en-US" sz="3200" smtClean="0"/>
              <a:t>Most Commonly Used Probability Sampling Methods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860425" y="2205038"/>
            <a:ext cx="4381500" cy="4652962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smtClean="0"/>
              <a:t>Simple Random Sample </a:t>
            </a:r>
          </a:p>
          <a:p>
            <a:pPr eaLnBrk="1" hangingPunct="1"/>
            <a:r>
              <a:rPr lang="en-US" altLang="en-US" sz="2800" smtClean="0"/>
              <a:t>Systematic Random Sampling</a:t>
            </a:r>
          </a:p>
          <a:p>
            <a:pPr eaLnBrk="1" hangingPunct="1"/>
            <a:r>
              <a:rPr lang="en-US" altLang="en-US" sz="2800" smtClean="0"/>
              <a:t>Stratified Random Sampling</a:t>
            </a:r>
          </a:p>
          <a:p>
            <a:pPr eaLnBrk="1" hangingPunct="1"/>
            <a:r>
              <a:rPr lang="en-US" altLang="en-US" sz="2800" smtClean="0"/>
              <a:t>Cluster Sampling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3155950"/>
            <a:ext cx="3821113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B643D168-69EC-4050-81DF-BC744FC796E6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4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0576214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15840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74727" y="1143000"/>
            <a:ext cx="8229600" cy="52705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en-US" dirty="0" smtClean="0"/>
              <a:t>Simple Random Sample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3360738"/>
            <a:ext cx="7999412" cy="2700337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altLang="en-US" sz="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	A population consists of 845 employees of Nitra Industries. A sample of 52 employees is to be selected from that population. The name of each employee is written on a small slip of paper and deposited all of the slips in a box. After they have been thoroughly mixed, the first selection is made by drawing a slip out of the box without looking at it. This process is repeated until the sample of 52 employees is chosen.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grpSp>
        <p:nvGrpSpPr>
          <p:cNvPr id="16390" name="Group 7"/>
          <p:cNvGrpSpPr>
            <a:grpSpLocks/>
          </p:cNvGrpSpPr>
          <p:nvPr/>
        </p:nvGrpSpPr>
        <p:grpSpPr bwMode="auto">
          <a:xfrm>
            <a:off x="700088" y="1911350"/>
            <a:ext cx="7815262" cy="1319213"/>
            <a:chOff x="700644" y="1911927"/>
            <a:chExt cx="7813963" cy="1318161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00644" y="1911927"/>
              <a:ext cx="7564767" cy="131816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837146" y="1938893"/>
              <a:ext cx="7677461" cy="1199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solidFill>
                    <a:schemeClr val="accent6"/>
                  </a:solidFill>
                </a:rPr>
                <a:t>Simple Random Sample</a:t>
              </a:r>
              <a:r>
                <a:rPr lang="en-US" sz="2400" dirty="0">
                  <a:solidFill>
                    <a:schemeClr val="accent1"/>
                  </a:solidFill>
                </a:rPr>
                <a:t>:</a:t>
              </a:r>
              <a:r>
                <a:rPr lang="en-US" sz="2400" dirty="0"/>
                <a:t> A sample selected so that each item or person in the population has the same chance of being included. </a:t>
              </a:r>
            </a:p>
          </p:txBody>
        </p:sp>
      </p:grp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42097053-2EF3-45FE-B71F-6F0F2EB1F273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5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66966971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7100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Sampling Error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693025" cy="180181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The </a:t>
            </a:r>
            <a:r>
              <a:rPr lang="en-US" altLang="en-US" b="1" smtClean="0">
                <a:solidFill>
                  <a:srgbClr val="E39310"/>
                </a:solidFill>
              </a:rPr>
              <a:t>sampling error </a:t>
            </a:r>
            <a:r>
              <a:rPr lang="en-US" altLang="en-US" smtClean="0"/>
              <a:t>is the  difference between a sample statistic and its corresponding population parameter.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Examples: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926535"/>
              </p:ext>
            </p:extLst>
          </p:nvPr>
        </p:nvGraphicFramePr>
        <p:xfrm>
          <a:off x="3962400" y="3352800"/>
          <a:ext cx="1384300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507960" imgH="939600" progId="Equation.3">
                  <p:embed/>
                </p:oleObj>
              </mc:Choice>
              <mc:Fallback>
                <p:oleObj name="Equation" r:id="rId4" imgW="507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52800"/>
                        <a:ext cx="1384300" cy="25606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FC51A4FD-4CF9-4EEC-99FE-6D209AA33E3F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6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44848903"/>
              </p:ext>
            </p:extLst>
          </p:nvPr>
        </p:nvGraphicFramePr>
        <p:xfrm>
          <a:off x="609600" y="762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658144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570672" y="1371599"/>
            <a:ext cx="8116128" cy="676275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en-US" dirty="0" smtClean="0"/>
              <a:t>Sampling Distribution of the Sample Mean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43163"/>
            <a:ext cx="7412038" cy="3643312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dirty="0" smtClean="0"/>
              <a:t>	The </a:t>
            </a:r>
            <a:r>
              <a:rPr lang="en-US" altLang="en-US" sz="3600" b="1" dirty="0" smtClean="0">
                <a:solidFill>
                  <a:srgbClr val="E39310"/>
                </a:solidFill>
              </a:rPr>
              <a:t>sampling distribution of the sample mean </a:t>
            </a:r>
            <a:r>
              <a:rPr lang="en-US" altLang="en-US" sz="3600" dirty="0" smtClean="0"/>
              <a:t>is a probability distribution consisting of all possible sample means of a given sample size selected from a population. 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029BD17E-5097-41A5-95A4-DD07629267CC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7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0672" y="152400"/>
            <a:ext cx="8221569" cy="762000"/>
            <a:chOff x="4015" y="0"/>
            <a:chExt cx="8221569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Sampling Distribution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5619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94519" y="1295400"/>
            <a:ext cx="8077200" cy="1014413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Tartus</a:t>
            </a:r>
            <a:r>
              <a:rPr lang="en-US" altLang="en-US" sz="2000" dirty="0" smtClean="0"/>
              <a:t> Industries has seven production employees (considered the population). The hourly earnings of each employee are given in the table below.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 smtClean="0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677197" y="4419600"/>
            <a:ext cx="7886700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1. What is the population mean?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2. What is the sampling distribution of the sample mean for samples of size 2?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3. What is the mean of the sampling distribution?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4. What observations can be made about the population and the sampling distribution?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altLang="en-US" sz="1600" dirty="0"/>
          </a:p>
        </p:txBody>
      </p:sp>
      <p:pic>
        <p:nvPicPr>
          <p:cNvPr id="2458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2667000"/>
            <a:ext cx="6345238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12384978-8F83-4D40-9D9B-81F449BF8F3B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8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0672" y="152400"/>
            <a:ext cx="8221569" cy="762000"/>
            <a:chOff x="4015" y="0"/>
            <a:chExt cx="8221569" cy="762000"/>
          </a:xfrm>
        </p:grpSpPr>
        <p:sp>
          <p:nvSpPr>
            <p:cNvPr id="11" name="Rounded Rectangle 10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Sampling Distribution</a:t>
              </a:r>
              <a:endParaRPr lang="en-US" sz="3600" kern="1200" dirty="0"/>
            </a:p>
          </p:txBody>
        </p:sp>
      </p:grpSp>
      <p:sp>
        <p:nvSpPr>
          <p:cNvPr id="3" name="Line Callout 1 2"/>
          <p:cNvSpPr/>
          <p:nvPr/>
        </p:nvSpPr>
        <p:spPr>
          <a:xfrm>
            <a:off x="4267200" y="4181474"/>
            <a:ext cx="990600" cy="390525"/>
          </a:xfrm>
          <a:prstGeom prst="borderCallout1">
            <a:avLst>
              <a:gd name="adj1" fmla="val 18750"/>
              <a:gd name="adj2" fmla="val -8333"/>
              <a:gd name="adj3" fmla="val 92358"/>
              <a:gd name="adj4" fmla="val -502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=$7.71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24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5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372475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Sampling Distribution of the Sample Means - Example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4"/>
          <a:stretch>
            <a:fillRect/>
          </a:stretch>
        </p:blipFill>
        <p:spPr bwMode="auto">
          <a:xfrm>
            <a:off x="533801" y="1524000"/>
            <a:ext cx="85407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382000" y="6553200"/>
            <a:ext cx="43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1907A1"/>
                </a:solidFill>
              </a:rPr>
              <a:t>8-</a:t>
            </a:r>
            <a:fld id="{288CA0D9-0BE0-4A2A-A178-704CD649CBE8}" type="slidenum">
              <a:rPr lang="en-US" altLang="en-US" sz="1400">
                <a:solidFill>
                  <a:srgbClr val="1907A1"/>
                </a:solidFill>
              </a:rPr>
              <a:pPr eaLnBrk="1" hangingPunct="1"/>
              <a:t>9</a:t>
            </a:fld>
            <a:endParaRPr lang="en-US" altLang="en-US" sz="1400">
              <a:solidFill>
                <a:srgbClr val="1907A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0672" y="152400"/>
            <a:ext cx="8221569" cy="762000"/>
            <a:chOff x="4015" y="0"/>
            <a:chExt cx="8221569" cy="762000"/>
          </a:xfrm>
        </p:grpSpPr>
        <p:sp>
          <p:nvSpPr>
            <p:cNvPr id="7" name="Rounded Rectangle 6"/>
            <p:cNvSpPr/>
            <p:nvPr/>
          </p:nvSpPr>
          <p:spPr>
            <a:xfrm>
              <a:off x="4015" y="0"/>
              <a:ext cx="8221569" cy="762000"/>
            </a:xfrm>
            <a:prstGeom prst="roundRect">
              <a:avLst/>
            </a:prstGeom>
            <a:effectLst>
              <a:innerShdw blurRad="825500" dist="50800" dir="135000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1213" y="37198"/>
              <a:ext cx="8147173" cy="687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Sampling Distribution</a:t>
              </a:r>
              <a:endParaRPr lang="en-US" sz="3600" kern="12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47800" y="5410200"/>
                <a:ext cx="1760162" cy="76309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𝝁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acc>
                            </m:sub>
                          </m:sSub>
                          <m:r>
                            <a:rPr lang="en-US" b="1" i="1" smtClean="0">
                              <a:latin typeface="Cambria Math"/>
                            </a:rPr>
                            <m:t>=$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𝟕𝟏</m:t>
                          </m:r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410200"/>
                <a:ext cx="1760162" cy="7630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444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12655</TotalTime>
  <Words>1382</Words>
  <Application>Microsoft Office PowerPoint</Application>
  <PresentationFormat>On-screen Show (4:3)</PresentationFormat>
  <Paragraphs>903</Paragraphs>
  <Slides>18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Why Sample the Population?</vt:lpstr>
      <vt:lpstr>Most Commonly Used Probability Sampling Methods</vt:lpstr>
      <vt:lpstr>Simple Random Sample</vt:lpstr>
      <vt:lpstr>Sampling Error</vt:lpstr>
      <vt:lpstr>Sampling Distribution of the Sample Mean</vt:lpstr>
      <vt:lpstr>PowerPoint Presentation</vt:lpstr>
      <vt:lpstr>Sampling Distribution of the Sample Means - Example</vt:lpstr>
      <vt:lpstr>PowerPoint Presentation</vt:lpstr>
      <vt:lpstr>Standard Error of the Mean</vt:lpstr>
      <vt:lpstr>PowerPoint Presentation</vt:lpstr>
      <vt:lpstr>Using the Sampling Distribution of the Sample Mean (Sigma Known)</vt:lpstr>
      <vt:lpstr>Using the Sampling Distribution of the Sample Mean (Sigma Unknown)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Effect of Crime Risk on Property Values and Time on Market:  Evidence from Megan’s Law in Virginia</dc:title>
  <dc:creator>Bennnie</dc:creator>
  <cp:lastModifiedBy>Bennie D. Waller</cp:lastModifiedBy>
  <cp:revision>217</cp:revision>
  <dcterms:created xsi:type="dcterms:W3CDTF">2010-04-09T09:54:59Z</dcterms:created>
  <dcterms:modified xsi:type="dcterms:W3CDTF">2013-12-13T13:08:03Z</dcterms:modified>
</cp:coreProperties>
</file>