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6.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0" r:id="rId2"/>
    <p:sldId id="271" r:id="rId3"/>
    <p:sldId id="279" r:id="rId4"/>
    <p:sldId id="282" r:id="rId5"/>
    <p:sldId id="269" r:id="rId6"/>
    <p:sldId id="273" r:id="rId7"/>
    <p:sldId id="272" r:id="rId8"/>
    <p:sldId id="281" r:id="rId9"/>
    <p:sldId id="268" r:id="rId10"/>
    <p:sldId id="278" r:id="rId11"/>
    <p:sldId id="274" r:id="rId12"/>
    <p:sldId id="275" r:id="rId13"/>
    <p:sldId id="276" r:id="rId14"/>
    <p:sldId id="277" r:id="rId15"/>
    <p:sldId id="267" r:id="rId16"/>
    <p:sldId id="266" r:id="rId17"/>
    <p:sldId id="265" r:id="rId18"/>
    <p:sldId id="262" r:id="rId19"/>
    <p:sldId id="264" r:id="rId2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99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autoAdjust="0"/>
    <p:restoredTop sz="94603" autoAdjust="0"/>
  </p:normalViewPr>
  <p:slideViewPr>
    <p:cSldViewPr>
      <p:cViewPr>
        <p:scale>
          <a:sx n="80" d="100"/>
          <a:sy n="80" d="100"/>
        </p:scale>
        <p:origin x="-294"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rgbClr val="0070C0"/>
        </a:solidFill>
        <a:effectLst>
          <a:innerShdw blurRad="825500" dist="50800" dir="13500000">
            <a:prstClr val="black"/>
          </a:innerShdw>
        </a:effectLst>
      </dgm:spPr>
      <dgm:t>
        <a:bodyPr/>
        <a:lstStyle/>
        <a:p>
          <a:pPr rtl="0"/>
          <a:r>
            <a:rPr lang="en-US" sz="4800" b="1" dirty="0" smtClean="0"/>
            <a:t>Statistics</a:t>
          </a:r>
          <a:endParaRPr lang="en-US" sz="48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E5A9F378-D31E-4566-A84A-DA3F10282B6B}"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24E91E13-A631-428C-8468-1C90264C6871}" type="presOf" srcId="{601AFE5E-81B7-4493-BBD0-A9CB0AA6CAD2}" destId="{A3DFCA2A-3259-4688-A833-7E47232A7BA9}" srcOrd="0" destOrd="0" presId="urn:microsoft.com/office/officeart/2005/8/layout/vList5"/>
    <dgm:cxn modelId="{D3E6B94F-8C2B-4EDC-98DE-5322B9FA9860}" type="presParOf" srcId="{CBAFC969-D6C9-4FA0-AA7E-DD4FC4F910F2}" destId="{13B03F90-85AE-4245-9BA3-36BA7C1BCA58}" srcOrd="0" destOrd="0" presId="urn:microsoft.com/office/officeart/2005/8/layout/vList5"/>
    <dgm:cxn modelId="{B2901B59-30F5-4E0B-9BAF-4C8129F317D3}"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991FCBF7-07B5-4C09-AFAD-9317B55F0A88}" type="presOf" srcId="{601AFE5E-81B7-4493-BBD0-A9CB0AA6CAD2}" destId="{A3DFCA2A-3259-4688-A833-7E47232A7BA9}" srcOrd="0" destOrd="0" presId="urn:microsoft.com/office/officeart/2005/8/layout/vList5"/>
    <dgm:cxn modelId="{BAD5BB0F-40DB-497D-A141-6EDCDA4B962B}"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CDAE0A2D-E601-4CBA-A834-3900EBB90A7F}" type="presParOf" srcId="{CBAFC969-D6C9-4FA0-AA7E-DD4FC4F910F2}" destId="{13B03F90-85AE-4245-9BA3-36BA7C1BCA58}" srcOrd="0" destOrd="0" presId="urn:microsoft.com/office/officeart/2005/8/layout/vList5"/>
    <dgm:cxn modelId="{6AE86769-C88A-46AF-ABDC-5A08ED4CD4C7}"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E87029BA-4FDB-4D88-A1B6-8E3484C57F41}"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0E2A1912-B243-4E66-AAFA-4058A1024F2F}" type="presOf" srcId="{DFA88CC8-EAF9-42DA-A4C8-793A1F818815}" destId="{CBAFC969-D6C9-4FA0-AA7E-DD4FC4F910F2}" srcOrd="0" destOrd="0" presId="urn:microsoft.com/office/officeart/2005/8/layout/vList5"/>
    <dgm:cxn modelId="{AA3CF2E4-7903-45CC-97D3-90C76471C43D}" type="presParOf" srcId="{CBAFC969-D6C9-4FA0-AA7E-DD4FC4F910F2}" destId="{13B03F90-85AE-4245-9BA3-36BA7C1BCA58}" srcOrd="0" destOrd="0" presId="urn:microsoft.com/office/officeart/2005/8/layout/vList5"/>
    <dgm:cxn modelId="{389979BE-707C-4C72-9B0F-53BE8367F5FA}"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51D15C29-9474-482A-9467-F776EED1A16E}" type="presOf" srcId="{601AFE5E-81B7-4493-BBD0-A9CB0AA6CAD2}" destId="{A3DFCA2A-3259-4688-A833-7E47232A7BA9}" srcOrd="0" destOrd="0" presId="urn:microsoft.com/office/officeart/2005/8/layout/vList5"/>
    <dgm:cxn modelId="{B68F2DC6-823E-4A24-B6AD-71C4B31DA85F}" type="presOf" srcId="{DFA88CC8-EAF9-42DA-A4C8-793A1F818815}" destId="{CBAFC969-D6C9-4FA0-AA7E-DD4FC4F910F2}" srcOrd="0" destOrd="0" presId="urn:microsoft.com/office/officeart/2005/8/layout/vList5"/>
    <dgm:cxn modelId="{DDE078A3-6583-4C0C-B510-6BB1823ADFBD}" type="presParOf" srcId="{CBAFC969-D6C9-4FA0-AA7E-DD4FC4F910F2}" destId="{13B03F90-85AE-4245-9BA3-36BA7C1BCA58}" srcOrd="0" destOrd="0" presId="urn:microsoft.com/office/officeart/2005/8/layout/vList5"/>
    <dgm:cxn modelId="{1BB0C15A-2C1E-4AD8-9B78-ABBE897D9F44}"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701C0E03-FE4C-4713-B812-7B7D9AEEFC00}"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C1D30C69-F068-4BE0-8043-380BE534C115}" type="presOf" srcId="{DFA88CC8-EAF9-42DA-A4C8-793A1F818815}" destId="{CBAFC969-D6C9-4FA0-AA7E-DD4FC4F910F2}" srcOrd="0" destOrd="0" presId="urn:microsoft.com/office/officeart/2005/8/layout/vList5"/>
    <dgm:cxn modelId="{66540CAD-6565-4D38-920B-AD2B91FF5EFB}" type="presParOf" srcId="{CBAFC969-D6C9-4FA0-AA7E-DD4FC4F910F2}" destId="{13B03F90-85AE-4245-9BA3-36BA7C1BCA58}" srcOrd="0" destOrd="0" presId="urn:microsoft.com/office/officeart/2005/8/layout/vList5"/>
    <dgm:cxn modelId="{4789EDB7-C4DF-4D1B-B52A-F37CB4F4B0A2}"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F7C813F6-5D8B-4397-BA3E-A551FC3A39B2}"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81583E6F-964A-415C-8BA0-195DED1F921F}" type="presOf" srcId="{601AFE5E-81B7-4493-BBD0-A9CB0AA6CAD2}" destId="{A3DFCA2A-3259-4688-A833-7E47232A7BA9}" srcOrd="0" destOrd="0" presId="urn:microsoft.com/office/officeart/2005/8/layout/vList5"/>
    <dgm:cxn modelId="{B764CA47-9C2F-4ACC-A1EA-45546F05C070}" type="presParOf" srcId="{CBAFC969-D6C9-4FA0-AA7E-DD4FC4F910F2}" destId="{13B03F90-85AE-4245-9BA3-36BA7C1BCA58}" srcOrd="0" destOrd="0" presId="urn:microsoft.com/office/officeart/2005/8/layout/vList5"/>
    <dgm:cxn modelId="{AACBD62A-4E81-4542-B947-2BED331AEC80}"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5E979255-4CC7-4687-84A2-422F7D7E625F}"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E174ACD4-E4B0-49B9-A8D4-E94115C158C8}" type="presOf" srcId="{601AFE5E-81B7-4493-BBD0-A9CB0AA6CAD2}" destId="{A3DFCA2A-3259-4688-A833-7E47232A7BA9}" srcOrd="0" destOrd="0" presId="urn:microsoft.com/office/officeart/2005/8/layout/vList5"/>
    <dgm:cxn modelId="{31BA6C09-C173-43BE-A59F-8DCEF887252B}" type="presParOf" srcId="{CBAFC969-D6C9-4FA0-AA7E-DD4FC4F910F2}" destId="{13B03F90-85AE-4245-9BA3-36BA7C1BCA58}" srcOrd="0" destOrd="0" presId="urn:microsoft.com/office/officeart/2005/8/layout/vList5"/>
    <dgm:cxn modelId="{F302D901-5FEB-44AD-962E-4BDFC38CCE91}"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A8ECC91A-B586-427B-923F-85316BE318C1}" type="presOf" srcId="{601AFE5E-81B7-4493-BBD0-A9CB0AA6CAD2}" destId="{A3DFCA2A-3259-4688-A833-7E47232A7BA9}" srcOrd="0" destOrd="0" presId="urn:microsoft.com/office/officeart/2005/8/layout/vList5"/>
    <dgm:cxn modelId="{5142C3BE-0866-498C-A6A7-D22B42F5B2F7}"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7935C9D3-04C4-4BCB-BA2E-8ED57F3B7769}" type="presParOf" srcId="{CBAFC969-D6C9-4FA0-AA7E-DD4FC4F910F2}" destId="{13B03F90-85AE-4245-9BA3-36BA7C1BCA58}" srcOrd="0" destOrd="0" presId="urn:microsoft.com/office/officeart/2005/8/layout/vList5"/>
    <dgm:cxn modelId="{3BE80D65-D909-4412-A756-99C22F2E973F}"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F946945C-FB1D-4226-953A-CB5C0AE70C3C}"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8830E3D7-F721-4044-A2F4-07B49B189BDA}" type="presOf" srcId="{DFA88CC8-EAF9-42DA-A4C8-793A1F818815}" destId="{CBAFC969-D6C9-4FA0-AA7E-DD4FC4F910F2}" srcOrd="0" destOrd="0" presId="urn:microsoft.com/office/officeart/2005/8/layout/vList5"/>
    <dgm:cxn modelId="{4FE193D0-8A4F-47E5-87A7-9D7D1570944A}" type="presParOf" srcId="{CBAFC969-D6C9-4FA0-AA7E-DD4FC4F910F2}" destId="{13B03F90-85AE-4245-9BA3-36BA7C1BCA58}" srcOrd="0" destOrd="0" presId="urn:microsoft.com/office/officeart/2005/8/layout/vList5"/>
    <dgm:cxn modelId="{1A413026-5FB7-444C-932C-A6156CDB9AD8}"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ACC70479-21A3-4FED-A3F6-A9712DE46A84}"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4E64FA7F-5C9A-4455-8C06-BBF96F997DD7}" type="presOf" srcId="{601AFE5E-81B7-4493-BBD0-A9CB0AA6CAD2}" destId="{A3DFCA2A-3259-4688-A833-7E47232A7BA9}" srcOrd="0" destOrd="0" presId="urn:microsoft.com/office/officeart/2005/8/layout/vList5"/>
    <dgm:cxn modelId="{26A70E2A-130C-4F64-B7B6-202763F1B3F6}" type="presParOf" srcId="{CBAFC969-D6C9-4FA0-AA7E-DD4FC4F910F2}" destId="{13B03F90-85AE-4245-9BA3-36BA7C1BCA58}" srcOrd="0" destOrd="0" presId="urn:microsoft.com/office/officeart/2005/8/layout/vList5"/>
    <dgm:cxn modelId="{EF395ED1-831D-41F2-BD03-7EB72DAACDD6}"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C8763C5-65EF-44E8-82BE-1593234843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0D63AB-9284-4EB9-BDB8-704D999003A0}">
      <dgm:prSet custT="1"/>
      <dgm:spPr/>
      <dgm:t>
        <a:bodyPr/>
        <a:lstStyle/>
        <a:p>
          <a:pPr algn="ctr" rtl="0"/>
          <a:r>
            <a:rPr lang="en-US" sz="5400" dirty="0" smtClean="0"/>
            <a:t>End</a:t>
          </a:r>
          <a:endParaRPr lang="en-US" sz="5400" dirty="0"/>
        </a:p>
      </dgm:t>
    </dgm:pt>
    <dgm:pt modelId="{B5F39481-DE7E-49FF-893D-689A3BDBFCF9}" type="parTrans" cxnId="{79943951-4083-41AD-A9D6-9E896734C7F4}">
      <dgm:prSet/>
      <dgm:spPr/>
      <dgm:t>
        <a:bodyPr/>
        <a:lstStyle/>
        <a:p>
          <a:endParaRPr lang="en-US"/>
        </a:p>
      </dgm:t>
    </dgm:pt>
    <dgm:pt modelId="{CDCCFDB2-17B3-4098-9B6C-6B18F6CDE8D2}" type="sibTrans" cxnId="{79943951-4083-41AD-A9D6-9E896734C7F4}">
      <dgm:prSet/>
      <dgm:spPr/>
      <dgm:t>
        <a:bodyPr/>
        <a:lstStyle/>
        <a:p>
          <a:endParaRPr lang="en-US"/>
        </a:p>
      </dgm:t>
    </dgm:pt>
    <dgm:pt modelId="{532A5627-EF82-4CDF-A013-16A6DE8184B8}" type="pres">
      <dgm:prSet presAssocID="{4C8763C5-65EF-44E8-82BE-159323484316}" presName="linear" presStyleCnt="0">
        <dgm:presLayoutVars>
          <dgm:animLvl val="lvl"/>
          <dgm:resizeHandles val="exact"/>
        </dgm:presLayoutVars>
      </dgm:prSet>
      <dgm:spPr/>
      <dgm:t>
        <a:bodyPr/>
        <a:lstStyle/>
        <a:p>
          <a:endParaRPr lang="en-US"/>
        </a:p>
      </dgm:t>
    </dgm:pt>
    <dgm:pt modelId="{A6C91B52-68CA-4730-899D-B0CAB925556C}" type="pres">
      <dgm:prSet presAssocID="{020D63AB-9284-4EB9-BDB8-704D999003A0}" presName="parentText" presStyleLbl="node1" presStyleIdx="0" presStyleCnt="1" custScaleX="103281" custScaleY="279779" custLinFactNeighborX="9181" custLinFactNeighborY="-41967">
        <dgm:presLayoutVars>
          <dgm:chMax val="0"/>
          <dgm:bulletEnabled val="1"/>
        </dgm:presLayoutVars>
      </dgm:prSet>
      <dgm:spPr/>
      <dgm:t>
        <a:bodyPr/>
        <a:lstStyle/>
        <a:p>
          <a:endParaRPr lang="en-US"/>
        </a:p>
      </dgm:t>
    </dgm:pt>
  </dgm:ptLst>
  <dgm:cxnLst>
    <dgm:cxn modelId="{AD27D53B-CAC0-41E3-9E1B-F1DE09EE7C4B}" type="presOf" srcId="{4C8763C5-65EF-44E8-82BE-159323484316}" destId="{532A5627-EF82-4CDF-A013-16A6DE8184B8}" srcOrd="0" destOrd="0" presId="urn:microsoft.com/office/officeart/2005/8/layout/vList2"/>
    <dgm:cxn modelId="{137A6970-3366-4CAD-8E13-A5BB7D5C2A47}" type="presOf" srcId="{020D63AB-9284-4EB9-BDB8-704D999003A0}" destId="{A6C91B52-68CA-4730-899D-B0CAB925556C}" srcOrd="0" destOrd="0" presId="urn:microsoft.com/office/officeart/2005/8/layout/vList2"/>
    <dgm:cxn modelId="{79943951-4083-41AD-A9D6-9E896734C7F4}" srcId="{4C8763C5-65EF-44E8-82BE-159323484316}" destId="{020D63AB-9284-4EB9-BDB8-704D999003A0}" srcOrd="0" destOrd="0" parTransId="{B5F39481-DE7E-49FF-893D-689A3BDBFCF9}" sibTransId="{CDCCFDB2-17B3-4098-9B6C-6B18F6CDE8D2}"/>
    <dgm:cxn modelId="{2A20048E-74D9-471A-9398-841DA19E88FB}" type="presParOf" srcId="{532A5627-EF82-4CDF-A013-16A6DE8184B8}" destId="{A6C91B52-68CA-4730-899D-B0CAB925556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rgbClr val="0070C0"/>
        </a:solidFill>
        <a:effectLst>
          <a:innerShdw blurRad="825500" dist="50800" dir="13500000">
            <a:prstClr val="black"/>
          </a:innerShdw>
        </a:effectLst>
      </dgm:spPr>
      <dgm:t>
        <a:bodyPr/>
        <a:lstStyle/>
        <a:p>
          <a:pPr rtl="0"/>
          <a:r>
            <a:rPr lang="en-US" sz="4800" b="1" dirty="0" smtClean="0"/>
            <a:t>Hypothesis testing – </a:t>
          </a:r>
          <a:br>
            <a:rPr lang="en-US" sz="4800" b="1" dirty="0" smtClean="0"/>
          </a:br>
          <a:r>
            <a:rPr lang="en-US" sz="4800" b="1" dirty="0" smtClean="0"/>
            <a:t>Two samples</a:t>
          </a:r>
          <a:endParaRPr lang="en-US" sz="48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321E52C0-B053-4B16-B4D4-4F3BF89F0B77}" type="presOf" srcId="{601AFE5E-81B7-4493-BBD0-A9CB0AA6CAD2}" destId="{A3DFCA2A-3259-4688-A833-7E47232A7BA9}" srcOrd="0" destOrd="0" presId="urn:microsoft.com/office/officeart/2005/8/layout/vList5"/>
    <dgm:cxn modelId="{DFD92FD0-5889-4780-91B8-22D60C8B1896}"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532F06C8-7AFF-470F-ADBF-F5FD13E5397D}" type="presParOf" srcId="{CBAFC969-D6C9-4FA0-AA7E-DD4FC4F910F2}" destId="{13B03F90-85AE-4245-9BA3-36BA7C1BCA58}" srcOrd="0" destOrd="0" presId="urn:microsoft.com/office/officeart/2005/8/layout/vList5"/>
    <dgm:cxn modelId="{5DB0275B-5256-4397-BEC1-942BC1B586D1}"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2DA4C42F-CED7-4B3C-9B8B-AFA1CBCC4982}"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2023E4A8-3B4C-469F-8F8D-8D98F1383382}" type="presOf" srcId="{DFA88CC8-EAF9-42DA-A4C8-793A1F818815}" destId="{CBAFC969-D6C9-4FA0-AA7E-DD4FC4F910F2}" srcOrd="0" destOrd="0" presId="urn:microsoft.com/office/officeart/2005/8/layout/vList5"/>
    <dgm:cxn modelId="{621738D3-13DB-4D29-9408-C3E8EE6AE38F}" type="presParOf" srcId="{CBAFC969-D6C9-4FA0-AA7E-DD4FC4F910F2}" destId="{13B03F90-85AE-4245-9BA3-36BA7C1BCA58}" srcOrd="0" destOrd="0" presId="urn:microsoft.com/office/officeart/2005/8/layout/vList5"/>
    <dgm:cxn modelId="{3500B7CE-E889-4C7D-A86C-868B0155A8F8}"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F8831C78-042B-44BD-BA1D-EB077CBCB719}"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57F5B8B6-432A-4EF6-9B0F-0E492E141AAA}" type="presOf" srcId="{DFA88CC8-EAF9-42DA-A4C8-793A1F818815}" destId="{CBAFC969-D6C9-4FA0-AA7E-DD4FC4F910F2}" srcOrd="0" destOrd="0" presId="urn:microsoft.com/office/officeart/2005/8/layout/vList5"/>
    <dgm:cxn modelId="{7675F603-0E1B-4365-9667-343A11775992}" type="presParOf" srcId="{CBAFC969-D6C9-4FA0-AA7E-DD4FC4F910F2}" destId="{13B03F90-85AE-4245-9BA3-36BA7C1BCA58}" srcOrd="0" destOrd="0" presId="urn:microsoft.com/office/officeart/2005/8/layout/vList5"/>
    <dgm:cxn modelId="{F80715B7-1A7E-468A-A905-F0F5CA34C683}"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D1485EAB-19CD-4481-A634-D826B07719FB}" type="presOf" srcId="{DFA88CC8-EAF9-42DA-A4C8-793A1F818815}" destId="{CBAFC969-D6C9-4FA0-AA7E-DD4FC4F910F2}" srcOrd="0" destOrd="0" presId="urn:microsoft.com/office/officeart/2005/8/layout/vList5"/>
    <dgm:cxn modelId="{DA3A98BF-39AB-44BC-A4E0-166214A5F30D}" type="presOf" srcId="{601AFE5E-81B7-4493-BBD0-A9CB0AA6CAD2}" destId="{A3DFCA2A-3259-4688-A833-7E47232A7BA9}" srcOrd="0" destOrd="0" presId="urn:microsoft.com/office/officeart/2005/8/layout/vList5"/>
    <dgm:cxn modelId="{BDD1EC9A-6D18-4B99-BC59-7BC9D54FD190}" type="presParOf" srcId="{CBAFC969-D6C9-4FA0-AA7E-DD4FC4F910F2}" destId="{13B03F90-85AE-4245-9BA3-36BA7C1BCA58}" srcOrd="0" destOrd="0" presId="urn:microsoft.com/office/officeart/2005/8/layout/vList5"/>
    <dgm:cxn modelId="{31326326-1A72-41C4-8D5D-0D3197C7BD59}"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E89F504C-A1D5-4599-8DB9-E57F405042FE}"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4935982D-E564-4D4D-AED1-0B4CAF2FC99E}" type="presOf" srcId="{DFA88CC8-EAF9-42DA-A4C8-793A1F818815}" destId="{CBAFC969-D6C9-4FA0-AA7E-DD4FC4F910F2}" srcOrd="0" destOrd="0" presId="urn:microsoft.com/office/officeart/2005/8/layout/vList5"/>
    <dgm:cxn modelId="{A5D0AB48-F016-4B76-9062-744838668164}" type="presParOf" srcId="{CBAFC969-D6C9-4FA0-AA7E-DD4FC4F910F2}" destId="{13B03F90-85AE-4245-9BA3-36BA7C1BCA58}" srcOrd="0" destOrd="0" presId="urn:microsoft.com/office/officeart/2005/8/layout/vList5"/>
    <dgm:cxn modelId="{DCCE0484-156E-42CE-AA01-1529FB25FA33}"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3431E3FF-5662-4BCA-9B28-562BC9A05962}" type="presOf" srcId="{601AFE5E-81B7-4493-BBD0-A9CB0AA6CAD2}" destId="{A3DFCA2A-3259-4688-A833-7E47232A7BA9}" srcOrd="0" destOrd="0" presId="urn:microsoft.com/office/officeart/2005/8/layout/vList5"/>
    <dgm:cxn modelId="{FA139E2C-87EE-48F6-ADF6-94C74CDD0242}" type="presOf" srcId="{DFA88CC8-EAF9-42DA-A4C8-793A1F818815}" destId="{CBAFC969-D6C9-4FA0-AA7E-DD4FC4F910F2}" srcOrd="0" destOrd="0" presId="urn:microsoft.com/office/officeart/2005/8/layout/vList5"/>
    <dgm:cxn modelId="{1CCE48B1-5232-41ED-90BD-504A91B7B379}" type="presParOf" srcId="{CBAFC969-D6C9-4FA0-AA7E-DD4FC4F910F2}" destId="{13B03F90-85AE-4245-9BA3-36BA7C1BCA58}" srcOrd="0" destOrd="0" presId="urn:microsoft.com/office/officeart/2005/8/layout/vList5"/>
    <dgm:cxn modelId="{10E67CF1-75A4-4388-95F0-703A0379F971}"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C8C89256-3FCE-4EB1-A0DF-D73DEF2972A7}"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C6E80C41-2F96-4C26-A873-D4B15232D01A}" type="presOf" srcId="{601AFE5E-81B7-4493-BBD0-A9CB0AA6CAD2}" destId="{A3DFCA2A-3259-4688-A833-7E47232A7BA9}" srcOrd="0" destOrd="0" presId="urn:microsoft.com/office/officeart/2005/8/layout/vList5"/>
    <dgm:cxn modelId="{DC903C51-4153-4A0D-824F-09AF16826FC7}" type="presParOf" srcId="{CBAFC969-D6C9-4FA0-AA7E-DD4FC4F910F2}" destId="{13B03F90-85AE-4245-9BA3-36BA7C1BCA58}" srcOrd="0" destOrd="0" presId="urn:microsoft.com/office/officeart/2005/8/layout/vList5"/>
    <dgm:cxn modelId="{7020BBE4-81D5-4B48-9EBD-36DEB847CF97}"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54F1DCC1-4AAC-4D43-AE92-95B7EA8C908E}"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9547D8CF-65DD-43D7-BFAD-582DC0787050}" type="presOf" srcId="{DFA88CC8-EAF9-42DA-A4C8-793A1F818815}" destId="{CBAFC969-D6C9-4FA0-AA7E-DD4FC4F910F2}" srcOrd="0" destOrd="0" presId="urn:microsoft.com/office/officeart/2005/8/layout/vList5"/>
    <dgm:cxn modelId="{6B4B4AEE-D0C8-4A22-94A2-B1EAF0341CEB}" type="presParOf" srcId="{CBAFC969-D6C9-4FA0-AA7E-DD4FC4F910F2}" destId="{13B03F90-85AE-4245-9BA3-36BA7C1BCA58}" srcOrd="0" destOrd="0" presId="urn:microsoft.com/office/officeart/2005/8/layout/vList5"/>
    <dgm:cxn modelId="{AAC4F489-A988-41F2-8065-584741AC950C}"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2057400"/>
        </a:xfrm>
        <a:prstGeom prst="roundRect">
          <a:avLst/>
        </a:prstGeom>
        <a:solidFill>
          <a:srgbClr val="0070C0"/>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rtl="0">
            <a:lnSpc>
              <a:spcPct val="90000"/>
            </a:lnSpc>
            <a:spcBef>
              <a:spcPct val="0"/>
            </a:spcBef>
            <a:spcAft>
              <a:spcPct val="35000"/>
            </a:spcAft>
          </a:pPr>
          <a:r>
            <a:rPr lang="en-US" sz="4800" b="1" kern="1200" dirty="0" smtClean="0"/>
            <a:t>Statistics</a:t>
          </a:r>
          <a:endParaRPr lang="en-US" sz="4800" kern="1200" dirty="0"/>
        </a:p>
      </dsp:txBody>
      <dsp:txXfrm>
        <a:off x="104449" y="100434"/>
        <a:ext cx="8020701" cy="18565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163" y="0"/>
          <a:ext cx="8526072"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361" y="37198"/>
        <a:ext cx="8451676" cy="68760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163" y="0"/>
          <a:ext cx="8526072"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361" y="37198"/>
        <a:ext cx="8451676" cy="68760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91B52-68CA-4730-899D-B0CAB925556C}">
      <dsp:nvSpPr>
        <dsp:cNvPr id="0" name=""/>
        <dsp:cNvSpPr/>
      </dsp:nvSpPr>
      <dsp:spPr>
        <a:xfrm>
          <a:off x="0" y="0"/>
          <a:ext cx="8001000" cy="14671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r>
            <a:rPr lang="en-US" sz="5400" kern="1200" dirty="0" smtClean="0"/>
            <a:t>End</a:t>
          </a:r>
          <a:endParaRPr lang="en-US" sz="5400" kern="1200" dirty="0"/>
        </a:p>
      </dsp:txBody>
      <dsp:txXfrm>
        <a:off x="71621" y="71621"/>
        <a:ext cx="7857758" cy="13239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2057400"/>
        </a:xfrm>
        <a:prstGeom prst="roundRect">
          <a:avLst/>
        </a:prstGeom>
        <a:solidFill>
          <a:srgbClr val="0070C0"/>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rtl="0">
            <a:lnSpc>
              <a:spcPct val="90000"/>
            </a:lnSpc>
            <a:spcBef>
              <a:spcPct val="0"/>
            </a:spcBef>
            <a:spcAft>
              <a:spcPct val="35000"/>
            </a:spcAft>
          </a:pPr>
          <a:r>
            <a:rPr lang="en-US" sz="4800" b="1" kern="1200" dirty="0" smtClean="0"/>
            <a:t>Hypothesis testing – </a:t>
          </a:r>
          <a:br>
            <a:rPr lang="en-US" sz="4800" b="1" kern="1200" dirty="0" smtClean="0"/>
          </a:br>
          <a:r>
            <a:rPr lang="en-US" sz="4800" b="1" kern="1200" dirty="0" smtClean="0"/>
            <a:t>Two samples</a:t>
          </a:r>
          <a:endParaRPr lang="en-US" sz="4800" kern="1200" dirty="0"/>
        </a:p>
      </dsp:txBody>
      <dsp:txXfrm>
        <a:off x="104449" y="100434"/>
        <a:ext cx="8020701" cy="18565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049" tIns="46525" rIns="93049" bIns="46525"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049" tIns="46525" rIns="93049" bIns="46525" rtlCol="0"/>
          <a:lstStyle>
            <a:lvl1pPr algn="r">
              <a:defRPr sz="1200"/>
            </a:lvl1pPr>
          </a:lstStyle>
          <a:p>
            <a:fld id="{64BC2B2F-3356-4D27-9045-A86C6F84D363}" type="datetimeFigureOut">
              <a:rPr lang="en-US" smtClean="0"/>
              <a:pPr/>
              <a:t>12/16/2013</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049" tIns="46525" rIns="93049" bIns="46525"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049" tIns="46525" rIns="93049" bIns="465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4"/>
          </a:xfrm>
          <a:prstGeom prst="rect">
            <a:avLst/>
          </a:prstGeom>
        </p:spPr>
        <p:txBody>
          <a:bodyPr vert="horz" lIns="93049" tIns="46525" rIns="93049" bIns="4652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049" tIns="46525" rIns="93049" bIns="46525" rtlCol="0" anchor="b"/>
          <a:lstStyle>
            <a:lvl1pPr algn="r">
              <a:defRPr sz="1200"/>
            </a:lvl1pPr>
          </a:lstStyle>
          <a:p>
            <a:fld id="{351A4C1D-D3ED-4EF9-8A7D-67101A361DA9}" type="slidenum">
              <a:rPr lang="en-US" smtClean="0"/>
              <a:pPr/>
              <a:t>‹#›</a:t>
            </a:fld>
            <a:endParaRPr lang="en-US"/>
          </a:p>
        </p:txBody>
      </p:sp>
    </p:spTree>
    <p:extLst>
      <p:ext uri="{BB962C8B-B14F-4D97-AF65-F5344CB8AC3E}">
        <p14:creationId xmlns:p14="http://schemas.microsoft.com/office/powerpoint/2010/main" val="1270547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3</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FFEA09DA-6E55-44B4-BF9A-053D416B702E}" type="slidenum">
              <a:rPr lang="en-US" smtClean="0"/>
              <a:pPr>
                <a:defRPr/>
              </a:pPr>
              <a:t>12</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A6C0AA33-57A5-4435-B3F1-D4E307C5CF28}" type="slidenum">
              <a:rPr lang="en-US" smtClean="0"/>
              <a:pPr>
                <a:defRPr/>
              </a:pPr>
              <a:t>13</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DE5DA3D4-4EAB-4835-90A4-B3A138346BD5}" type="slidenum">
              <a:rPr lang="en-US" smtClean="0"/>
              <a:pPr>
                <a:defRPr/>
              </a:pPr>
              <a:t>14</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15</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16</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r>
              <a:rPr lang="en-US" dirty="0" smtClean="0"/>
              <a:t>Fail to reject the null hypothesis</a:t>
            </a:r>
          </a:p>
        </p:txBody>
      </p:sp>
      <p:sp>
        <p:nvSpPr>
          <p:cNvPr id="4" name="Slide Number Placeholder 3"/>
          <p:cNvSpPr>
            <a:spLocks noGrp="1"/>
          </p:cNvSpPr>
          <p:nvPr>
            <p:ph type="sldNum" sz="quarter" idx="10"/>
          </p:nvPr>
        </p:nvSpPr>
        <p:spPr/>
        <p:txBody>
          <a:bodyPr/>
          <a:lstStyle/>
          <a:p>
            <a:fld id="{351A4C1D-D3ED-4EF9-8A7D-67101A361DA9}" type="slidenum">
              <a:rPr lang="en-US" smtClean="0"/>
              <a:pPr/>
              <a:t>17</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r>
              <a:rPr lang="en-US" dirty="0"/>
              <a:t>reject H</a:t>
            </a:r>
            <a:r>
              <a:rPr lang="en-US" baseline="-25000" dirty="0"/>
              <a:t>o</a:t>
            </a:r>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18</a:t>
            </a:fld>
            <a:endParaRPr lang="en-US"/>
          </a:p>
        </p:txBody>
      </p:sp>
    </p:spTree>
    <p:extLst>
      <p:ext uri="{BB962C8B-B14F-4D97-AF65-F5344CB8AC3E}">
        <p14:creationId xmlns:p14="http://schemas.microsoft.com/office/powerpoint/2010/main" val="407796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4</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5</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11C11704-91EE-4733-8582-9A999714078E}" type="slidenum">
              <a:rPr lang="en-US" smtClean="0"/>
              <a:pPr>
                <a:defRPr/>
              </a:pPr>
              <a:t>6</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47386579-5770-412F-86D7-C8C2408E2277}" type="slidenum">
              <a:rPr lang="en-US" smtClean="0"/>
              <a:pPr>
                <a:defRPr/>
              </a:pPr>
              <a:t>7</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8</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9</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10</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2E71FA2B-2E17-4270-B6CE-3AE0FD8FE187}" type="slidenum">
              <a:rPr lang="en-US" smtClean="0"/>
              <a:pPr>
                <a:defRPr/>
              </a:pPr>
              <a:t>11</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24800" cy="914400"/>
          </a:xfrm>
        </p:spPr>
        <p:txBody>
          <a:bodyPr/>
          <a:lstStyle>
            <a:lvl1pPr>
              <a:defRPr>
                <a:solidFill>
                  <a:srgbClr val="C00000"/>
                </a:solidFill>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838200" y="1905000"/>
            <a:ext cx="3770313"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1905000"/>
            <a:ext cx="3770312"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ftr" sz="quarter" idx="10"/>
          </p:nvPr>
        </p:nvSpPr>
        <p:spPr/>
        <p:txBody>
          <a:bodyPr/>
          <a:lstStyle>
            <a:lvl1pPr>
              <a:defRPr/>
            </a:lvl1pPr>
          </a:lstStyle>
          <a:p>
            <a:pPr>
              <a:defRPr/>
            </a:pPr>
            <a:endParaRPr lang="en-US"/>
          </a:p>
        </p:txBody>
      </p:sp>
      <p:sp>
        <p:nvSpPr>
          <p:cNvPr id="6" name="Rectangle 10"/>
          <p:cNvSpPr>
            <a:spLocks noGrp="1" noChangeArrowheads="1"/>
          </p:cNvSpPr>
          <p:nvPr>
            <p:ph type="sldNum" sz="quarter" idx="11"/>
          </p:nvPr>
        </p:nvSpPr>
        <p:spPr/>
        <p:txBody>
          <a:bodyPr/>
          <a:lstStyle>
            <a:lvl1pPr>
              <a:defRPr/>
            </a:lvl1pPr>
          </a:lstStyle>
          <a:p>
            <a:pPr>
              <a:defRPr/>
            </a:pPr>
            <a:fld id="{359D9DD8-B5AD-45BA-B185-B84F0983611F}" type="slidenum">
              <a:rPr lang="en-US"/>
              <a:pPr>
                <a:defRPr/>
              </a:pPr>
              <a:t>‹#›</a:t>
            </a:fld>
            <a:endParaRPr lang="en-US"/>
          </a:p>
        </p:txBody>
      </p:sp>
    </p:spTree>
    <p:extLst>
      <p:ext uri="{BB962C8B-B14F-4D97-AF65-F5344CB8AC3E}">
        <p14:creationId xmlns:p14="http://schemas.microsoft.com/office/powerpoint/2010/main" val="316509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6B95-C3D4-4E3D-A489-21B1A5C0BD4D}" type="datetimeFigureOut">
              <a:rPr lang="en-US" smtClean="0"/>
              <a:pPr/>
              <a:t>12/16/2013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0BD48-1C1E-4772-A563-8D4BD24459C9}" type="slidenum">
              <a:rPr lang="en-US" smtClean="0"/>
              <a:pPr/>
              <a:t>‹#›</a:t>
            </a:fld>
            <a:endParaRPr lang="en-US"/>
          </a:p>
        </p:txBody>
      </p:sp>
      <p:sp>
        <p:nvSpPr>
          <p:cNvPr id="7" name="TextBox 6"/>
          <p:cNvSpPr txBox="1"/>
          <p:nvPr/>
        </p:nvSpPr>
        <p:spPr>
          <a:xfrm>
            <a:off x="152400" y="6248400"/>
            <a:ext cx="8839200" cy="261610"/>
          </a:xfrm>
          <a:prstGeom prst="rect">
            <a:avLst/>
          </a:prstGeom>
          <a:solidFill>
            <a:srgbClr val="002060"/>
          </a:solid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kern="1200" baseline="0" dirty="0" smtClean="0">
                <a:solidFill>
                  <a:schemeClr val="bg1"/>
                </a:solidFill>
                <a:effectLst/>
                <a:latin typeface="+mn-lt"/>
                <a:ea typeface="+mn-ea"/>
                <a:cs typeface="+mn-cs"/>
              </a:rPr>
              <a:t>Bennie D Waller, </a:t>
            </a:r>
            <a:r>
              <a:rPr lang="en-US" sz="1100" b="0" i="0" kern="1200" baseline="0" smtClean="0">
                <a:solidFill>
                  <a:schemeClr val="bg1"/>
                </a:solidFill>
                <a:effectLst/>
                <a:latin typeface="+mn-lt"/>
                <a:ea typeface="+mn-ea"/>
                <a:cs typeface="+mn-cs"/>
              </a:rPr>
              <a:t>Longwood University</a:t>
            </a:r>
            <a:endParaRPr lang="en-US" sz="1100" b="0" i="0" kern="1200" baseline="0" dirty="0" smtClean="0">
              <a:solidFill>
                <a:schemeClr val="bg1"/>
              </a:solidFill>
              <a:effectLst/>
              <a:latin typeface="+mn-lt"/>
              <a:ea typeface="+mn-ea"/>
              <a:cs typeface="+mn-cs"/>
            </a:endParaRPr>
          </a:p>
        </p:txBody>
      </p:sp>
      <p:sp>
        <p:nvSpPr>
          <p:cNvPr id="8" name="Rectangle 7"/>
          <p:cNvSpPr/>
          <p:nvPr/>
        </p:nvSpPr>
        <p:spPr>
          <a:xfrm>
            <a:off x="228600" y="152400"/>
            <a:ext cx="152400" cy="6553200"/>
          </a:xfrm>
          <a:prstGeom prst="rect">
            <a:avLst/>
          </a:prstGeom>
          <a:solidFill>
            <a:srgbClr val="002060"/>
          </a:solidFill>
          <a:ln w="31750" cmpd="sng">
            <a:solidFill>
              <a:srgbClr val="002060"/>
            </a:solidFill>
          </a:ln>
          <a:effectLst>
            <a:outerShdw blurRad="152400" dist="317500" sx="1000" sy="1000"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mailto:wallerbd@longwood.edu"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notesSlide" Target="../notesSlides/notesSlide10.xml"/><Relationship Id="rId7" Type="http://schemas.openxmlformats.org/officeDocument/2006/relationships/image" Target="../media/image12.wmf"/><Relationship Id="rId12" Type="http://schemas.microsoft.com/office/2007/relationships/diagramDrawing" Target="../diagrams/drawing1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diagramColors" Target="../diagrams/colors12.xml"/><Relationship Id="rId5" Type="http://schemas.openxmlformats.org/officeDocument/2006/relationships/image" Target="../media/image11.wmf"/><Relationship Id="rId10" Type="http://schemas.openxmlformats.org/officeDocument/2006/relationships/diagramQuickStyle" Target="../diagrams/quickStyle12.xml"/><Relationship Id="rId4" Type="http://schemas.openxmlformats.org/officeDocument/2006/relationships/oleObject" Target="../embeddings/oleObject3.bin"/><Relationship Id="rId9" Type="http://schemas.openxmlformats.org/officeDocument/2006/relationships/diagramLayout" Target="../diagrams/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4.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3.png"/><Relationship Id="rId7" Type="http://schemas.openxmlformats.org/officeDocument/2006/relationships/diagramColors" Target="../diagrams/colors14.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 Id="rId9"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mailto:wallerbd@longwood.edu" TargetMode="Externa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wmf"/><Relationship Id="rId7" Type="http://schemas.openxmlformats.org/officeDocument/2006/relationships/diagramColors" Target="../diagrams/colors6.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notesSlide" Target="../notesSlides/notesSlide5.xml"/><Relationship Id="rId7" Type="http://schemas.openxmlformats.org/officeDocument/2006/relationships/image" Target="../media/image3.wmf"/><Relationship Id="rId12" Type="http://schemas.microsoft.com/office/2007/relationships/diagramDrawing" Target="../diagrams/drawing7.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diagramColors" Target="../diagrams/colors7.xml"/><Relationship Id="rId5" Type="http://schemas.openxmlformats.org/officeDocument/2006/relationships/image" Target="../media/image2.wmf"/><Relationship Id="rId10" Type="http://schemas.openxmlformats.org/officeDocument/2006/relationships/diagramQuickStyle" Target="../diagrams/quickStyle7.xml"/><Relationship Id="rId4" Type="http://schemas.openxmlformats.org/officeDocument/2006/relationships/oleObject" Target="../embeddings/oleObject1.bin"/><Relationship Id="rId9"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openxmlformats.org/officeDocument/2006/relationships/image" Target="../media/image6.png"/><Relationship Id="rId4" Type="http://schemas.openxmlformats.org/officeDocument/2006/relationships/diagramLayout" Target="../diagrams/layout8.xml"/><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10" Type="http://schemas.openxmlformats.org/officeDocument/2006/relationships/image" Target="../media/image9.png"/><Relationship Id="rId4" Type="http://schemas.openxmlformats.org/officeDocument/2006/relationships/diagramLayout" Target="../diagrams/layout9.xm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53806932"/>
              </p:ext>
            </p:extLst>
          </p:nvPr>
        </p:nvGraphicFramePr>
        <p:xfrm>
          <a:off x="533400" y="457200"/>
          <a:ext cx="82296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1371600" y="2819400"/>
            <a:ext cx="6400800" cy="2819400"/>
          </a:xfrm>
        </p:spPr>
        <p:txBody>
          <a:bodyPr>
            <a:normAutofit lnSpcReduction="10000"/>
          </a:bodyPr>
          <a:lstStyle/>
          <a:p>
            <a:r>
              <a:rPr lang="en-US" b="1" dirty="0" smtClean="0">
                <a:solidFill>
                  <a:schemeClr val="tx1"/>
                </a:solidFill>
              </a:rPr>
              <a:t>Bennie Waller</a:t>
            </a:r>
          </a:p>
          <a:p>
            <a:r>
              <a:rPr lang="en-US" b="1" dirty="0" smtClean="0">
                <a:solidFill>
                  <a:schemeClr val="tx1"/>
                </a:solidFill>
                <a:hlinkClick r:id="rId7"/>
              </a:rPr>
              <a:t>wallerbd@longwood.edu</a:t>
            </a:r>
            <a:endParaRPr lang="en-US" b="1" dirty="0" smtClean="0">
              <a:solidFill>
                <a:schemeClr val="tx1"/>
              </a:solidFill>
            </a:endParaRPr>
          </a:p>
          <a:p>
            <a:r>
              <a:rPr lang="en-US" b="1" dirty="0" smtClean="0">
                <a:solidFill>
                  <a:schemeClr val="tx1"/>
                </a:solidFill>
              </a:rPr>
              <a:t>434-395-2046</a:t>
            </a:r>
          </a:p>
          <a:p>
            <a:r>
              <a:rPr lang="en-US" sz="2400" b="1" dirty="0" smtClean="0">
                <a:solidFill>
                  <a:schemeClr val="tx1"/>
                </a:solidFill>
              </a:rPr>
              <a:t>Longwood University</a:t>
            </a:r>
            <a:br>
              <a:rPr lang="en-US" sz="2400" b="1" dirty="0" smtClean="0">
                <a:solidFill>
                  <a:schemeClr val="tx1"/>
                </a:solidFill>
              </a:rPr>
            </a:br>
            <a:r>
              <a:rPr lang="en-US" sz="2400" b="1" dirty="0" smtClean="0">
                <a:solidFill>
                  <a:schemeClr val="tx1"/>
                </a:solidFill>
              </a:rPr>
              <a:t>201 High Street</a:t>
            </a:r>
            <a:br>
              <a:rPr lang="en-US" sz="2400" b="1" dirty="0" smtClean="0">
                <a:solidFill>
                  <a:schemeClr val="tx1"/>
                </a:solidFill>
              </a:rPr>
            </a:br>
            <a:r>
              <a:rPr lang="en-US" sz="2400" b="1" dirty="0" smtClean="0">
                <a:solidFill>
                  <a:schemeClr val="tx1"/>
                </a:solidFill>
              </a:rPr>
              <a:t>Farmville, VA 23901</a:t>
            </a:r>
            <a:endParaRPr lang="en-US" sz="2400" b="1" dirty="0">
              <a:solidFill>
                <a:schemeClr val="tx1"/>
              </a:solidFill>
            </a:endParaRPr>
          </a:p>
        </p:txBody>
      </p:sp>
    </p:spTree>
    <p:extLst>
      <p:ext uri="{BB962C8B-B14F-4D97-AF65-F5344CB8AC3E}">
        <p14:creationId xmlns:p14="http://schemas.microsoft.com/office/powerpoint/2010/main" val="2596838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77143351"/>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099"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917012"/>
            <a:ext cx="5905500" cy="503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87903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a:xfrm>
            <a:off x="125412" y="1295400"/>
            <a:ext cx="9018588" cy="1371600"/>
          </a:xfrm>
        </p:spPr>
        <p:txBody>
          <a:bodyPr lIns="92075" tIns="46038" rIns="92075" bIns="46038">
            <a:normAutofit/>
          </a:bodyPr>
          <a:lstStyle/>
          <a:p>
            <a:pPr eaLnBrk="1" hangingPunct="1"/>
            <a:r>
              <a:rPr lang="en-US" altLang="en-US" sz="2000" dirty="0" smtClean="0"/>
              <a:t>Comparing Population Means with Equal but Unknown Population Standard Deviations (the Pooled </a:t>
            </a:r>
            <a:r>
              <a:rPr lang="en-US" altLang="en-US" sz="2000" i="1" dirty="0" smtClean="0"/>
              <a:t>t</a:t>
            </a:r>
            <a:r>
              <a:rPr lang="en-US" altLang="en-US" sz="2000" dirty="0" smtClean="0"/>
              <a:t>-test)</a:t>
            </a:r>
          </a:p>
        </p:txBody>
      </p:sp>
      <p:sp>
        <p:nvSpPr>
          <p:cNvPr id="337923" name="Rectangle 3"/>
          <p:cNvSpPr>
            <a:spLocks noGrp="1" noChangeArrowheads="1"/>
          </p:cNvSpPr>
          <p:nvPr>
            <p:ph idx="1"/>
          </p:nvPr>
        </p:nvSpPr>
        <p:spPr>
          <a:xfrm>
            <a:off x="549275" y="2732088"/>
            <a:ext cx="7888288" cy="3716337"/>
          </a:xfrm>
        </p:spPr>
        <p:txBody>
          <a:bodyPr lIns="92075" tIns="46038" rIns="92075" bIns="46038"/>
          <a:lstStyle/>
          <a:p>
            <a:pPr marL="457200" indent="-457200" eaLnBrk="1" hangingPunct="1">
              <a:buFont typeface="Wingdings" pitchFamily="2" charset="2"/>
              <a:buNone/>
            </a:pPr>
            <a:r>
              <a:rPr lang="en-US" altLang="en-US" sz="2400" smtClean="0"/>
              <a:t>	The </a:t>
            </a:r>
            <a:r>
              <a:rPr lang="en-US" altLang="en-US" sz="2400" i="1" smtClean="0"/>
              <a:t>t </a:t>
            </a:r>
            <a:r>
              <a:rPr lang="en-US" altLang="en-US" sz="2400" smtClean="0"/>
              <a:t>distribution is used as the test statistic if one or more of the samples have less than 30 observations. The required assumptions are:</a:t>
            </a:r>
          </a:p>
          <a:p>
            <a:pPr marL="457200" indent="-457200" eaLnBrk="1" hangingPunct="1">
              <a:buFont typeface="Wingdings" pitchFamily="2" charset="2"/>
              <a:buNone/>
            </a:pPr>
            <a:endParaRPr lang="en-US" altLang="en-US" sz="800" smtClean="0"/>
          </a:p>
          <a:p>
            <a:pPr marL="457200" indent="-457200" eaLnBrk="1" hangingPunct="1">
              <a:buFont typeface="Wingdings" pitchFamily="2" charset="2"/>
              <a:buNone/>
            </a:pPr>
            <a:r>
              <a:rPr lang="en-US" altLang="en-US" sz="2400" smtClean="0"/>
              <a:t>1.	Both populations must follow the normal distribution.</a:t>
            </a:r>
          </a:p>
          <a:p>
            <a:pPr marL="457200" indent="-457200" eaLnBrk="1" hangingPunct="1">
              <a:buFont typeface="Wingdings" pitchFamily="2" charset="2"/>
              <a:buNone/>
            </a:pPr>
            <a:r>
              <a:rPr lang="en-US" altLang="en-US" sz="2400" smtClean="0"/>
              <a:t>2.	The populations must have equal standard deviations.</a:t>
            </a:r>
          </a:p>
          <a:p>
            <a:pPr marL="457200" indent="-457200" eaLnBrk="1" hangingPunct="1">
              <a:buFont typeface="Wingdings" pitchFamily="2" charset="2"/>
              <a:buNone/>
            </a:pPr>
            <a:r>
              <a:rPr lang="en-US" altLang="en-US" sz="2400" smtClean="0"/>
              <a:t>3.	The samples are from independent populations.</a:t>
            </a:r>
          </a:p>
          <a:p>
            <a:pPr marL="457200" indent="-457200" eaLnBrk="1" hangingPunct="1"/>
            <a:endParaRPr lang="en-US" altLang="en-US" sz="2400" smtClean="0"/>
          </a:p>
          <a:p>
            <a:pPr marL="457200" indent="-457200" eaLnBrk="1" hangingPunct="1">
              <a:spcBef>
                <a:spcPct val="50000"/>
              </a:spcBef>
              <a:buClrTx/>
              <a:buSzTx/>
              <a:buFontTx/>
              <a:buNone/>
            </a:pPr>
            <a:endParaRPr lang="en-US" altLang="en-US" sz="2400" smtClean="0"/>
          </a:p>
          <a:p>
            <a:pPr marL="457200" indent="-457200" eaLnBrk="1" hangingPunct="1"/>
            <a:endParaRPr lang="en-US" altLang="en-US" smtClean="0"/>
          </a:p>
        </p:txBody>
      </p:sp>
      <p:sp>
        <p:nvSpPr>
          <p:cNvPr id="1035" name="Text Box 11"/>
          <p:cNvSpPr txBox="1">
            <a:spLocks noChangeArrowheads="1"/>
          </p:cNvSpPr>
          <p:nvPr/>
        </p:nvSpPr>
        <p:spPr bwMode="auto">
          <a:xfrm>
            <a:off x="8382000" y="6572250"/>
            <a:ext cx="636588"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2221D75C-7440-4A1B-ACC4-6B8816921221}" type="slidenum">
              <a:rPr lang="en-US" altLang="en-US" sz="1400">
                <a:solidFill>
                  <a:srgbClr val="1907A1"/>
                </a:solidFill>
                <a:latin typeface="Arial" pitchFamily="34" charset="0"/>
              </a:rPr>
              <a:pPr eaLnBrk="1" hangingPunct="1"/>
              <a:t>11</a:t>
            </a:fld>
            <a:endParaRPr lang="en-US" altLang="en-US" sz="1400">
              <a:solidFill>
                <a:srgbClr val="1907A1"/>
              </a:solidFill>
              <a:latin typeface="Arial" pitchFamily="34" charset="0"/>
            </a:endParaRPr>
          </a:p>
        </p:txBody>
      </p:sp>
      <p:graphicFrame>
        <p:nvGraphicFramePr>
          <p:cNvPr id="6" name="Diagram 5"/>
          <p:cNvGraphicFramePr/>
          <p:nvPr>
            <p:extLst>
              <p:ext uri="{D42A27DB-BD31-4B8C-83A1-F6EECF244321}">
                <p14:modId xmlns:p14="http://schemas.microsoft.com/office/powerpoint/2010/main" val="3065924742"/>
              </p:ext>
            </p:extLst>
          </p:nvPr>
        </p:nvGraphicFramePr>
        <p:xfrm>
          <a:off x="609600" y="1524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013331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23">
                                            <p:txEl>
                                              <p:pRg st="0" end="0"/>
                                            </p:txEl>
                                          </p:spTgt>
                                        </p:tgtEl>
                                        <p:attrNameLst>
                                          <p:attrName>style.visibility</p:attrName>
                                        </p:attrNameLst>
                                      </p:cBhvr>
                                      <p:to>
                                        <p:strVal val="visible"/>
                                      </p:to>
                                    </p:set>
                                    <p:animEffect transition="in" filter="wipe(left)">
                                      <p:cBhvr>
                                        <p:cTn id="7" dur="500"/>
                                        <p:tgtEl>
                                          <p:spTgt spid="3379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23">
                                            <p:txEl>
                                              <p:pRg st="2" end="2"/>
                                            </p:txEl>
                                          </p:spTgt>
                                        </p:tgtEl>
                                        <p:attrNameLst>
                                          <p:attrName>style.visibility</p:attrName>
                                        </p:attrNameLst>
                                      </p:cBhvr>
                                      <p:to>
                                        <p:strVal val="visible"/>
                                      </p:to>
                                    </p:set>
                                    <p:animEffect transition="in" filter="wipe(left)">
                                      <p:cBhvr>
                                        <p:cTn id="12" dur="500"/>
                                        <p:tgtEl>
                                          <p:spTgt spid="3379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23">
                                            <p:txEl>
                                              <p:pRg st="3" end="3"/>
                                            </p:txEl>
                                          </p:spTgt>
                                        </p:tgtEl>
                                        <p:attrNameLst>
                                          <p:attrName>style.visibility</p:attrName>
                                        </p:attrNameLst>
                                      </p:cBhvr>
                                      <p:to>
                                        <p:strVal val="visible"/>
                                      </p:to>
                                    </p:set>
                                    <p:animEffect transition="in" filter="wipe(left)">
                                      <p:cBhvr>
                                        <p:cTn id="17" dur="500"/>
                                        <p:tgtEl>
                                          <p:spTgt spid="33792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23">
                                            <p:txEl>
                                              <p:pRg st="4" end="4"/>
                                            </p:txEl>
                                          </p:spTgt>
                                        </p:tgtEl>
                                        <p:attrNameLst>
                                          <p:attrName>style.visibility</p:attrName>
                                        </p:attrNameLst>
                                      </p:cBhvr>
                                      <p:to>
                                        <p:strVal val="visible"/>
                                      </p:to>
                                    </p:set>
                                    <p:animEffect transition="in" filter="wipe(left)">
                                      <p:cBhvr>
                                        <p:cTn id="22" dur="500"/>
                                        <p:tgtEl>
                                          <p:spTgt spid="3379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Rectangle 3"/>
          <p:cNvSpPr>
            <a:spLocks noGrp="1" noChangeArrowheads="1"/>
          </p:cNvSpPr>
          <p:nvPr>
            <p:ph idx="1"/>
          </p:nvPr>
        </p:nvSpPr>
        <p:spPr>
          <a:xfrm>
            <a:off x="838200" y="1905000"/>
            <a:ext cx="4178300" cy="4402138"/>
          </a:xfrm>
        </p:spPr>
        <p:txBody>
          <a:bodyPr/>
          <a:lstStyle/>
          <a:p>
            <a:pPr marL="533400" indent="-533400" eaLnBrk="1" hangingPunct="1">
              <a:lnSpc>
                <a:spcPct val="90000"/>
              </a:lnSpc>
              <a:buFont typeface="Wingdings" pitchFamily="2" charset="2"/>
              <a:buNone/>
            </a:pPr>
            <a:r>
              <a:rPr lang="en-US" altLang="en-US" sz="2400" dirty="0" smtClean="0"/>
              <a:t>	Finding the value of the test statistic requires two steps.</a:t>
            </a:r>
          </a:p>
          <a:p>
            <a:pPr marL="533400" indent="-533400" eaLnBrk="1" hangingPunct="1">
              <a:lnSpc>
                <a:spcPct val="90000"/>
              </a:lnSpc>
              <a:buFont typeface="Wingdings" pitchFamily="2" charset="2"/>
              <a:buNone/>
            </a:pPr>
            <a:endParaRPr lang="en-US" altLang="en-US" sz="1000" dirty="0" smtClean="0"/>
          </a:p>
          <a:p>
            <a:pPr marL="533400" indent="-533400" eaLnBrk="1" hangingPunct="1">
              <a:lnSpc>
                <a:spcPct val="90000"/>
              </a:lnSpc>
              <a:buFont typeface="Wingdings" pitchFamily="2" charset="2"/>
              <a:buAutoNum type="arabicPeriod"/>
            </a:pPr>
            <a:r>
              <a:rPr lang="en-US" altLang="en-US" sz="2400" dirty="0" smtClean="0"/>
              <a:t>Pool the sample standard deviations. </a:t>
            </a:r>
          </a:p>
          <a:p>
            <a:pPr marL="533400" indent="-533400" eaLnBrk="1" hangingPunct="1">
              <a:lnSpc>
                <a:spcPct val="90000"/>
              </a:lnSpc>
              <a:buFont typeface="Wingdings" pitchFamily="2" charset="2"/>
              <a:buAutoNum type="arabicPeriod"/>
            </a:pPr>
            <a:endParaRPr lang="en-US" altLang="en-US" sz="1000" dirty="0" smtClean="0"/>
          </a:p>
          <a:p>
            <a:pPr marL="533400" indent="-533400" eaLnBrk="1" hangingPunct="1">
              <a:lnSpc>
                <a:spcPct val="90000"/>
              </a:lnSpc>
              <a:buFont typeface="Wingdings" pitchFamily="2" charset="2"/>
              <a:buAutoNum type="arabicPeriod"/>
            </a:pPr>
            <a:endParaRPr lang="en-US" altLang="en-US" sz="2400" dirty="0" smtClean="0"/>
          </a:p>
          <a:p>
            <a:pPr marL="533400" indent="-533400" eaLnBrk="1" hangingPunct="1">
              <a:lnSpc>
                <a:spcPct val="90000"/>
              </a:lnSpc>
              <a:buFont typeface="Wingdings" pitchFamily="2" charset="2"/>
              <a:buAutoNum type="arabicPeriod"/>
            </a:pPr>
            <a:r>
              <a:rPr lang="en-US" altLang="en-US" sz="2400" dirty="0" smtClean="0"/>
              <a:t>Use the pooled standard deviation in the formula.</a:t>
            </a:r>
          </a:p>
          <a:p>
            <a:pPr marL="533400" indent="-533400" eaLnBrk="1" hangingPunct="1">
              <a:lnSpc>
                <a:spcPct val="90000"/>
              </a:lnSpc>
              <a:buFont typeface="Wingdings" pitchFamily="2" charset="2"/>
              <a:buNone/>
            </a:pPr>
            <a:endParaRPr lang="en-US" altLang="en-US" sz="2400" dirty="0" smtClean="0"/>
          </a:p>
          <a:p>
            <a:pPr marL="533400" indent="-533400" eaLnBrk="1" hangingPunct="1">
              <a:lnSpc>
                <a:spcPct val="90000"/>
              </a:lnSpc>
              <a:buFont typeface="Wingdings" pitchFamily="2" charset="2"/>
              <a:buNone/>
            </a:pPr>
            <a:r>
              <a:rPr lang="en-US" altLang="en-US" dirty="0" smtClean="0"/>
              <a:t>		</a:t>
            </a:r>
          </a:p>
        </p:txBody>
      </p:sp>
      <p:grpSp>
        <p:nvGrpSpPr>
          <p:cNvPr id="3079" name="Group 8"/>
          <p:cNvGrpSpPr>
            <a:grpSpLocks/>
          </p:cNvGrpSpPr>
          <p:nvPr/>
        </p:nvGrpSpPr>
        <p:grpSpPr bwMode="auto">
          <a:xfrm>
            <a:off x="5038725" y="2667000"/>
            <a:ext cx="3638550" cy="1524000"/>
            <a:chOff x="5038726" y="2667001"/>
            <a:chExt cx="3638550" cy="1524000"/>
          </a:xfrm>
        </p:grpSpPr>
        <p:sp>
          <p:nvSpPr>
            <p:cNvPr id="7" name="Rounded Rectangle 6"/>
            <p:cNvSpPr/>
            <p:nvPr/>
          </p:nvSpPr>
          <p:spPr bwMode="auto">
            <a:xfrm>
              <a:off x="5038726" y="2667001"/>
              <a:ext cx="3638550" cy="1524000"/>
            </a:xfrm>
            <a:prstGeom prst="roundRect">
              <a:avLst/>
            </a:prstGeom>
            <a:no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eaLnBrk="0" hangingPunct="0">
                <a:defRPr/>
              </a:pPr>
              <a:endParaRPr lang="en-US">
                <a:solidFill>
                  <a:schemeClr val="tx1"/>
                </a:solidFill>
                <a:latin typeface="Times New Roman" pitchFamily="18" charset="0"/>
              </a:endParaRPr>
            </a:p>
          </p:txBody>
        </p:sp>
        <p:graphicFrame>
          <p:nvGraphicFramePr>
            <p:cNvPr id="3075" name="Object 4"/>
            <p:cNvGraphicFramePr>
              <a:graphicFrameLocks noChangeAspect="1"/>
            </p:cNvGraphicFramePr>
            <p:nvPr/>
          </p:nvGraphicFramePr>
          <p:xfrm>
            <a:off x="5283200" y="2959100"/>
            <a:ext cx="3108325" cy="887413"/>
          </p:xfrm>
          <a:graphic>
            <a:graphicData uri="http://schemas.openxmlformats.org/presentationml/2006/ole">
              <mc:AlternateContent xmlns:mc="http://schemas.openxmlformats.org/markup-compatibility/2006">
                <mc:Choice xmlns:v="urn:schemas-microsoft-com:vml" Requires="v">
                  <p:oleObj spid="_x0000_s3126" name="Equation" r:id="rId4" imgW="1600200" imgH="457200" progId="Equation.3">
                    <p:embed/>
                  </p:oleObj>
                </mc:Choice>
                <mc:Fallback>
                  <p:oleObj name="Equation" r:id="rId4" imgW="16002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3200" y="2959100"/>
                          <a:ext cx="3108325" cy="887413"/>
                        </a:xfrm>
                        <a:prstGeom prst="rect">
                          <a:avLst/>
                        </a:prstGeom>
                        <a:noFill/>
                        <a:extLst>
                          <a:ext uri="{909E8E84-426E-40DD-AFC4-6F175D3DCCD1}">
                            <a14:hiddenFill xmlns:a14="http://schemas.microsoft.com/office/drawing/2010/main">
                              <a:solidFill>
                                <a:srgbClr val="CCFFCC"/>
                              </a:solidFill>
                            </a14:hiddenFill>
                          </a:ext>
                        </a:extLst>
                      </p:spPr>
                    </p:pic>
                  </p:oleObj>
                </mc:Fallback>
              </mc:AlternateContent>
            </a:graphicData>
          </a:graphic>
        </p:graphicFrame>
      </p:grpSp>
      <p:grpSp>
        <p:nvGrpSpPr>
          <p:cNvPr id="3080" name="Group 9"/>
          <p:cNvGrpSpPr>
            <a:grpSpLocks/>
          </p:cNvGrpSpPr>
          <p:nvPr/>
        </p:nvGrpSpPr>
        <p:grpSpPr bwMode="auto">
          <a:xfrm>
            <a:off x="5019675" y="4429125"/>
            <a:ext cx="3648075" cy="1590675"/>
            <a:chOff x="5019675" y="4429125"/>
            <a:chExt cx="3648075" cy="1590675"/>
          </a:xfrm>
        </p:grpSpPr>
        <p:sp>
          <p:nvSpPr>
            <p:cNvPr id="8" name="Rounded Rectangle 7"/>
            <p:cNvSpPr/>
            <p:nvPr/>
          </p:nvSpPr>
          <p:spPr bwMode="auto">
            <a:xfrm>
              <a:off x="5019675" y="4429125"/>
              <a:ext cx="3648075" cy="1590675"/>
            </a:xfrm>
            <a:prstGeom prst="roundRect">
              <a:avLst/>
            </a:prstGeom>
            <a:no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eaLnBrk="0" hangingPunct="0">
                <a:defRPr/>
              </a:pPr>
              <a:endParaRPr lang="en-US">
                <a:solidFill>
                  <a:schemeClr val="tx1"/>
                </a:solidFill>
                <a:latin typeface="Times New Roman" pitchFamily="18" charset="0"/>
              </a:endParaRPr>
            </a:p>
          </p:txBody>
        </p:sp>
        <p:graphicFrame>
          <p:nvGraphicFramePr>
            <p:cNvPr id="3074" name="Object 5"/>
            <p:cNvGraphicFramePr>
              <a:graphicFrameLocks noChangeAspect="1"/>
            </p:cNvGraphicFramePr>
            <p:nvPr/>
          </p:nvGraphicFramePr>
          <p:xfrm>
            <a:off x="5729288" y="4483100"/>
            <a:ext cx="2282825" cy="1463675"/>
          </p:xfrm>
          <a:graphic>
            <a:graphicData uri="http://schemas.openxmlformats.org/presentationml/2006/ole">
              <mc:AlternateContent xmlns:mc="http://schemas.openxmlformats.org/markup-compatibility/2006">
                <mc:Choice xmlns:v="urn:schemas-microsoft-com:vml" Requires="v">
                  <p:oleObj spid="_x0000_s3127" name="Equation" r:id="rId6" imgW="990360" imgH="634680" progId="Equation.3">
                    <p:embed/>
                  </p:oleObj>
                </mc:Choice>
                <mc:Fallback>
                  <p:oleObj name="Equation" r:id="rId6" imgW="990360" imgH="6346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29288" y="4483100"/>
                          <a:ext cx="2282825" cy="1463675"/>
                        </a:xfrm>
                        <a:prstGeom prst="rect">
                          <a:avLst/>
                        </a:prstGeom>
                        <a:noFill/>
                        <a:extLst>
                          <a:ext uri="{909E8E84-426E-40DD-AFC4-6F175D3DCCD1}">
                            <a14:hiddenFill xmlns:a14="http://schemas.microsoft.com/office/drawing/2010/main">
                              <a:solidFill>
                                <a:srgbClr val="CCFFCC"/>
                              </a:solidFill>
                            </a14:hiddenFill>
                          </a:ext>
                        </a:extLst>
                      </p:spPr>
                    </p:pic>
                  </p:oleObj>
                </mc:Fallback>
              </mc:AlternateContent>
            </a:graphicData>
          </a:graphic>
        </p:graphicFrame>
      </p:grpSp>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496A704C-E067-42BA-901B-B6697D9D60D9}" type="slidenum">
              <a:rPr lang="en-US" altLang="en-US" sz="1400">
                <a:solidFill>
                  <a:srgbClr val="1907A1"/>
                </a:solidFill>
                <a:latin typeface="Arial" pitchFamily="34" charset="0"/>
              </a:rPr>
              <a:pPr eaLnBrk="1" hangingPunct="1"/>
              <a:t>12</a:t>
            </a:fld>
            <a:endParaRPr lang="en-US" altLang="en-US" sz="1400">
              <a:solidFill>
                <a:srgbClr val="1907A1"/>
              </a:solidFill>
              <a:latin typeface="Arial" pitchFamily="34" charset="0"/>
            </a:endParaRPr>
          </a:p>
        </p:txBody>
      </p:sp>
      <p:graphicFrame>
        <p:nvGraphicFramePr>
          <p:cNvPr id="13" name="Diagram 12"/>
          <p:cNvGraphicFramePr/>
          <p:nvPr>
            <p:extLst>
              <p:ext uri="{D42A27DB-BD31-4B8C-83A1-F6EECF244321}">
                <p14:modId xmlns:p14="http://schemas.microsoft.com/office/powerpoint/2010/main" val="2466728531"/>
              </p:ext>
            </p:extLst>
          </p:nvPr>
        </p:nvGraphicFramePr>
        <p:xfrm>
          <a:off x="533400" y="228600"/>
          <a:ext cx="8229600" cy="76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72410475"/>
      </p:ext>
    </p:extLst>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ounded Rectangle 4"/>
          <p:cNvSpPr/>
          <p:nvPr/>
        </p:nvSpPr>
        <p:spPr bwMode="auto">
          <a:xfrm>
            <a:off x="1733550" y="2743200"/>
            <a:ext cx="4086225" cy="942975"/>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eaLnBrk="0" hangingPunct="0">
              <a:defRPr/>
            </a:pPr>
            <a:endParaRPr lang="en-US">
              <a:solidFill>
                <a:schemeClr val="tx1"/>
              </a:solidFill>
              <a:latin typeface="Times New Roman" pitchFamily="18" charset="0"/>
            </a:endParaRPr>
          </a:p>
        </p:txBody>
      </p:sp>
      <p:sp>
        <p:nvSpPr>
          <p:cNvPr id="29699" name="AutoShape 5"/>
          <p:cNvSpPr>
            <a:spLocks noGrp="1" noChangeArrowheads="1"/>
          </p:cNvSpPr>
          <p:nvPr>
            <p:ph type="title"/>
          </p:nvPr>
        </p:nvSpPr>
        <p:spPr>
          <a:xfrm>
            <a:off x="533399" y="990600"/>
            <a:ext cx="8386763" cy="914400"/>
          </a:xfrm>
        </p:spPr>
        <p:txBody>
          <a:bodyPr/>
          <a:lstStyle/>
          <a:p>
            <a:pPr eaLnBrk="1" hangingPunct="1"/>
            <a:r>
              <a:rPr lang="en-US" altLang="en-US" sz="2000" dirty="0" smtClean="0"/>
              <a:t>Comparing Population Means with Unknown Population Standard Deviations (the Pooled </a:t>
            </a:r>
            <a:r>
              <a:rPr lang="en-US" altLang="en-US" sz="2000" i="1" dirty="0" smtClean="0"/>
              <a:t>t</a:t>
            </a:r>
            <a:r>
              <a:rPr lang="en-US" altLang="en-US" sz="2000" dirty="0" smtClean="0"/>
              <a:t>-test) - Example</a:t>
            </a:r>
          </a:p>
        </p:txBody>
      </p:sp>
      <p:sp>
        <p:nvSpPr>
          <p:cNvPr id="399363" name="Rectangle 3"/>
          <p:cNvSpPr>
            <a:spLocks noGrp="1" noChangeArrowheads="1"/>
          </p:cNvSpPr>
          <p:nvPr>
            <p:ph idx="1"/>
          </p:nvPr>
        </p:nvSpPr>
        <p:spPr>
          <a:xfrm>
            <a:off x="752475" y="1905000"/>
            <a:ext cx="8134350" cy="4110038"/>
          </a:xfrm>
        </p:spPr>
        <p:txBody>
          <a:bodyPr lIns="92075" tIns="46038" rIns="92075" bIns="46038"/>
          <a:lstStyle/>
          <a:p>
            <a:pPr eaLnBrk="1" hangingPunct="1">
              <a:buFont typeface="Wingdings" pitchFamily="2" charset="2"/>
              <a:buNone/>
              <a:defRPr/>
            </a:pPr>
            <a:r>
              <a:rPr lang="en-US" sz="2000" dirty="0" smtClean="0"/>
              <a:t>Step 1:  State the null and alternate hypotheses. </a:t>
            </a:r>
          </a:p>
          <a:p>
            <a:pPr eaLnBrk="1" hangingPunct="1">
              <a:buFont typeface="Wingdings" pitchFamily="2" charset="2"/>
              <a:buNone/>
              <a:defRPr/>
            </a:pPr>
            <a:r>
              <a:rPr lang="en-US" sz="2000" i="1" dirty="0" smtClean="0"/>
              <a:t>		  </a:t>
            </a:r>
            <a:r>
              <a:rPr lang="en-US" sz="2000" dirty="0" smtClean="0"/>
              <a:t>(Keyword: “Is there a </a:t>
            </a:r>
            <a:r>
              <a:rPr lang="en-US" sz="2000" i="1" dirty="0" smtClean="0"/>
              <a:t>difference</a:t>
            </a:r>
            <a:r>
              <a:rPr lang="en-US" sz="2000" dirty="0" smtClean="0"/>
              <a:t>”)</a:t>
            </a:r>
          </a:p>
          <a:p>
            <a:pPr eaLnBrk="1" hangingPunct="1">
              <a:buFont typeface="Wingdings" pitchFamily="2" charset="2"/>
              <a:buNone/>
              <a:defRPr/>
            </a:pPr>
            <a:endParaRPr lang="en-US" sz="1000" i="1" dirty="0" smtClean="0"/>
          </a:p>
          <a:p>
            <a:pPr eaLnBrk="1" hangingPunct="1">
              <a:buFont typeface="Wingdings" pitchFamily="2" charset="2"/>
              <a:buNone/>
              <a:defRPr/>
            </a:pPr>
            <a:r>
              <a:rPr lang="en-US" sz="2000" i="1" dirty="0" smtClean="0"/>
              <a:t>			</a:t>
            </a:r>
            <a:r>
              <a:rPr lang="en-US" sz="2000" dirty="0" smtClean="0"/>
              <a:t>H</a:t>
            </a:r>
            <a:r>
              <a:rPr lang="en-US" sz="2000" baseline="-25000" dirty="0" smtClean="0"/>
              <a:t>0</a:t>
            </a:r>
            <a:r>
              <a:rPr lang="en-US" sz="2000" dirty="0" smtClean="0"/>
              <a:t>:  </a:t>
            </a:r>
            <a:r>
              <a:rPr lang="en-US" sz="2000" dirty="0" smtClean="0">
                <a:cs typeface="Times New Roman" pitchFamily="18" charset="0"/>
              </a:rPr>
              <a:t>µ</a:t>
            </a:r>
            <a:r>
              <a:rPr lang="en-US" sz="2000" baseline="-25000" dirty="0" smtClean="0">
                <a:cs typeface="Times New Roman" pitchFamily="18" charset="0"/>
              </a:rPr>
              <a:t>1</a:t>
            </a:r>
            <a:r>
              <a:rPr lang="en-US" sz="2000" dirty="0" smtClean="0">
                <a:cs typeface="Times New Roman" pitchFamily="18" charset="0"/>
              </a:rPr>
              <a:t> = µ</a:t>
            </a:r>
            <a:r>
              <a:rPr lang="en-US" sz="2000" baseline="-25000" dirty="0" smtClean="0">
                <a:cs typeface="Times New Roman" pitchFamily="18" charset="0"/>
              </a:rPr>
              <a:t>2 </a:t>
            </a:r>
            <a:r>
              <a:rPr lang="en-US" sz="2000" dirty="0" smtClean="0">
                <a:cs typeface="Times New Roman" pitchFamily="18" charset="0"/>
              </a:rPr>
              <a:t> </a:t>
            </a:r>
            <a:r>
              <a:rPr lang="en-US" sz="2000" baseline="-25000" dirty="0" smtClean="0">
                <a:cs typeface="Times New Roman" pitchFamily="18" charset="0"/>
              </a:rPr>
              <a:t>   </a:t>
            </a:r>
          </a:p>
          <a:p>
            <a:pPr eaLnBrk="1" hangingPunct="1">
              <a:buFont typeface="Wingdings" pitchFamily="2" charset="2"/>
              <a:buNone/>
              <a:defRPr/>
            </a:pPr>
            <a:r>
              <a:rPr lang="en-US" sz="2000" baseline="-25000" dirty="0" smtClean="0">
                <a:cs typeface="Times New Roman" pitchFamily="18" charset="0"/>
              </a:rPr>
              <a:t>			</a:t>
            </a:r>
            <a:r>
              <a:rPr lang="en-US" sz="2000" dirty="0" smtClean="0">
                <a:cs typeface="Times New Roman" pitchFamily="18" charset="0"/>
              </a:rPr>
              <a:t>H</a:t>
            </a:r>
            <a:r>
              <a:rPr lang="en-US" sz="2000" baseline="-25000" dirty="0" smtClean="0">
                <a:cs typeface="Times New Roman" pitchFamily="18" charset="0"/>
              </a:rPr>
              <a:t>1</a:t>
            </a:r>
            <a:r>
              <a:rPr lang="en-US" sz="2000" dirty="0" smtClean="0">
                <a:cs typeface="Times New Roman" pitchFamily="18" charset="0"/>
              </a:rPr>
              <a:t>:  µ</a:t>
            </a:r>
            <a:r>
              <a:rPr lang="en-US" sz="2000" baseline="-25000" dirty="0" smtClean="0">
                <a:cs typeface="Times New Roman" pitchFamily="18" charset="0"/>
              </a:rPr>
              <a:t>1</a:t>
            </a:r>
            <a:r>
              <a:rPr lang="en-US" sz="2000" dirty="0" smtClean="0">
                <a:cs typeface="Times New Roman" pitchFamily="18" charset="0"/>
              </a:rPr>
              <a:t> </a:t>
            </a:r>
            <a:r>
              <a:rPr lang="en-US" sz="2000" dirty="0" smtClean="0">
                <a:cs typeface="Times New Roman" pitchFamily="18" charset="0"/>
                <a:sym typeface="WP MathA"/>
              </a:rPr>
              <a:t>≠</a:t>
            </a:r>
            <a:r>
              <a:rPr lang="en-US" sz="2000" dirty="0" smtClean="0">
                <a:cs typeface="Times New Roman" pitchFamily="18" charset="0"/>
              </a:rPr>
              <a:t> µ</a:t>
            </a:r>
            <a:r>
              <a:rPr lang="en-US" sz="2000" baseline="-25000" dirty="0" smtClean="0">
                <a:cs typeface="Times New Roman" pitchFamily="18" charset="0"/>
              </a:rPr>
              <a:t>2</a:t>
            </a:r>
          </a:p>
          <a:p>
            <a:pPr eaLnBrk="1" hangingPunct="1">
              <a:buFont typeface="Wingdings" pitchFamily="2" charset="2"/>
              <a:buNone/>
              <a:defRPr/>
            </a:pPr>
            <a:endParaRPr lang="en-US" sz="2000" baseline="-25000" dirty="0" smtClean="0">
              <a:cs typeface="Times New Roman" pitchFamily="18" charset="0"/>
            </a:endParaRPr>
          </a:p>
          <a:p>
            <a:pPr eaLnBrk="1" hangingPunct="1">
              <a:buClr>
                <a:srgbClr val="404960"/>
              </a:buClr>
              <a:buSzPct val="65000"/>
              <a:buFont typeface="Wingdings" pitchFamily="2" charset="2"/>
              <a:buNone/>
              <a:defRPr/>
            </a:pPr>
            <a:r>
              <a:rPr lang="en-US" sz="2000" dirty="0" smtClean="0"/>
              <a:t>Step 2:  State the level of significance. The 0.10 significance level is stated in the problem.</a:t>
            </a:r>
          </a:p>
          <a:p>
            <a:pPr eaLnBrk="1" hangingPunct="1">
              <a:buClr>
                <a:srgbClr val="404960"/>
              </a:buClr>
              <a:buSzPct val="65000"/>
              <a:buFont typeface="Wingdings" pitchFamily="2" charset="2"/>
              <a:buNone/>
              <a:defRPr/>
            </a:pPr>
            <a:endParaRPr lang="en-US" sz="2000" dirty="0" smtClean="0"/>
          </a:p>
          <a:p>
            <a:pPr eaLnBrk="1" hangingPunct="1">
              <a:buFont typeface="Wingdings" pitchFamily="2" charset="2"/>
              <a:buNone/>
              <a:defRPr/>
            </a:pPr>
            <a:r>
              <a:rPr lang="en-US" sz="2000" dirty="0" smtClean="0"/>
              <a:t>Step 3:   Find the appropriate test statistic. </a:t>
            </a:r>
          </a:p>
          <a:p>
            <a:pPr eaLnBrk="1" hangingPunct="1">
              <a:buFont typeface="Wingdings" pitchFamily="2" charset="2"/>
              <a:buNone/>
              <a:defRPr/>
            </a:pPr>
            <a:r>
              <a:rPr lang="en-US" sz="2000" dirty="0" smtClean="0"/>
              <a:t>	Because the population standard deviations are not known but are assumed to be equal, we use the pooled </a:t>
            </a:r>
            <a:r>
              <a:rPr lang="en-US" sz="2000" i="1" dirty="0" smtClean="0"/>
              <a:t>t</a:t>
            </a:r>
            <a:r>
              <a:rPr lang="en-US" sz="2000" dirty="0" smtClean="0"/>
              <a:t>-test.</a:t>
            </a:r>
            <a:endParaRPr lang="en-US" dirty="0" smtClean="0"/>
          </a:p>
        </p:txBody>
      </p:sp>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9A540D38-BE6A-4F29-BB14-5CA79F32CBC9}" type="slidenum">
              <a:rPr lang="en-US" altLang="en-US" sz="1400">
                <a:solidFill>
                  <a:srgbClr val="1907A1"/>
                </a:solidFill>
                <a:latin typeface="Arial" pitchFamily="34" charset="0"/>
              </a:rPr>
              <a:pPr eaLnBrk="1" hangingPunct="1"/>
              <a:t>13</a:t>
            </a:fld>
            <a:endParaRPr lang="en-US" altLang="en-US" sz="1400">
              <a:solidFill>
                <a:srgbClr val="1907A1"/>
              </a:solidFill>
              <a:latin typeface="Arial" pitchFamily="34" charset="0"/>
            </a:endParaRPr>
          </a:p>
        </p:txBody>
      </p:sp>
      <p:graphicFrame>
        <p:nvGraphicFramePr>
          <p:cNvPr id="8" name="Diagram 7"/>
          <p:cNvGraphicFramePr/>
          <p:nvPr>
            <p:extLst>
              <p:ext uri="{D42A27DB-BD31-4B8C-83A1-F6EECF244321}">
                <p14:modId xmlns:p14="http://schemas.microsoft.com/office/powerpoint/2010/main" val="3567294202"/>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888028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63">
                                            <p:txEl>
                                              <p:pRg st="0" end="0"/>
                                            </p:txEl>
                                          </p:spTgt>
                                        </p:tgtEl>
                                        <p:attrNameLst>
                                          <p:attrName>style.visibility</p:attrName>
                                        </p:attrNameLst>
                                      </p:cBhvr>
                                      <p:to>
                                        <p:strVal val="visible"/>
                                      </p:to>
                                    </p:set>
                                    <p:animEffect transition="in" filter="wipe(left)">
                                      <p:cBhvr>
                                        <p:cTn id="7" dur="500"/>
                                        <p:tgtEl>
                                          <p:spTgt spid="399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363">
                                            <p:txEl>
                                              <p:pRg st="1" end="1"/>
                                            </p:txEl>
                                          </p:spTgt>
                                        </p:tgtEl>
                                        <p:attrNameLst>
                                          <p:attrName>style.visibility</p:attrName>
                                        </p:attrNameLst>
                                      </p:cBhvr>
                                      <p:to>
                                        <p:strVal val="visible"/>
                                      </p:to>
                                    </p:set>
                                    <p:animEffect transition="in" filter="wipe(left)">
                                      <p:cBhvr>
                                        <p:cTn id="12" dur="500"/>
                                        <p:tgtEl>
                                          <p:spTgt spid="399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363">
                                            <p:txEl>
                                              <p:pRg st="3" end="3"/>
                                            </p:txEl>
                                          </p:spTgt>
                                        </p:tgtEl>
                                        <p:attrNameLst>
                                          <p:attrName>style.visibility</p:attrName>
                                        </p:attrNameLst>
                                      </p:cBhvr>
                                      <p:to>
                                        <p:strVal val="visible"/>
                                      </p:to>
                                    </p:set>
                                    <p:animEffect transition="in" filter="wipe(left)">
                                      <p:cBhvr>
                                        <p:cTn id="17" dur="500"/>
                                        <p:tgtEl>
                                          <p:spTgt spid="39936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9363">
                                            <p:txEl>
                                              <p:pRg st="4" end="4"/>
                                            </p:txEl>
                                          </p:spTgt>
                                        </p:tgtEl>
                                        <p:attrNameLst>
                                          <p:attrName>style.visibility</p:attrName>
                                        </p:attrNameLst>
                                      </p:cBhvr>
                                      <p:to>
                                        <p:strVal val="visible"/>
                                      </p:to>
                                    </p:set>
                                    <p:animEffect transition="in" filter="wipe(left)">
                                      <p:cBhvr>
                                        <p:cTn id="22" dur="500"/>
                                        <p:tgtEl>
                                          <p:spTgt spid="39936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99363">
                                            <p:txEl>
                                              <p:pRg st="6" end="6"/>
                                            </p:txEl>
                                          </p:spTgt>
                                        </p:tgtEl>
                                        <p:attrNameLst>
                                          <p:attrName>style.visibility</p:attrName>
                                        </p:attrNameLst>
                                      </p:cBhvr>
                                      <p:to>
                                        <p:strVal val="visible"/>
                                      </p:to>
                                    </p:set>
                                    <p:animEffect transition="in" filter="wipe(left)">
                                      <p:cBhvr>
                                        <p:cTn id="27" dur="500"/>
                                        <p:tgtEl>
                                          <p:spTgt spid="39936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99363">
                                            <p:txEl>
                                              <p:pRg st="8" end="8"/>
                                            </p:txEl>
                                          </p:spTgt>
                                        </p:tgtEl>
                                        <p:attrNameLst>
                                          <p:attrName>style.visibility</p:attrName>
                                        </p:attrNameLst>
                                      </p:cBhvr>
                                      <p:to>
                                        <p:strVal val="visible"/>
                                      </p:to>
                                    </p:set>
                                    <p:animEffect transition="in" filter="wipe(left)">
                                      <p:cBhvr>
                                        <p:cTn id="32" dur="500"/>
                                        <p:tgtEl>
                                          <p:spTgt spid="399363">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99363">
                                            <p:txEl>
                                              <p:pRg st="9" end="9"/>
                                            </p:txEl>
                                          </p:spTgt>
                                        </p:tgtEl>
                                        <p:attrNameLst>
                                          <p:attrName>style.visibility</p:attrName>
                                        </p:attrNameLst>
                                      </p:cBhvr>
                                      <p:to>
                                        <p:strVal val="visible"/>
                                      </p:to>
                                    </p:set>
                                    <p:animEffect transition="in" filter="wipe(left)">
                                      <p:cBhvr>
                                        <p:cTn id="37" dur="500"/>
                                        <p:tgtEl>
                                          <p:spTgt spid="3993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AutoShape 11"/>
          <p:cNvSpPr>
            <a:spLocks noGrp="1" noChangeArrowheads="1"/>
          </p:cNvSpPr>
          <p:nvPr>
            <p:ph type="title"/>
          </p:nvPr>
        </p:nvSpPr>
        <p:spPr>
          <a:xfrm>
            <a:off x="726281" y="914400"/>
            <a:ext cx="7924800" cy="914400"/>
          </a:xfrm>
        </p:spPr>
        <p:txBody>
          <a:bodyPr/>
          <a:lstStyle/>
          <a:p>
            <a:pPr eaLnBrk="1" hangingPunct="1"/>
            <a:r>
              <a:rPr lang="en-US" altLang="en-US" sz="2000" dirty="0" smtClean="0"/>
              <a:t>Comparing Population Means with Unknown Population Standard Deviations (the Pooled </a:t>
            </a:r>
            <a:r>
              <a:rPr lang="en-US" altLang="en-US" sz="2000" i="1" dirty="0" smtClean="0"/>
              <a:t>t</a:t>
            </a:r>
            <a:r>
              <a:rPr lang="en-US" altLang="en-US" sz="2000" dirty="0" smtClean="0"/>
              <a:t>-test) - Example</a:t>
            </a:r>
          </a:p>
        </p:txBody>
      </p:sp>
      <p:sp>
        <p:nvSpPr>
          <p:cNvPr id="400387" name="Rectangle 3"/>
          <p:cNvSpPr>
            <a:spLocks noGrp="1" noChangeArrowheads="1"/>
          </p:cNvSpPr>
          <p:nvPr>
            <p:ph type="body" sz="half" idx="1"/>
          </p:nvPr>
        </p:nvSpPr>
        <p:spPr>
          <a:xfrm>
            <a:off x="838200" y="2133600"/>
            <a:ext cx="7543800" cy="1600200"/>
          </a:xfrm>
        </p:spPr>
        <p:txBody>
          <a:bodyPr lIns="92075" tIns="46038" rIns="92075" bIns="46038">
            <a:normAutofit lnSpcReduction="10000"/>
          </a:bodyPr>
          <a:lstStyle/>
          <a:p>
            <a:pPr eaLnBrk="1" hangingPunct="1">
              <a:buFont typeface="Wingdings" pitchFamily="2" charset="2"/>
              <a:buNone/>
              <a:defRPr/>
            </a:pPr>
            <a:r>
              <a:rPr lang="en-US" sz="2000" dirty="0" smtClean="0">
                <a:solidFill>
                  <a:schemeClr val="accent4"/>
                </a:solidFill>
              </a:rPr>
              <a:t>Step 4:  State the decision rule.</a:t>
            </a:r>
          </a:p>
          <a:p>
            <a:pPr eaLnBrk="1" hangingPunct="1">
              <a:buFont typeface="Wingdings" pitchFamily="2" charset="2"/>
              <a:buNone/>
              <a:defRPr/>
            </a:pPr>
            <a:r>
              <a:rPr lang="en-US" sz="1000" dirty="0" smtClean="0">
                <a:solidFill>
                  <a:schemeClr val="accent4"/>
                </a:solidFill>
              </a:rPr>
              <a:t>		</a:t>
            </a:r>
            <a:r>
              <a:rPr lang="en-US" sz="1000" dirty="0" smtClean="0">
                <a:solidFill>
                  <a:schemeClr val="accent1"/>
                </a:solidFill>
              </a:rPr>
              <a:t>   </a:t>
            </a:r>
          </a:p>
          <a:p>
            <a:pPr eaLnBrk="1" hangingPunct="1">
              <a:buFont typeface="Wingdings" pitchFamily="2" charset="2"/>
              <a:buNone/>
              <a:defRPr/>
            </a:pPr>
            <a:r>
              <a:rPr lang="en-US" sz="2000" dirty="0" smtClean="0">
                <a:solidFill>
                  <a:schemeClr val="accent1"/>
                </a:solidFill>
              </a:rPr>
              <a:t>		 </a:t>
            </a:r>
            <a:r>
              <a:rPr lang="en-US" sz="2000" dirty="0" smtClean="0"/>
              <a:t>Reject H</a:t>
            </a:r>
            <a:r>
              <a:rPr lang="en-US" sz="2000" baseline="-25000" dirty="0" smtClean="0"/>
              <a:t>0</a:t>
            </a:r>
            <a:r>
              <a:rPr lang="en-US" sz="2000" dirty="0" smtClean="0"/>
              <a:t> if	t &gt; t</a:t>
            </a:r>
            <a:r>
              <a:rPr lang="en-US" sz="2000" baseline="-25000" dirty="0" smtClean="0">
                <a:sym typeface="Symbol" pitchFamily="18" charset="2"/>
              </a:rPr>
              <a:t>/2,n</a:t>
            </a:r>
            <a:r>
              <a:rPr lang="en-US" sz="2000" baseline="-50000" dirty="0" smtClean="0">
                <a:sym typeface="Symbol" pitchFamily="18" charset="2"/>
              </a:rPr>
              <a:t>1</a:t>
            </a:r>
            <a:r>
              <a:rPr lang="en-US" sz="2000" baseline="-25000" dirty="0" smtClean="0">
                <a:sym typeface="Symbol" pitchFamily="18" charset="2"/>
              </a:rPr>
              <a:t>+n</a:t>
            </a:r>
            <a:r>
              <a:rPr lang="en-US" sz="2000" baseline="-50000" dirty="0" smtClean="0">
                <a:sym typeface="Symbol" pitchFamily="18" charset="2"/>
              </a:rPr>
              <a:t>2</a:t>
            </a:r>
            <a:r>
              <a:rPr lang="en-US" sz="2000" baseline="-25000" dirty="0" smtClean="0">
                <a:sym typeface="Symbol" pitchFamily="18" charset="2"/>
              </a:rPr>
              <a:t>-2  </a:t>
            </a:r>
            <a:r>
              <a:rPr lang="en-US" sz="2000" dirty="0" smtClean="0"/>
              <a:t> or  t &lt; - t</a:t>
            </a:r>
            <a:r>
              <a:rPr lang="en-US" sz="2000" baseline="-25000" dirty="0" smtClean="0">
                <a:sym typeface="Symbol" pitchFamily="18" charset="2"/>
              </a:rPr>
              <a:t>/2, n</a:t>
            </a:r>
            <a:r>
              <a:rPr lang="en-US" sz="2000" baseline="-50000" dirty="0" smtClean="0">
                <a:sym typeface="Symbol" pitchFamily="18" charset="2"/>
              </a:rPr>
              <a:t>1</a:t>
            </a:r>
            <a:r>
              <a:rPr lang="en-US" sz="2000" baseline="-25000" dirty="0" smtClean="0">
                <a:sym typeface="Symbol" pitchFamily="18" charset="2"/>
              </a:rPr>
              <a:t>+n</a:t>
            </a:r>
            <a:r>
              <a:rPr lang="en-US" sz="2000" baseline="-50000" dirty="0" smtClean="0">
                <a:sym typeface="Symbol" pitchFamily="18" charset="2"/>
              </a:rPr>
              <a:t>2</a:t>
            </a:r>
            <a:r>
              <a:rPr lang="en-US" sz="2000" baseline="-25000" dirty="0" smtClean="0">
                <a:sym typeface="Symbol" pitchFamily="18" charset="2"/>
              </a:rPr>
              <a:t>-2 </a:t>
            </a:r>
            <a:endParaRPr lang="en-US" sz="2000" dirty="0" smtClean="0"/>
          </a:p>
          <a:p>
            <a:pPr eaLnBrk="1" hangingPunct="1">
              <a:buFont typeface="Wingdings" pitchFamily="2" charset="2"/>
              <a:buNone/>
              <a:defRPr/>
            </a:pPr>
            <a:r>
              <a:rPr lang="en-US" sz="2000" dirty="0" smtClean="0"/>
              <a:t>				t &gt; t</a:t>
            </a:r>
            <a:r>
              <a:rPr lang="en-US" sz="2000" baseline="-25000" dirty="0" smtClean="0">
                <a:sym typeface="Symbol" pitchFamily="18" charset="2"/>
              </a:rPr>
              <a:t>.05,9  </a:t>
            </a:r>
            <a:r>
              <a:rPr lang="en-US" sz="2000" dirty="0" smtClean="0"/>
              <a:t> or  t &lt; - t</a:t>
            </a:r>
            <a:r>
              <a:rPr lang="en-US" sz="2000" baseline="-25000" dirty="0" smtClean="0">
                <a:sym typeface="Symbol" pitchFamily="18" charset="2"/>
              </a:rPr>
              <a:t>.05,9 </a:t>
            </a:r>
          </a:p>
          <a:p>
            <a:pPr eaLnBrk="1" hangingPunct="1">
              <a:buFont typeface="Wingdings" pitchFamily="2" charset="2"/>
              <a:buNone/>
              <a:defRPr/>
            </a:pPr>
            <a:r>
              <a:rPr lang="en-US" sz="2000" dirty="0" smtClean="0"/>
              <a:t>				t &gt; 1.833</a:t>
            </a:r>
            <a:r>
              <a:rPr lang="en-US" sz="2000" baseline="-25000" dirty="0" smtClean="0">
                <a:sym typeface="Symbol" pitchFamily="18" charset="2"/>
              </a:rPr>
              <a:t>  </a:t>
            </a:r>
            <a:r>
              <a:rPr lang="en-US" sz="2000" dirty="0" smtClean="0"/>
              <a:t> or  t &lt; - 1.833</a:t>
            </a:r>
            <a:r>
              <a:rPr lang="en-US" sz="2000" baseline="-25000" dirty="0" smtClean="0">
                <a:sym typeface="Symbol" pitchFamily="18" charset="2"/>
              </a:rPr>
              <a:t> </a:t>
            </a:r>
          </a:p>
          <a:p>
            <a:pPr eaLnBrk="1" hangingPunct="1">
              <a:buFont typeface="Wingdings" pitchFamily="2" charset="2"/>
              <a:buNone/>
              <a:defRPr/>
            </a:pPr>
            <a:endParaRPr lang="en-US" sz="2000" dirty="0" smtClean="0"/>
          </a:p>
          <a:p>
            <a:pPr eaLnBrk="1" hangingPunct="1">
              <a:buFont typeface="Wingdings" pitchFamily="2" charset="2"/>
              <a:buNone/>
              <a:defRPr/>
            </a:pPr>
            <a:endParaRPr lang="en-US" sz="2000" dirty="0" smtClean="0"/>
          </a:p>
        </p:txBody>
      </p:sp>
      <p:pic>
        <p:nvPicPr>
          <p:cNvPr id="40039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5263" y="3829050"/>
            <a:ext cx="6088062"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E76B5C2C-A412-4259-B693-537B3320629A}" type="slidenum">
              <a:rPr lang="en-US" altLang="en-US" sz="1400">
                <a:solidFill>
                  <a:srgbClr val="1907A1"/>
                </a:solidFill>
                <a:latin typeface="Arial" pitchFamily="34" charset="0"/>
              </a:rPr>
              <a:pPr eaLnBrk="1" hangingPunct="1"/>
              <a:t>14</a:t>
            </a:fld>
            <a:endParaRPr lang="en-US" altLang="en-US" sz="1400">
              <a:solidFill>
                <a:srgbClr val="1907A1"/>
              </a:solidFill>
              <a:latin typeface="Arial" pitchFamily="34" charset="0"/>
            </a:endParaRPr>
          </a:p>
        </p:txBody>
      </p:sp>
      <p:graphicFrame>
        <p:nvGraphicFramePr>
          <p:cNvPr id="9" name="Diagram 8"/>
          <p:cNvGraphicFramePr/>
          <p:nvPr>
            <p:extLst>
              <p:ext uri="{D42A27DB-BD31-4B8C-83A1-F6EECF244321}">
                <p14:modId xmlns:p14="http://schemas.microsoft.com/office/powerpoint/2010/main" val="2721979565"/>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8846384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0387">
                                            <p:txEl>
                                              <p:pRg st="0" end="0"/>
                                            </p:txEl>
                                          </p:spTgt>
                                        </p:tgtEl>
                                        <p:attrNameLst>
                                          <p:attrName>style.visibility</p:attrName>
                                        </p:attrNameLst>
                                      </p:cBhvr>
                                      <p:to>
                                        <p:strVal val="visible"/>
                                      </p:to>
                                    </p:set>
                                    <p:animEffect transition="in" filter="wipe(left)">
                                      <p:cBhvr>
                                        <p:cTn id="7" dur="500"/>
                                        <p:tgtEl>
                                          <p:spTgt spid="400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0387">
                                            <p:txEl>
                                              <p:pRg st="1" end="1"/>
                                            </p:txEl>
                                          </p:spTgt>
                                        </p:tgtEl>
                                        <p:attrNameLst>
                                          <p:attrName>style.visibility</p:attrName>
                                        </p:attrNameLst>
                                      </p:cBhvr>
                                      <p:to>
                                        <p:strVal val="visible"/>
                                      </p:to>
                                    </p:set>
                                    <p:animEffect transition="in" filter="wipe(left)">
                                      <p:cBhvr>
                                        <p:cTn id="12" dur="500"/>
                                        <p:tgtEl>
                                          <p:spTgt spid="400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0387">
                                            <p:txEl>
                                              <p:pRg st="2" end="2"/>
                                            </p:txEl>
                                          </p:spTgt>
                                        </p:tgtEl>
                                        <p:attrNameLst>
                                          <p:attrName>style.visibility</p:attrName>
                                        </p:attrNameLst>
                                      </p:cBhvr>
                                      <p:to>
                                        <p:strVal val="visible"/>
                                      </p:to>
                                    </p:set>
                                    <p:animEffect transition="in" filter="wipe(left)">
                                      <p:cBhvr>
                                        <p:cTn id="17" dur="500"/>
                                        <p:tgtEl>
                                          <p:spTgt spid="400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0387">
                                            <p:txEl>
                                              <p:pRg st="3" end="3"/>
                                            </p:txEl>
                                          </p:spTgt>
                                        </p:tgtEl>
                                        <p:attrNameLst>
                                          <p:attrName>style.visibility</p:attrName>
                                        </p:attrNameLst>
                                      </p:cBhvr>
                                      <p:to>
                                        <p:strVal val="visible"/>
                                      </p:to>
                                    </p:set>
                                    <p:animEffect transition="in" filter="wipe(left)">
                                      <p:cBhvr>
                                        <p:cTn id="22" dur="500"/>
                                        <p:tgtEl>
                                          <p:spTgt spid="400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0387">
                                            <p:txEl>
                                              <p:pRg st="4" end="4"/>
                                            </p:txEl>
                                          </p:spTgt>
                                        </p:tgtEl>
                                        <p:attrNameLst>
                                          <p:attrName>style.visibility</p:attrName>
                                        </p:attrNameLst>
                                      </p:cBhvr>
                                      <p:to>
                                        <p:strVal val="visible"/>
                                      </p:to>
                                    </p:set>
                                    <p:animEffect transition="in" filter="wipe(left)">
                                      <p:cBhvr>
                                        <p:cTn id="27" dur="500"/>
                                        <p:tgtEl>
                                          <p:spTgt spid="4003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400393"/>
                                        </p:tgtEl>
                                        <p:attrNameLst>
                                          <p:attrName>style.visibility</p:attrName>
                                        </p:attrNameLst>
                                      </p:cBhvr>
                                      <p:to>
                                        <p:strVal val="visible"/>
                                      </p:to>
                                    </p:set>
                                    <p:animEffect transition="in" filter="wipe(up)">
                                      <p:cBhvr>
                                        <p:cTn id="32" dur="500"/>
                                        <p:tgtEl>
                                          <p:spTgt spid="400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8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81470291"/>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3"/>
          <p:cNvSpPr txBox="1">
            <a:spLocks noChangeArrowheads="1"/>
          </p:cNvSpPr>
          <p:nvPr/>
        </p:nvSpPr>
        <p:spPr>
          <a:xfrm>
            <a:off x="914400" y="1676400"/>
            <a:ext cx="6504747" cy="4110038"/>
          </a:xfrm>
          <a:prstGeom prst="rect">
            <a:avLst/>
          </a:prstGeom>
        </p:spPr>
        <p:txBody>
          <a:bodyPr vert="horz" lIns="92075" tIns="46038" rIns="92075" bIns="46038"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Font typeface="Wingdings" pitchFamily="2" charset="2"/>
              <a:buNone/>
            </a:pPr>
            <a:r>
              <a:rPr lang="en-US" sz="2000" dirty="0" smtClean="0">
                <a:solidFill>
                  <a:srgbClr val="000000"/>
                </a:solidFill>
              </a:rPr>
              <a:t>Step 1:  State the null and alternate hypotheses. </a:t>
            </a:r>
          </a:p>
          <a:p>
            <a:pPr>
              <a:buFont typeface="Wingdings" pitchFamily="2" charset="2"/>
              <a:buNone/>
            </a:pPr>
            <a:r>
              <a:rPr lang="en-US" sz="2000" dirty="0" smtClean="0">
                <a:solidFill>
                  <a:srgbClr val="000000"/>
                </a:solidFill>
              </a:rPr>
              <a:t>H</a:t>
            </a:r>
            <a:r>
              <a:rPr lang="en-US" sz="2000" baseline="-25000" dirty="0" smtClean="0">
                <a:solidFill>
                  <a:srgbClr val="000000"/>
                </a:solidFill>
              </a:rPr>
              <a:t>0</a:t>
            </a:r>
            <a:r>
              <a:rPr lang="en-US" sz="2000" dirty="0" smtClean="0">
                <a:solidFill>
                  <a:srgbClr val="000000"/>
                </a:solidFill>
              </a:rPr>
              <a:t>:  </a:t>
            </a:r>
            <a:r>
              <a:rPr lang="en-US" sz="2000" dirty="0" smtClean="0">
                <a:solidFill>
                  <a:srgbClr val="000000"/>
                </a:solidFill>
                <a:cs typeface="Times New Roman" pitchFamily="18" charset="0"/>
                <a:sym typeface="Symbol" pitchFamily="18" charset="2"/>
              </a:rPr>
              <a:t></a:t>
            </a:r>
            <a:r>
              <a:rPr lang="en-US" sz="2000" baseline="-25000" dirty="0" smtClean="0">
                <a:solidFill>
                  <a:srgbClr val="000000"/>
                </a:solidFill>
                <a:cs typeface="Times New Roman" pitchFamily="18" charset="0"/>
              </a:rPr>
              <a:t>1</a:t>
            </a:r>
            <a:r>
              <a:rPr lang="en-US" sz="2000" dirty="0" smtClean="0">
                <a:solidFill>
                  <a:srgbClr val="000000"/>
                </a:solidFill>
                <a:cs typeface="Times New Roman" pitchFamily="18" charset="0"/>
              </a:rPr>
              <a:t> = </a:t>
            </a:r>
            <a:r>
              <a:rPr lang="en-US" sz="2000" dirty="0" smtClean="0">
                <a:solidFill>
                  <a:srgbClr val="000000"/>
                </a:solidFill>
                <a:cs typeface="Times New Roman" pitchFamily="18" charset="0"/>
                <a:sym typeface="Symbol" pitchFamily="18" charset="2"/>
              </a:rPr>
              <a:t></a:t>
            </a:r>
            <a:r>
              <a:rPr lang="en-US" sz="2000" dirty="0" smtClean="0">
                <a:solidFill>
                  <a:srgbClr val="000000"/>
                </a:solidFill>
                <a:cs typeface="Times New Roman" pitchFamily="18" charset="0"/>
              </a:rPr>
              <a:t> </a:t>
            </a:r>
            <a:r>
              <a:rPr lang="en-US" sz="2000" baseline="-25000" dirty="0" smtClean="0">
                <a:solidFill>
                  <a:srgbClr val="000000"/>
                </a:solidFill>
                <a:cs typeface="Times New Roman" pitchFamily="18" charset="0"/>
              </a:rPr>
              <a:t>2 </a:t>
            </a:r>
            <a:r>
              <a:rPr lang="en-US" sz="2000" dirty="0" smtClean="0">
                <a:solidFill>
                  <a:srgbClr val="000000"/>
                </a:solidFill>
                <a:cs typeface="Times New Roman" pitchFamily="18" charset="0"/>
              </a:rPr>
              <a:t> </a:t>
            </a:r>
            <a:r>
              <a:rPr lang="en-US" sz="2000" baseline="-25000" dirty="0" smtClean="0">
                <a:solidFill>
                  <a:srgbClr val="000000"/>
                </a:solidFill>
                <a:cs typeface="Times New Roman" pitchFamily="18" charset="0"/>
              </a:rPr>
              <a:t>   </a:t>
            </a:r>
          </a:p>
          <a:p>
            <a:pPr>
              <a:buFont typeface="Wingdings" pitchFamily="2" charset="2"/>
              <a:buNone/>
            </a:pPr>
            <a:r>
              <a:rPr lang="en-US" sz="2000" dirty="0" smtClean="0">
                <a:solidFill>
                  <a:srgbClr val="000000"/>
                </a:solidFill>
                <a:cs typeface="Times New Roman" pitchFamily="18" charset="0"/>
              </a:rPr>
              <a:t>H</a:t>
            </a:r>
            <a:r>
              <a:rPr lang="en-US" sz="2000" baseline="-25000" dirty="0" smtClean="0">
                <a:solidFill>
                  <a:srgbClr val="000000"/>
                </a:solidFill>
                <a:cs typeface="Times New Roman" pitchFamily="18" charset="0"/>
              </a:rPr>
              <a:t>1</a:t>
            </a:r>
            <a:r>
              <a:rPr lang="en-US" sz="2000" dirty="0" smtClean="0">
                <a:solidFill>
                  <a:srgbClr val="000000"/>
                </a:solidFill>
                <a:cs typeface="Times New Roman" pitchFamily="18" charset="0"/>
              </a:rPr>
              <a:t>: </a:t>
            </a:r>
            <a:r>
              <a:rPr lang="en-US" sz="2000" dirty="0" smtClean="0">
                <a:solidFill>
                  <a:srgbClr val="000000"/>
                </a:solidFill>
                <a:cs typeface="Times New Roman" pitchFamily="18" charset="0"/>
                <a:sym typeface="Symbol" pitchFamily="18" charset="2"/>
              </a:rPr>
              <a:t></a:t>
            </a:r>
            <a:r>
              <a:rPr lang="en-US" sz="2000" dirty="0" smtClean="0">
                <a:solidFill>
                  <a:srgbClr val="000000"/>
                </a:solidFill>
                <a:cs typeface="Times New Roman" pitchFamily="18" charset="0"/>
              </a:rPr>
              <a:t> </a:t>
            </a:r>
            <a:r>
              <a:rPr lang="en-US" sz="2000" baseline="-25000" dirty="0" smtClean="0">
                <a:solidFill>
                  <a:srgbClr val="000000"/>
                </a:solidFill>
                <a:cs typeface="Times New Roman" pitchFamily="18" charset="0"/>
              </a:rPr>
              <a:t>1</a:t>
            </a:r>
            <a:r>
              <a:rPr lang="en-US" sz="2000" dirty="0" smtClean="0">
                <a:solidFill>
                  <a:srgbClr val="000000"/>
                </a:solidFill>
                <a:cs typeface="Times New Roman" pitchFamily="18" charset="0"/>
              </a:rPr>
              <a:t> </a:t>
            </a:r>
            <a:r>
              <a:rPr lang="en-US" sz="2000" dirty="0" smtClean="0">
                <a:solidFill>
                  <a:srgbClr val="000000"/>
                </a:solidFill>
                <a:cs typeface="Times New Roman" pitchFamily="18" charset="0"/>
                <a:sym typeface="WP MathA"/>
              </a:rPr>
              <a:t>≠</a:t>
            </a:r>
            <a:r>
              <a:rPr lang="en-US" sz="2000" dirty="0" smtClean="0">
                <a:solidFill>
                  <a:srgbClr val="000000"/>
                </a:solidFill>
                <a:cs typeface="Times New Roman" pitchFamily="18" charset="0"/>
              </a:rPr>
              <a:t> </a:t>
            </a:r>
            <a:r>
              <a:rPr lang="en-US" sz="2000" dirty="0" smtClean="0">
                <a:solidFill>
                  <a:srgbClr val="000000"/>
                </a:solidFill>
                <a:cs typeface="Times New Roman" pitchFamily="18" charset="0"/>
                <a:sym typeface="Symbol" pitchFamily="18" charset="2"/>
              </a:rPr>
              <a:t></a:t>
            </a:r>
            <a:r>
              <a:rPr lang="en-US" sz="2000" dirty="0" smtClean="0">
                <a:solidFill>
                  <a:srgbClr val="000000"/>
                </a:solidFill>
                <a:cs typeface="Times New Roman" pitchFamily="18" charset="0"/>
              </a:rPr>
              <a:t> </a:t>
            </a:r>
            <a:r>
              <a:rPr lang="en-US" sz="2000" baseline="-25000" dirty="0" smtClean="0">
                <a:solidFill>
                  <a:srgbClr val="000000"/>
                </a:solidFill>
                <a:cs typeface="Times New Roman" pitchFamily="18" charset="0"/>
              </a:rPr>
              <a:t>2</a:t>
            </a:r>
          </a:p>
          <a:p>
            <a:pPr>
              <a:buFont typeface="Wingdings" pitchFamily="2" charset="2"/>
              <a:buNone/>
            </a:pPr>
            <a:endParaRPr lang="en-US" sz="2000" baseline="-25000" dirty="0" smtClean="0">
              <a:solidFill>
                <a:srgbClr val="000000"/>
              </a:solidFill>
              <a:cs typeface="Times New Roman" pitchFamily="18" charset="0"/>
            </a:endParaRPr>
          </a:p>
          <a:p>
            <a:pPr>
              <a:buClr>
                <a:srgbClr val="404960"/>
              </a:buClr>
              <a:buSzPct val="65000"/>
              <a:buFont typeface="Wingdings" pitchFamily="2" charset="2"/>
              <a:buNone/>
            </a:pPr>
            <a:r>
              <a:rPr lang="en-US" sz="2000" dirty="0" smtClean="0">
                <a:solidFill>
                  <a:srgbClr val="000000"/>
                </a:solidFill>
              </a:rPr>
              <a:t>Step 2:  Select the level of significance. </a:t>
            </a:r>
          </a:p>
          <a:p>
            <a:pPr>
              <a:buClr>
                <a:srgbClr val="404960"/>
              </a:buClr>
              <a:buSzPct val="65000"/>
              <a:buFont typeface="Wingdings" pitchFamily="2" charset="2"/>
              <a:buNone/>
            </a:pPr>
            <a:r>
              <a:rPr lang="en-US" sz="2000" dirty="0" smtClean="0">
                <a:solidFill>
                  <a:srgbClr val="000000"/>
                </a:solidFill>
              </a:rPr>
              <a:t>	         For example a .05 significance level.</a:t>
            </a:r>
          </a:p>
          <a:p>
            <a:pPr>
              <a:buClr>
                <a:srgbClr val="404960"/>
              </a:buClr>
              <a:buSzPct val="65000"/>
              <a:buFont typeface="Wingdings" pitchFamily="2" charset="2"/>
              <a:buNone/>
            </a:pPr>
            <a:endParaRPr lang="en-US" sz="2000" dirty="0" smtClean="0">
              <a:solidFill>
                <a:srgbClr val="000000"/>
              </a:solidFill>
            </a:endParaRPr>
          </a:p>
          <a:p>
            <a:pPr>
              <a:buFont typeface="Wingdings" pitchFamily="2" charset="2"/>
              <a:buNone/>
            </a:pPr>
            <a:r>
              <a:rPr lang="en-US" sz="2000" dirty="0" smtClean="0">
                <a:solidFill>
                  <a:srgbClr val="000000"/>
                </a:solidFill>
              </a:rPr>
              <a:t>Step 3:   Determine the appropriate test statistic. </a:t>
            </a:r>
          </a:p>
          <a:p>
            <a:pPr>
              <a:buFont typeface="Wingdings" pitchFamily="2" charset="2"/>
              <a:buNone/>
            </a:pPr>
            <a:r>
              <a:rPr lang="en-US" sz="2000" dirty="0" smtClean="0">
                <a:solidFill>
                  <a:schemeClr val="tx1"/>
                </a:solidFill>
              </a:rPr>
              <a:t>		  We will use the z-distribution</a:t>
            </a:r>
          </a:p>
        </p:txBody>
      </p:sp>
      <p:sp>
        <p:nvSpPr>
          <p:cNvPr id="2" name="Rectangle 1"/>
          <p:cNvSpPr/>
          <p:nvPr/>
        </p:nvSpPr>
        <p:spPr>
          <a:xfrm>
            <a:off x="2209800" y="990600"/>
            <a:ext cx="3555653" cy="369332"/>
          </a:xfrm>
          <a:prstGeom prst="rect">
            <a:avLst/>
          </a:prstGeom>
        </p:spPr>
        <p:txBody>
          <a:bodyPr wrap="none">
            <a:spAutoFit/>
          </a:bodyPr>
          <a:lstStyle/>
          <a:p>
            <a:r>
              <a:rPr lang="en-US" b="1" dirty="0"/>
              <a:t>Two Sample Tests of Proportions </a:t>
            </a:r>
          </a:p>
        </p:txBody>
      </p:sp>
    </p:spTree>
    <p:extLst>
      <p:ext uri="{BB962C8B-B14F-4D97-AF65-F5344CB8AC3E}">
        <p14:creationId xmlns:p14="http://schemas.microsoft.com/office/powerpoint/2010/main" val="9314986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23468279"/>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5"/>
          <p:cNvPicPr>
            <a:picLocks noChangeAspect="1" noChangeArrowheads="1"/>
          </p:cNvPicPr>
          <p:nvPr/>
        </p:nvPicPr>
        <p:blipFill>
          <a:blip r:embed="rId8" cstate="print"/>
          <a:srcRect/>
          <a:stretch>
            <a:fillRect/>
          </a:stretch>
        </p:blipFill>
        <p:spPr>
          <a:xfrm>
            <a:off x="1066800" y="2133600"/>
            <a:ext cx="7239000" cy="1008913"/>
          </a:xfrm>
          <a:prstGeom prst="roundRect">
            <a:avLst/>
          </a:prstGeom>
          <a:solidFill>
            <a:schemeClr val="accent2">
              <a:lumMod val="60000"/>
              <a:lumOff val="40000"/>
            </a:schemeClr>
          </a:solidFill>
        </p:spPr>
      </p:pic>
      <p:pic>
        <p:nvPicPr>
          <p:cNvPr id="5" name="Picture 1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a:xfrm>
            <a:off x="1241752" y="3861650"/>
            <a:ext cx="6889096" cy="823912"/>
          </a:xfrm>
          <a:prstGeom prst="rect">
            <a:avLst/>
          </a:prstGeom>
        </p:spPr>
      </p:pic>
      <p:grpSp>
        <p:nvGrpSpPr>
          <p:cNvPr id="6" name="Group 13"/>
          <p:cNvGrpSpPr>
            <a:grpSpLocks/>
          </p:cNvGrpSpPr>
          <p:nvPr/>
        </p:nvGrpSpPr>
        <p:grpSpPr bwMode="auto">
          <a:xfrm>
            <a:off x="4743450" y="2423375"/>
            <a:ext cx="685800" cy="1438275"/>
            <a:chOff x="3024" y="2172"/>
            <a:chExt cx="432" cy="906"/>
          </a:xfrm>
        </p:grpSpPr>
        <p:sp>
          <p:nvSpPr>
            <p:cNvPr id="7" name="Oval 11"/>
            <p:cNvSpPr>
              <a:spLocks noChangeArrowheads="1"/>
            </p:cNvSpPr>
            <p:nvPr/>
          </p:nvSpPr>
          <p:spPr bwMode="auto">
            <a:xfrm>
              <a:off x="3204" y="2172"/>
              <a:ext cx="252" cy="234"/>
            </a:xfrm>
            <a:prstGeom prst="ellipse">
              <a:avLst/>
            </a:prstGeom>
            <a:noFill/>
            <a:ln w="9525">
              <a:solidFill>
                <a:srgbClr val="FF310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sp>
          <p:nvSpPr>
            <p:cNvPr id="8" name="Line 12"/>
            <p:cNvSpPr>
              <a:spLocks noChangeShapeType="1"/>
            </p:cNvSpPr>
            <p:nvPr/>
          </p:nvSpPr>
          <p:spPr bwMode="auto">
            <a:xfrm flipH="1">
              <a:off x="3024" y="2388"/>
              <a:ext cx="276" cy="690"/>
            </a:xfrm>
            <a:prstGeom prst="line">
              <a:avLst/>
            </a:prstGeom>
            <a:noFill/>
            <a:ln w="9525">
              <a:solidFill>
                <a:srgbClr val="FF310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0003297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26140001"/>
              </p:ext>
            </p:extLst>
          </p:nvPr>
        </p:nvGraphicFramePr>
        <p:xfrm>
          <a:off x="533400" y="76200"/>
          <a:ext cx="85344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698910" y="1143000"/>
            <a:ext cx="8026400" cy="2031325"/>
          </a:xfrm>
          <a:prstGeom prst="rect">
            <a:avLst/>
          </a:prstGeom>
        </p:spPr>
        <p:txBody>
          <a:bodyPr wrap="square">
            <a:spAutoFit/>
          </a:bodyPr>
          <a:lstStyle/>
          <a:p>
            <a:r>
              <a:rPr lang="en-US" b="1" dirty="0" smtClean="0"/>
              <a:t>Problem:</a:t>
            </a:r>
            <a:r>
              <a:rPr lang="en-US" dirty="0"/>
              <a:t> A committee studying employer-employee relations proposed that each employee would rate his or her immediate supervisor and in turn the supervisor would rate each employee. To find reactions regarding the proposal, 120 office personnel and 160 plant personnel were selected at random. Seventy-eight of the office personnel and 90 of the plant personnel were in favor of the proposal. We test the hypothesis that the population proportions are equal with a 0.05 significance level. What is our decision?  </a:t>
            </a:r>
          </a:p>
        </p:txBody>
      </p:sp>
    </p:spTree>
    <p:extLst>
      <p:ext uri="{BB962C8B-B14F-4D97-AF65-F5344CB8AC3E}">
        <p14:creationId xmlns:p14="http://schemas.microsoft.com/office/powerpoint/2010/main" val="29107849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838200"/>
            <a:ext cx="8432800" cy="2585323"/>
          </a:xfrm>
          <a:prstGeom prst="rect">
            <a:avLst/>
          </a:prstGeom>
        </p:spPr>
        <p:txBody>
          <a:bodyPr wrap="square">
            <a:spAutoFit/>
          </a:bodyPr>
          <a:lstStyle/>
          <a:p>
            <a:r>
              <a:rPr lang="en-US" b="1" dirty="0" smtClean="0"/>
              <a:t>Problem:</a:t>
            </a:r>
            <a:r>
              <a:rPr lang="en-US" dirty="0"/>
              <a:t> A financial planner wants to compare the yield of income and growth mutual funds. Fifty thousand dollars is invested in each of a sample of 35 income and 40 growth funds. The mean increase for a two-year period for the income funds is $900. For the growth funds the mean increase is $875. Income funds have a sample standard deviation of $35; growth funds have a sample standard deviation of $45. Assume that the population standard deviations are equal. At the 0.05 significance level, is there a difference in the mean yields of the two funds?</a:t>
            </a:r>
            <a:br>
              <a:rPr lang="en-US" dirty="0"/>
            </a:br>
            <a:endParaRPr lang="en-US" dirty="0" smtClean="0"/>
          </a:p>
          <a:p>
            <a:r>
              <a:rPr lang="en-US" dirty="0" smtClean="0"/>
              <a:t>What </a:t>
            </a:r>
            <a:r>
              <a:rPr lang="en-US" dirty="0"/>
              <a:t>decision is made about the null hypothesis using and a = 0.05? </a:t>
            </a:r>
          </a:p>
        </p:txBody>
      </p:sp>
      <p:graphicFrame>
        <p:nvGraphicFramePr>
          <p:cNvPr id="3" name="Diagram 2"/>
          <p:cNvGraphicFramePr/>
          <p:nvPr>
            <p:extLst>
              <p:ext uri="{D42A27DB-BD31-4B8C-83A1-F6EECF244321}">
                <p14:modId xmlns:p14="http://schemas.microsoft.com/office/powerpoint/2010/main" val="811444541"/>
              </p:ext>
            </p:extLst>
          </p:nvPr>
        </p:nvGraphicFramePr>
        <p:xfrm>
          <a:off x="533400" y="76200"/>
          <a:ext cx="85344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366635267"/>
              </p:ext>
            </p:extLst>
          </p:nvPr>
        </p:nvGraphicFramePr>
        <p:xfrm>
          <a:off x="457200" y="2130426"/>
          <a:ext cx="80010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99553276"/>
              </p:ext>
            </p:extLst>
          </p:nvPr>
        </p:nvGraphicFramePr>
        <p:xfrm>
          <a:off x="533400" y="457200"/>
          <a:ext cx="82296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1371600" y="2819400"/>
            <a:ext cx="6400800" cy="2819400"/>
          </a:xfrm>
        </p:spPr>
        <p:txBody>
          <a:bodyPr>
            <a:normAutofit lnSpcReduction="10000"/>
          </a:bodyPr>
          <a:lstStyle/>
          <a:p>
            <a:r>
              <a:rPr lang="en-US" b="1" dirty="0" smtClean="0">
                <a:solidFill>
                  <a:schemeClr val="tx1"/>
                </a:solidFill>
              </a:rPr>
              <a:t>Bennie Waller</a:t>
            </a:r>
          </a:p>
          <a:p>
            <a:r>
              <a:rPr lang="en-US" b="1" dirty="0" smtClean="0">
                <a:solidFill>
                  <a:schemeClr val="tx1"/>
                </a:solidFill>
                <a:hlinkClick r:id="rId7"/>
              </a:rPr>
              <a:t>wallerbd@longwood.edu</a:t>
            </a:r>
            <a:endParaRPr lang="en-US" b="1" dirty="0" smtClean="0">
              <a:solidFill>
                <a:schemeClr val="tx1"/>
              </a:solidFill>
            </a:endParaRPr>
          </a:p>
          <a:p>
            <a:r>
              <a:rPr lang="en-US" b="1" dirty="0" smtClean="0">
                <a:solidFill>
                  <a:schemeClr val="tx1"/>
                </a:solidFill>
              </a:rPr>
              <a:t>434-395-2046</a:t>
            </a:r>
          </a:p>
          <a:p>
            <a:r>
              <a:rPr lang="en-US" sz="2400" b="1" dirty="0" smtClean="0">
                <a:solidFill>
                  <a:schemeClr val="tx1"/>
                </a:solidFill>
              </a:rPr>
              <a:t>Longwood University</a:t>
            </a:r>
            <a:br>
              <a:rPr lang="en-US" sz="2400" b="1" dirty="0" smtClean="0">
                <a:solidFill>
                  <a:schemeClr val="tx1"/>
                </a:solidFill>
              </a:rPr>
            </a:br>
            <a:r>
              <a:rPr lang="en-US" sz="2400" b="1" dirty="0" smtClean="0">
                <a:solidFill>
                  <a:schemeClr val="tx1"/>
                </a:solidFill>
              </a:rPr>
              <a:t>201 High Street</a:t>
            </a:r>
            <a:br>
              <a:rPr lang="en-US" sz="2400" b="1" dirty="0" smtClean="0">
                <a:solidFill>
                  <a:schemeClr val="tx1"/>
                </a:solidFill>
              </a:rPr>
            </a:br>
            <a:r>
              <a:rPr lang="en-US" sz="2400" b="1" dirty="0" smtClean="0">
                <a:solidFill>
                  <a:schemeClr val="tx1"/>
                </a:solidFill>
              </a:rPr>
              <a:t>Farmville, VA 23901</a:t>
            </a:r>
            <a:endParaRPr lang="en-US" sz="2400" b="1" dirty="0">
              <a:solidFill>
                <a:schemeClr val="tx1"/>
              </a:solidFill>
            </a:endParaRPr>
          </a:p>
        </p:txBody>
      </p:sp>
    </p:spTree>
    <p:extLst>
      <p:ext uri="{BB962C8B-B14F-4D97-AF65-F5344CB8AC3E}">
        <p14:creationId xmlns:p14="http://schemas.microsoft.com/office/powerpoint/2010/main" val="3756626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11927017"/>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838200" y="1636931"/>
            <a:ext cx="15240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rPr>
              <a:t>= </a:t>
            </a:r>
            <a:r>
              <a:rPr lang="en-US" dirty="0">
                <a:cs typeface="Times New Roman" pitchFamily="18" charset="0"/>
              </a:rPr>
              <a:t>µ</a:t>
            </a:r>
            <a:r>
              <a:rPr lang="en-US" baseline="-25000" dirty="0">
                <a:cs typeface="Times New Roman" pitchFamily="18" charset="0"/>
              </a:rPr>
              <a:t>D </a:t>
            </a:r>
            <a:r>
              <a:rPr lang="en-US" dirty="0">
                <a:cs typeface="Times New Roman" pitchFamily="18" charset="0"/>
              </a:rPr>
              <a:t> </a:t>
            </a:r>
            <a:r>
              <a:rPr lang="en-US" baseline="-25000" dirty="0">
                <a:cs typeface="Times New Roman" pitchFamily="18" charset="0"/>
              </a:rPr>
              <a:t>   </a:t>
            </a: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sym typeface="WP MathA"/>
              </a:rPr>
              <a:t>≠</a:t>
            </a:r>
            <a:r>
              <a:rPr lang="en-US" dirty="0" smtClean="0">
                <a:cs typeface="Times New Roman" pitchFamily="18" charset="0"/>
              </a:rPr>
              <a:t> </a:t>
            </a:r>
            <a:r>
              <a:rPr lang="en-US" dirty="0">
                <a:cs typeface="Times New Roman" pitchFamily="18" charset="0"/>
              </a:rPr>
              <a:t>µ</a:t>
            </a:r>
            <a:r>
              <a:rPr lang="en-US" baseline="-25000" dirty="0">
                <a:cs typeface="Times New Roman" pitchFamily="18" charset="0"/>
              </a:rPr>
              <a:t>D</a:t>
            </a:r>
          </a:p>
        </p:txBody>
      </p:sp>
      <p:sp>
        <p:nvSpPr>
          <p:cNvPr id="6" name="Rectangle 5"/>
          <p:cNvSpPr/>
          <p:nvPr/>
        </p:nvSpPr>
        <p:spPr>
          <a:xfrm>
            <a:off x="2590800" y="1636930"/>
            <a:ext cx="16764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rPr>
              <a:t>- µ</a:t>
            </a:r>
            <a:r>
              <a:rPr lang="en-US" baseline="-25000" dirty="0" smtClean="0">
                <a:cs typeface="Times New Roman" pitchFamily="18" charset="0"/>
              </a:rPr>
              <a:t>D </a:t>
            </a:r>
            <a:r>
              <a:rPr lang="en-US" dirty="0" smtClean="0">
                <a:cs typeface="Times New Roman" pitchFamily="18" charset="0"/>
              </a:rPr>
              <a:t>= 0</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sym typeface="WP MathA"/>
              </a:rPr>
              <a:t>-</a:t>
            </a:r>
            <a:r>
              <a:rPr lang="en-US" dirty="0" smtClean="0">
                <a:cs typeface="Times New Roman" pitchFamily="18" charset="0"/>
              </a:rPr>
              <a:t> µ</a:t>
            </a:r>
            <a:r>
              <a:rPr lang="en-US" baseline="-25000" dirty="0" smtClean="0">
                <a:cs typeface="Times New Roman" pitchFamily="18" charset="0"/>
              </a:rPr>
              <a:t>D </a:t>
            </a:r>
            <a:r>
              <a:rPr lang="en-US" dirty="0">
                <a:cs typeface="Times New Roman" pitchFamily="18" charset="0"/>
              </a:rPr>
              <a:t>≠</a:t>
            </a:r>
            <a:r>
              <a:rPr lang="en-US" dirty="0" smtClean="0">
                <a:cs typeface="Times New Roman" pitchFamily="18" charset="0"/>
                <a:sym typeface="WP MathA"/>
              </a:rPr>
              <a:t> 0</a:t>
            </a:r>
            <a:endParaRPr lang="en-US" baseline="-25000" dirty="0">
              <a:cs typeface="Times New Roman" pitchFamily="18" charset="0"/>
            </a:endParaRPr>
          </a:p>
        </p:txBody>
      </p:sp>
      <p:sp>
        <p:nvSpPr>
          <p:cNvPr id="7" name="TextBox 6"/>
          <p:cNvSpPr txBox="1"/>
          <p:nvPr/>
        </p:nvSpPr>
        <p:spPr>
          <a:xfrm>
            <a:off x="762000" y="990600"/>
            <a:ext cx="8229600" cy="646331"/>
          </a:xfrm>
          <a:prstGeom prst="rect">
            <a:avLst/>
          </a:prstGeom>
          <a:noFill/>
        </p:spPr>
        <p:txBody>
          <a:bodyPr wrap="square" rtlCol="0">
            <a:spAutoFit/>
          </a:bodyPr>
          <a:lstStyle/>
          <a:p>
            <a:r>
              <a:rPr lang="en-US" dirty="0" smtClean="0"/>
              <a:t>Setting up a hypothesis test to see if there is a difference between the average delivery time of two pizza delivery companies.  </a:t>
            </a:r>
            <a:endParaRPr lang="en-US" dirty="0"/>
          </a:p>
        </p:txBody>
      </p:sp>
      <p:sp>
        <p:nvSpPr>
          <p:cNvPr id="11" name="Rectangle 10"/>
          <p:cNvSpPr/>
          <p:nvPr/>
        </p:nvSpPr>
        <p:spPr>
          <a:xfrm>
            <a:off x="4495800" y="1636931"/>
            <a:ext cx="1676400" cy="646331"/>
          </a:xfrm>
          <a:prstGeom prst="rect">
            <a:avLst/>
          </a:prstGeom>
          <a:ln>
            <a:solidFill>
              <a:srgbClr val="FF0000"/>
            </a:solidFill>
          </a:ln>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rPr>
              <a:t>- µ</a:t>
            </a:r>
            <a:r>
              <a:rPr lang="en-US" baseline="-25000" dirty="0" smtClean="0">
                <a:cs typeface="Times New Roman" pitchFamily="18" charset="0"/>
              </a:rPr>
              <a:t>D </a:t>
            </a:r>
            <a:r>
              <a:rPr lang="en-US" dirty="0" smtClean="0">
                <a:cs typeface="Times New Roman" pitchFamily="18" charset="0"/>
              </a:rPr>
              <a:t>= 5</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sym typeface="WP MathA"/>
              </a:rPr>
              <a:t>-</a:t>
            </a:r>
            <a:r>
              <a:rPr lang="en-US" dirty="0" smtClean="0">
                <a:cs typeface="Times New Roman" pitchFamily="18" charset="0"/>
              </a:rPr>
              <a:t> µ</a:t>
            </a:r>
            <a:r>
              <a:rPr lang="en-US" baseline="-25000" dirty="0" smtClean="0">
                <a:cs typeface="Times New Roman" pitchFamily="18" charset="0"/>
              </a:rPr>
              <a:t>D </a:t>
            </a:r>
            <a:r>
              <a:rPr lang="en-US" dirty="0">
                <a:cs typeface="Times New Roman" pitchFamily="18" charset="0"/>
              </a:rPr>
              <a:t>≠</a:t>
            </a:r>
            <a:r>
              <a:rPr lang="en-US" dirty="0" smtClean="0">
                <a:cs typeface="Times New Roman" pitchFamily="18" charset="0"/>
                <a:sym typeface="WP MathA"/>
              </a:rPr>
              <a:t> 5</a:t>
            </a:r>
            <a:endParaRPr lang="en-US" baseline="-25000" dirty="0">
              <a:cs typeface="Times New Roman" pitchFamily="18" charset="0"/>
            </a:endParaRPr>
          </a:p>
        </p:txBody>
      </p:sp>
      <p:sp>
        <p:nvSpPr>
          <p:cNvPr id="3" name="Cloud Callout 2"/>
          <p:cNvSpPr/>
          <p:nvPr/>
        </p:nvSpPr>
        <p:spPr>
          <a:xfrm>
            <a:off x="6705600" y="1447800"/>
            <a:ext cx="2057400" cy="1295400"/>
          </a:xfrm>
          <a:prstGeom prst="cloudCallout">
            <a:avLst>
              <a:gd name="adj1" fmla="val -76453"/>
              <a:gd name="adj2" fmla="val 258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0000"/>
                </a:solidFill>
              </a:rPr>
              <a:t>Can test for difference in any value.  Typically test for zero.</a:t>
            </a:r>
            <a:endParaRPr lang="en-US" sz="1200" dirty="0">
              <a:solidFill>
                <a:srgbClr val="FF0000"/>
              </a:solidFill>
            </a:endParaRPr>
          </a:p>
        </p:txBody>
      </p:sp>
    </p:spTree>
    <p:extLst>
      <p:ext uri="{BB962C8B-B14F-4D97-AF65-F5344CB8AC3E}">
        <p14:creationId xmlns:p14="http://schemas.microsoft.com/office/powerpoint/2010/main" val="36359098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9236784"/>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838200" y="1636874"/>
            <a:ext cx="15240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 µ</a:t>
            </a:r>
            <a:r>
              <a:rPr lang="en-US" baseline="-25000" dirty="0">
                <a:cs typeface="Times New Roman" pitchFamily="18" charset="0"/>
              </a:rPr>
              <a:t>D </a:t>
            </a:r>
            <a:r>
              <a:rPr lang="en-US" dirty="0">
                <a:cs typeface="Times New Roman" pitchFamily="18" charset="0"/>
              </a:rPr>
              <a:t> </a:t>
            </a:r>
            <a:r>
              <a:rPr lang="en-US" baseline="-25000" dirty="0">
                <a:cs typeface="Times New Roman" pitchFamily="18" charset="0"/>
              </a:rPr>
              <a:t>   </a:t>
            </a: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a:cs typeface="Times New Roman" pitchFamily="18" charset="0"/>
                <a:sym typeface="WP MathA"/>
              </a:rPr>
              <a:t>&gt;</a:t>
            </a:r>
            <a:r>
              <a:rPr lang="en-US" dirty="0">
                <a:cs typeface="Times New Roman" pitchFamily="18" charset="0"/>
              </a:rPr>
              <a:t> µ</a:t>
            </a:r>
            <a:r>
              <a:rPr lang="en-US" baseline="-25000" dirty="0">
                <a:cs typeface="Times New Roman" pitchFamily="18" charset="0"/>
              </a:rPr>
              <a:t>D</a:t>
            </a:r>
          </a:p>
        </p:txBody>
      </p:sp>
      <p:sp>
        <p:nvSpPr>
          <p:cNvPr id="9" name="Rectangle 8"/>
          <p:cNvSpPr/>
          <p:nvPr/>
        </p:nvSpPr>
        <p:spPr>
          <a:xfrm>
            <a:off x="2649279" y="1636875"/>
            <a:ext cx="15240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 µ</a:t>
            </a:r>
            <a:r>
              <a:rPr lang="en-US" baseline="-25000" dirty="0" smtClean="0">
                <a:cs typeface="Times New Roman" pitchFamily="18" charset="0"/>
              </a:rPr>
              <a:t>PJ </a:t>
            </a:r>
            <a:r>
              <a:rPr lang="en-US" dirty="0" smtClean="0">
                <a:cs typeface="Times New Roman" pitchFamily="18" charset="0"/>
              </a:rPr>
              <a:t> </a:t>
            </a:r>
            <a:r>
              <a:rPr lang="en-US" baseline="-25000" dirty="0" smtClean="0">
                <a:cs typeface="Times New Roman" pitchFamily="18" charset="0"/>
              </a:rPr>
              <a:t>   </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a:t>
            </a:r>
            <a:r>
              <a:rPr lang="en-US" dirty="0" smtClean="0">
                <a:cs typeface="Times New Roman" pitchFamily="18" charset="0"/>
                <a:sym typeface="WP MathA"/>
              </a:rPr>
              <a:t>&lt;</a:t>
            </a:r>
            <a:r>
              <a:rPr lang="en-US" dirty="0" smtClean="0">
                <a:cs typeface="Times New Roman" pitchFamily="18" charset="0"/>
              </a:rPr>
              <a:t> µ</a:t>
            </a:r>
            <a:r>
              <a:rPr lang="en-US" baseline="-25000" dirty="0">
                <a:cs typeface="Times New Roman" pitchFamily="18" charset="0"/>
              </a:rPr>
              <a:t>PJ</a:t>
            </a:r>
          </a:p>
        </p:txBody>
      </p:sp>
      <p:sp>
        <p:nvSpPr>
          <p:cNvPr id="10" name="Rectangle 9"/>
          <p:cNvSpPr/>
          <p:nvPr/>
        </p:nvSpPr>
        <p:spPr>
          <a:xfrm>
            <a:off x="4495800" y="1636875"/>
            <a:ext cx="16764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rPr>
              <a:t>- µ</a:t>
            </a:r>
            <a:r>
              <a:rPr lang="en-US" baseline="-25000" dirty="0" smtClean="0">
                <a:cs typeface="Times New Roman" pitchFamily="18" charset="0"/>
              </a:rPr>
              <a:t>D </a:t>
            </a:r>
            <a:r>
              <a:rPr lang="en-US" dirty="0">
                <a:cs typeface="Times New Roman" pitchFamily="18" charset="0"/>
              </a:rPr>
              <a:t>≤</a:t>
            </a:r>
            <a:r>
              <a:rPr lang="en-US" dirty="0" smtClean="0">
                <a:cs typeface="Times New Roman" pitchFamily="18" charset="0"/>
              </a:rPr>
              <a:t> 0</a:t>
            </a:r>
            <a:r>
              <a:rPr lang="en-US" baseline="-25000" dirty="0" smtClean="0">
                <a:cs typeface="Times New Roman" pitchFamily="18" charset="0"/>
              </a:rPr>
              <a:t>   </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sym typeface="WP MathA"/>
              </a:rPr>
              <a:t>-</a:t>
            </a:r>
            <a:r>
              <a:rPr lang="en-US" dirty="0" smtClean="0">
                <a:cs typeface="Times New Roman" pitchFamily="18" charset="0"/>
              </a:rPr>
              <a:t> µ</a:t>
            </a:r>
            <a:r>
              <a:rPr lang="en-US" baseline="-25000" dirty="0" smtClean="0">
                <a:cs typeface="Times New Roman" pitchFamily="18" charset="0"/>
              </a:rPr>
              <a:t>D </a:t>
            </a:r>
            <a:r>
              <a:rPr lang="en-US" dirty="0" smtClean="0">
                <a:cs typeface="Times New Roman" pitchFamily="18" charset="0"/>
                <a:sym typeface="WP MathA"/>
              </a:rPr>
              <a:t>&gt; 0</a:t>
            </a:r>
            <a:endParaRPr lang="en-US" baseline="-25000" dirty="0">
              <a:cs typeface="Times New Roman" pitchFamily="18" charset="0"/>
            </a:endParaRPr>
          </a:p>
        </p:txBody>
      </p:sp>
      <p:sp>
        <p:nvSpPr>
          <p:cNvPr id="12" name="TextBox 11"/>
          <p:cNvSpPr txBox="1"/>
          <p:nvPr/>
        </p:nvSpPr>
        <p:spPr>
          <a:xfrm>
            <a:off x="762000" y="951075"/>
            <a:ext cx="8229600" cy="646331"/>
          </a:xfrm>
          <a:prstGeom prst="rect">
            <a:avLst/>
          </a:prstGeom>
          <a:noFill/>
        </p:spPr>
        <p:txBody>
          <a:bodyPr wrap="square" rtlCol="0">
            <a:spAutoFit/>
          </a:bodyPr>
          <a:lstStyle/>
          <a:p>
            <a:r>
              <a:rPr lang="en-US" dirty="0" smtClean="0"/>
              <a:t>Setting up a hypothesis test to see if there is a difference between the average delivery time of two pizza delivery companies.  </a:t>
            </a:r>
            <a:endParaRPr lang="en-US" dirty="0"/>
          </a:p>
        </p:txBody>
      </p:sp>
    </p:spTree>
    <p:extLst>
      <p:ext uri="{BB962C8B-B14F-4D97-AF65-F5344CB8AC3E}">
        <p14:creationId xmlns:p14="http://schemas.microsoft.com/office/powerpoint/2010/main" val="15802423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351741589"/>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2209800" y="1066800"/>
            <a:ext cx="4696670" cy="369332"/>
          </a:xfrm>
          <a:prstGeom prst="rect">
            <a:avLst/>
          </a:prstGeom>
        </p:spPr>
        <p:txBody>
          <a:bodyPr wrap="none">
            <a:spAutoFit/>
          </a:bodyPr>
          <a:lstStyle/>
          <a:p>
            <a:r>
              <a:rPr lang="en-US" b="1" dirty="0"/>
              <a:t>Comparing Two Population Means - Example</a:t>
            </a:r>
          </a:p>
        </p:txBody>
      </p:sp>
      <p:sp>
        <p:nvSpPr>
          <p:cNvPr id="5" name="Rectangle 3"/>
          <p:cNvSpPr txBox="1">
            <a:spLocks noChangeArrowheads="1"/>
          </p:cNvSpPr>
          <p:nvPr/>
        </p:nvSpPr>
        <p:spPr>
          <a:xfrm>
            <a:off x="609600" y="1524000"/>
            <a:ext cx="8134350" cy="4110038"/>
          </a:xfrm>
          <a:prstGeom prst="rect">
            <a:avLst/>
          </a:prstGeom>
        </p:spPr>
        <p:txBody>
          <a:bodyPr vert="horz" lIns="92075" tIns="46038" rIns="92075" bIns="46038"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Font typeface="Wingdings" pitchFamily="2" charset="2"/>
              <a:buNone/>
              <a:defRPr/>
            </a:pPr>
            <a:r>
              <a:rPr lang="en-US" sz="2000" dirty="0" smtClean="0">
                <a:solidFill>
                  <a:schemeClr val="tx1"/>
                </a:solidFill>
              </a:rPr>
              <a:t>Step 1:  State the null and alternate hypotheses. </a:t>
            </a:r>
          </a:p>
          <a:p>
            <a:pPr>
              <a:buFont typeface="Wingdings" pitchFamily="2" charset="2"/>
              <a:buNone/>
              <a:defRPr/>
            </a:pPr>
            <a:r>
              <a:rPr lang="en-US" sz="2000" dirty="0" smtClean="0">
                <a:solidFill>
                  <a:schemeClr val="tx1"/>
                </a:solidFill>
              </a:rPr>
              <a:t>H</a:t>
            </a:r>
            <a:r>
              <a:rPr lang="en-US" sz="2000" baseline="-25000" dirty="0" smtClean="0">
                <a:solidFill>
                  <a:schemeClr val="tx1"/>
                </a:solidFill>
              </a:rPr>
              <a:t>0</a:t>
            </a:r>
            <a:r>
              <a:rPr lang="en-US" sz="2000" dirty="0" smtClean="0">
                <a:solidFill>
                  <a:schemeClr val="tx1"/>
                </a:solidFill>
              </a:rPr>
              <a:t>:  </a:t>
            </a:r>
            <a:r>
              <a:rPr lang="en-US" sz="2000" dirty="0" smtClean="0">
                <a:solidFill>
                  <a:schemeClr val="tx1"/>
                </a:solidFill>
                <a:cs typeface="Times New Roman" pitchFamily="18" charset="0"/>
              </a:rPr>
              <a:t>µ</a:t>
            </a:r>
            <a:r>
              <a:rPr lang="en-US" sz="2000" baseline="-25000" dirty="0" smtClean="0">
                <a:solidFill>
                  <a:schemeClr val="tx1"/>
                </a:solidFill>
                <a:cs typeface="Times New Roman" pitchFamily="18" charset="0"/>
              </a:rPr>
              <a:t>PJ</a:t>
            </a:r>
            <a:r>
              <a:rPr lang="en-US" sz="2000" dirty="0" smtClean="0">
                <a:solidFill>
                  <a:schemeClr val="tx1"/>
                </a:solidFill>
                <a:cs typeface="Times New Roman" pitchFamily="18" charset="0"/>
              </a:rPr>
              <a:t> ≤ µ</a:t>
            </a:r>
            <a:r>
              <a:rPr lang="en-US" sz="2000" baseline="-25000" dirty="0" smtClean="0">
                <a:solidFill>
                  <a:schemeClr val="tx1"/>
                </a:solidFill>
                <a:cs typeface="Times New Roman" pitchFamily="18" charset="0"/>
              </a:rPr>
              <a:t>D </a:t>
            </a:r>
            <a:r>
              <a:rPr lang="en-US" sz="2000" dirty="0" smtClean="0">
                <a:solidFill>
                  <a:schemeClr val="tx1"/>
                </a:solidFill>
                <a:cs typeface="Times New Roman" pitchFamily="18" charset="0"/>
              </a:rPr>
              <a:t> </a:t>
            </a:r>
            <a:r>
              <a:rPr lang="en-US" sz="2000" baseline="-25000" dirty="0" smtClean="0">
                <a:solidFill>
                  <a:schemeClr val="tx1"/>
                </a:solidFill>
                <a:cs typeface="Times New Roman" pitchFamily="18" charset="0"/>
              </a:rPr>
              <a:t>   </a:t>
            </a:r>
          </a:p>
          <a:p>
            <a:pPr>
              <a:buFont typeface="Wingdings" pitchFamily="2" charset="2"/>
              <a:buNone/>
              <a:defRPr/>
            </a:pPr>
            <a:r>
              <a:rPr lang="en-US" sz="2000" dirty="0" smtClean="0">
                <a:solidFill>
                  <a:schemeClr val="tx1"/>
                </a:solidFill>
                <a:cs typeface="Times New Roman" pitchFamily="18" charset="0"/>
              </a:rPr>
              <a:t>H</a:t>
            </a:r>
            <a:r>
              <a:rPr lang="en-US" sz="2000" baseline="-25000" dirty="0" smtClean="0">
                <a:solidFill>
                  <a:schemeClr val="tx1"/>
                </a:solidFill>
                <a:cs typeface="Times New Roman" pitchFamily="18" charset="0"/>
              </a:rPr>
              <a:t>1</a:t>
            </a:r>
            <a:r>
              <a:rPr lang="en-US" sz="2000" dirty="0" smtClean="0">
                <a:solidFill>
                  <a:schemeClr val="tx1"/>
                </a:solidFill>
                <a:cs typeface="Times New Roman" pitchFamily="18" charset="0"/>
              </a:rPr>
              <a:t>:  µ</a:t>
            </a:r>
            <a:r>
              <a:rPr lang="en-US" sz="2000" baseline="-25000" dirty="0" smtClean="0">
                <a:solidFill>
                  <a:schemeClr val="tx1"/>
                </a:solidFill>
                <a:cs typeface="Times New Roman" pitchFamily="18" charset="0"/>
              </a:rPr>
              <a:t>PJ</a:t>
            </a:r>
            <a:r>
              <a:rPr lang="en-US" sz="2000" dirty="0" smtClean="0">
                <a:solidFill>
                  <a:schemeClr val="tx1"/>
                </a:solidFill>
                <a:cs typeface="Times New Roman" pitchFamily="18" charset="0"/>
              </a:rPr>
              <a:t> </a:t>
            </a:r>
            <a:r>
              <a:rPr lang="en-US" sz="2000" dirty="0" smtClean="0">
                <a:solidFill>
                  <a:schemeClr val="tx1"/>
                </a:solidFill>
                <a:cs typeface="Times New Roman" pitchFamily="18" charset="0"/>
                <a:sym typeface="WP MathA"/>
              </a:rPr>
              <a:t>&gt;</a:t>
            </a:r>
            <a:r>
              <a:rPr lang="en-US" sz="2000" dirty="0" smtClean="0">
                <a:solidFill>
                  <a:schemeClr val="tx1"/>
                </a:solidFill>
                <a:cs typeface="Times New Roman" pitchFamily="18" charset="0"/>
              </a:rPr>
              <a:t> µ</a:t>
            </a:r>
            <a:r>
              <a:rPr lang="en-US" sz="2000" baseline="-25000" dirty="0" smtClean="0">
                <a:solidFill>
                  <a:schemeClr val="tx1"/>
                </a:solidFill>
                <a:cs typeface="Times New Roman" pitchFamily="18" charset="0"/>
              </a:rPr>
              <a:t>D</a:t>
            </a:r>
          </a:p>
          <a:p>
            <a:pPr>
              <a:buFont typeface="Wingdings" pitchFamily="2" charset="2"/>
              <a:buNone/>
              <a:defRPr/>
            </a:pPr>
            <a:endParaRPr lang="en-US" sz="2000" baseline="-25000" dirty="0" smtClean="0">
              <a:solidFill>
                <a:schemeClr val="tx1"/>
              </a:solidFill>
              <a:cs typeface="Times New Roman" pitchFamily="18" charset="0"/>
            </a:endParaRPr>
          </a:p>
          <a:p>
            <a:pPr algn="l">
              <a:buClr>
                <a:srgbClr val="404960"/>
              </a:buClr>
              <a:buSzPct val="65000"/>
              <a:buFont typeface="Wingdings" pitchFamily="2" charset="2"/>
              <a:buNone/>
              <a:defRPr/>
            </a:pPr>
            <a:r>
              <a:rPr lang="en-US" sz="2000" dirty="0" smtClean="0">
                <a:solidFill>
                  <a:schemeClr val="tx1"/>
                </a:solidFill>
              </a:rPr>
              <a:t>Step 2:  Select the level of significance. </a:t>
            </a:r>
          </a:p>
          <a:p>
            <a:pPr algn="l">
              <a:buClr>
                <a:srgbClr val="404960"/>
              </a:buClr>
              <a:buSzPct val="65000"/>
              <a:buFont typeface="Wingdings" pitchFamily="2" charset="2"/>
              <a:buNone/>
              <a:defRPr/>
            </a:pPr>
            <a:r>
              <a:rPr lang="en-US" sz="2000" dirty="0" smtClean="0">
                <a:solidFill>
                  <a:schemeClr val="tx1"/>
                </a:solidFill>
              </a:rPr>
              <a:t>For example a .01 significance level.</a:t>
            </a:r>
          </a:p>
          <a:p>
            <a:pPr algn="l">
              <a:buFont typeface="Wingdings" pitchFamily="2" charset="2"/>
              <a:buNone/>
              <a:defRPr/>
            </a:pPr>
            <a:endParaRPr lang="en-US" sz="2000" dirty="0" smtClean="0">
              <a:solidFill>
                <a:schemeClr val="tx1"/>
              </a:solidFill>
            </a:endParaRPr>
          </a:p>
          <a:p>
            <a:pPr algn="l">
              <a:buFont typeface="Wingdings" pitchFamily="2" charset="2"/>
              <a:buNone/>
              <a:defRPr/>
            </a:pPr>
            <a:r>
              <a:rPr lang="en-US" sz="2000" dirty="0" smtClean="0">
                <a:solidFill>
                  <a:schemeClr val="tx1"/>
                </a:solidFill>
              </a:rPr>
              <a:t>Step 3:   Determine the appropriate test statistic. </a:t>
            </a:r>
          </a:p>
          <a:p>
            <a:pPr algn="l">
              <a:buFont typeface="Wingdings" pitchFamily="2" charset="2"/>
              <a:buNone/>
              <a:defRPr/>
            </a:pPr>
            <a:r>
              <a:rPr lang="en-US" sz="2000" dirty="0" smtClean="0">
                <a:solidFill>
                  <a:schemeClr val="tx1"/>
                </a:solidFill>
              </a:rPr>
              <a:t>If the population standard deviations are known, use </a:t>
            </a:r>
            <a:r>
              <a:rPr lang="en-US" sz="2000" i="1" dirty="0" smtClean="0">
                <a:solidFill>
                  <a:schemeClr val="tx1"/>
                </a:solidFill>
              </a:rPr>
              <a:t>z-distribution</a:t>
            </a:r>
            <a:r>
              <a:rPr lang="en-US" sz="2000" dirty="0" smtClean="0">
                <a:solidFill>
                  <a:schemeClr val="tx1"/>
                </a:solidFill>
              </a:rPr>
              <a:t> as the test statistic, otherwise use t-statistic.</a:t>
            </a:r>
            <a:endParaRPr lang="en-US" dirty="0" smtClean="0">
              <a:solidFill>
                <a:schemeClr val="tx1"/>
              </a:solidFill>
            </a:endParaRPr>
          </a:p>
        </p:txBody>
      </p:sp>
    </p:spTree>
    <p:extLst>
      <p:ext uri="{BB962C8B-B14F-4D97-AF65-F5344CB8AC3E}">
        <p14:creationId xmlns:p14="http://schemas.microsoft.com/office/powerpoint/2010/main" val="19930368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wipe(left)">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wipe(left)">
                                      <p:cBhvr>
                                        <p:cTn id="3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5811" name="Rectangle 3"/>
          <p:cNvSpPr>
            <a:spLocks noGrp="1" noChangeArrowheads="1"/>
          </p:cNvSpPr>
          <p:nvPr>
            <p:ph type="body" sz="half" idx="1"/>
          </p:nvPr>
        </p:nvSpPr>
        <p:spPr>
          <a:xfrm>
            <a:off x="838200" y="1371600"/>
            <a:ext cx="6980238" cy="1285875"/>
          </a:xfrm>
        </p:spPr>
        <p:txBody>
          <a:bodyPr lIns="92075" tIns="46038" rIns="92075" bIns="46038">
            <a:normAutofit fontScale="92500" lnSpcReduction="20000"/>
          </a:bodyPr>
          <a:lstStyle/>
          <a:p>
            <a:pPr eaLnBrk="1" hangingPunct="1">
              <a:buFont typeface="Wingdings" pitchFamily="2" charset="2"/>
              <a:buNone/>
              <a:defRPr/>
            </a:pPr>
            <a:r>
              <a:rPr lang="en-US" sz="2000" dirty="0" smtClean="0"/>
              <a:t>Step 4:  Formulate a decision rule.</a:t>
            </a:r>
          </a:p>
          <a:p>
            <a:pPr eaLnBrk="1" hangingPunct="1">
              <a:buFont typeface="Wingdings" pitchFamily="2" charset="2"/>
              <a:buNone/>
              <a:defRPr/>
            </a:pPr>
            <a:endParaRPr lang="en-US" sz="2000" dirty="0" smtClean="0"/>
          </a:p>
          <a:p>
            <a:pPr eaLnBrk="1" hangingPunct="1">
              <a:buFont typeface="Wingdings" pitchFamily="2" charset="2"/>
              <a:buNone/>
              <a:defRPr/>
            </a:pPr>
            <a:r>
              <a:rPr lang="en-US" sz="2000" dirty="0" smtClean="0">
                <a:solidFill>
                  <a:schemeClr val="accent1"/>
                </a:solidFill>
              </a:rPr>
              <a:t>		    </a:t>
            </a:r>
            <a:r>
              <a:rPr lang="en-US" sz="2000" dirty="0" smtClean="0"/>
              <a:t>Reject H</a:t>
            </a:r>
            <a:r>
              <a:rPr lang="en-US" sz="2000" baseline="-25000" dirty="0" smtClean="0"/>
              <a:t>0</a:t>
            </a:r>
            <a:r>
              <a:rPr lang="en-US" sz="2000" dirty="0" smtClean="0"/>
              <a:t> if	Z &gt; Z</a:t>
            </a:r>
            <a:r>
              <a:rPr lang="en-US" sz="2000" baseline="-25000" dirty="0" smtClean="0">
                <a:sym typeface="Symbol" pitchFamily="18" charset="2"/>
              </a:rPr>
              <a:t></a:t>
            </a:r>
            <a:r>
              <a:rPr lang="en-US" sz="2000" dirty="0" smtClean="0"/>
              <a:t> </a:t>
            </a:r>
          </a:p>
          <a:p>
            <a:pPr eaLnBrk="1" hangingPunct="1">
              <a:buFont typeface="Wingdings" pitchFamily="2" charset="2"/>
              <a:buNone/>
              <a:defRPr/>
            </a:pPr>
            <a:r>
              <a:rPr lang="en-US" sz="2000" dirty="0" smtClean="0"/>
              <a:t>				Z &gt; 2.33</a:t>
            </a:r>
          </a:p>
          <a:p>
            <a:pPr eaLnBrk="1" hangingPunct="1">
              <a:buFont typeface="Wingdings" pitchFamily="2" charset="2"/>
              <a:buNone/>
              <a:defRPr/>
            </a:pPr>
            <a:endParaRPr lang="en-US" sz="2000" dirty="0" smtClean="0"/>
          </a:p>
        </p:txBody>
      </p:sp>
      <p:pic>
        <p:nvPicPr>
          <p:cNvPr id="375814" name="Picture 6"/>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385398" y="2895599"/>
            <a:ext cx="6082202" cy="3291097"/>
          </a:xfrm>
        </p:spPr>
      </p:pic>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9CB722EB-B008-4CC5-8399-E60D56511F35}" type="slidenum">
              <a:rPr lang="en-US" altLang="en-US" sz="1400">
                <a:solidFill>
                  <a:srgbClr val="1907A1"/>
                </a:solidFill>
                <a:latin typeface="Arial" pitchFamily="34" charset="0"/>
              </a:rPr>
              <a:pPr eaLnBrk="1" hangingPunct="1"/>
              <a:t>6</a:t>
            </a:fld>
            <a:endParaRPr lang="en-US" altLang="en-US" sz="1400">
              <a:solidFill>
                <a:srgbClr val="1907A1"/>
              </a:solidFill>
              <a:latin typeface="Arial" pitchFamily="34" charset="0"/>
            </a:endParaRPr>
          </a:p>
        </p:txBody>
      </p:sp>
      <p:graphicFrame>
        <p:nvGraphicFramePr>
          <p:cNvPr id="8" name="Diagram 7"/>
          <p:cNvGraphicFramePr/>
          <p:nvPr>
            <p:extLst>
              <p:ext uri="{D42A27DB-BD31-4B8C-83A1-F6EECF244321}">
                <p14:modId xmlns:p14="http://schemas.microsoft.com/office/powerpoint/2010/main" val="73851007"/>
              </p:ext>
            </p:extLst>
          </p:nvPr>
        </p:nvGraphicFramePr>
        <p:xfrm>
          <a:off x="533400" y="228600"/>
          <a:ext cx="8229600" cy="76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4489876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5811">
                                            <p:txEl>
                                              <p:pRg st="0" end="0"/>
                                            </p:txEl>
                                          </p:spTgt>
                                        </p:tgtEl>
                                        <p:attrNameLst>
                                          <p:attrName>style.visibility</p:attrName>
                                        </p:attrNameLst>
                                      </p:cBhvr>
                                      <p:to>
                                        <p:strVal val="visible"/>
                                      </p:to>
                                    </p:set>
                                    <p:animEffect transition="in" filter="wipe(left)">
                                      <p:cBhvr>
                                        <p:cTn id="7" dur="500"/>
                                        <p:tgtEl>
                                          <p:spTgt spid="375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5811">
                                            <p:txEl>
                                              <p:pRg st="2" end="2"/>
                                            </p:txEl>
                                          </p:spTgt>
                                        </p:tgtEl>
                                        <p:attrNameLst>
                                          <p:attrName>style.visibility</p:attrName>
                                        </p:attrNameLst>
                                      </p:cBhvr>
                                      <p:to>
                                        <p:strVal val="visible"/>
                                      </p:to>
                                    </p:set>
                                    <p:animEffect transition="in" filter="wipe(left)">
                                      <p:cBhvr>
                                        <p:cTn id="12" dur="500"/>
                                        <p:tgtEl>
                                          <p:spTgt spid="3758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75811">
                                            <p:txEl>
                                              <p:pRg st="3" end="3"/>
                                            </p:txEl>
                                          </p:spTgt>
                                        </p:tgtEl>
                                        <p:attrNameLst>
                                          <p:attrName>style.visibility</p:attrName>
                                        </p:attrNameLst>
                                      </p:cBhvr>
                                      <p:to>
                                        <p:strVal val="visible"/>
                                      </p:to>
                                    </p:set>
                                    <p:animEffect transition="in" filter="wipe(left)">
                                      <p:cBhvr>
                                        <p:cTn id="17" dur="500"/>
                                        <p:tgtEl>
                                          <p:spTgt spid="3758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75814"/>
                                        </p:tgtEl>
                                        <p:attrNameLst>
                                          <p:attrName>style.visibility</p:attrName>
                                        </p:attrNameLst>
                                      </p:cBhvr>
                                      <p:to>
                                        <p:strVal val="visible"/>
                                      </p:to>
                                    </p:set>
                                    <p:animEffect transition="in" filter="wipe(up)">
                                      <p:cBhvr>
                                        <p:cTn id="22" dur="500"/>
                                        <p:tgtEl>
                                          <p:spTgt spid="375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1026"/>
          <p:cNvSpPr>
            <a:spLocks noGrp="1" noChangeArrowheads="1"/>
          </p:cNvSpPr>
          <p:nvPr>
            <p:ph type="title"/>
          </p:nvPr>
        </p:nvSpPr>
        <p:spPr>
          <a:xfrm>
            <a:off x="204788" y="1523999"/>
            <a:ext cx="8939212" cy="639763"/>
          </a:xfrm>
        </p:spPr>
        <p:txBody>
          <a:bodyPr lIns="92075" tIns="46038" rIns="92075" bIns="46038">
            <a:normAutofit fontScale="90000"/>
          </a:bodyPr>
          <a:lstStyle/>
          <a:p>
            <a:pPr eaLnBrk="1" hangingPunct="1"/>
            <a:r>
              <a:rPr lang="en-US" altLang="en-US" sz="3200" dirty="0" smtClean="0"/>
              <a:t>Comparing Two Population Means: Equal Variances</a:t>
            </a:r>
          </a:p>
        </p:txBody>
      </p:sp>
      <p:sp>
        <p:nvSpPr>
          <p:cNvPr id="1029" name="Rectangle 1027"/>
          <p:cNvSpPr>
            <a:spLocks noGrp="1" noChangeArrowheads="1"/>
          </p:cNvSpPr>
          <p:nvPr>
            <p:ph type="body" sz="half" idx="1"/>
          </p:nvPr>
        </p:nvSpPr>
        <p:spPr>
          <a:xfrm>
            <a:off x="728663" y="2233613"/>
            <a:ext cx="7646987" cy="1533525"/>
          </a:xfrm>
        </p:spPr>
        <p:txBody>
          <a:bodyPr lIns="92075" tIns="46038" rIns="92075" bIns="46038"/>
          <a:lstStyle/>
          <a:p>
            <a:pPr eaLnBrk="1" hangingPunct="1"/>
            <a:r>
              <a:rPr lang="en-US" altLang="en-US" sz="2000" smtClean="0"/>
              <a:t>No assumptions about the shape of the populations are required.</a:t>
            </a:r>
          </a:p>
          <a:p>
            <a:pPr eaLnBrk="1" hangingPunct="1"/>
            <a:r>
              <a:rPr lang="en-US" altLang="en-US" sz="2000" smtClean="0"/>
              <a:t>The samples are from independent populations.</a:t>
            </a:r>
          </a:p>
          <a:p>
            <a:pPr eaLnBrk="1" hangingPunct="1"/>
            <a:r>
              <a:rPr lang="en-US" altLang="en-US" sz="2000" smtClean="0"/>
              <a:t>The formula for computing the value of </a:t>
            </a:r>
            <a:r>
              <a:rPr lang="en-US" altLang="en-US" sz="2000" i="1" smtClean="0"/>
              <a:t>z </a:t>
            </a:r>
            <a:r>
              <a:rPr lang="en-US" altLang="en-US" sz="2000" smtClean="0"/>
              <a:t>is:</a:t>
            </a:r>
          </a:p>
          <a:p>
            <a:pPr eaLnBrk="1" hangingPunct="1"/>
            <a:endParaRPr lang="en-US" altLang="en-US" smtClean="0"/>
          </a:p>
          <a:p>
            <a:pPr eaLnBrk="1" hangingPunct="1">
              <a:buFont typeface="Wingdings" pitchFamily="2" charset="2"/>
              <a:buNone/>
            </a:pPr>
            <a:endParaRPr lang="en-US" altLang="en-US" smtClean="0"/>
          </a:p>
        </p:txBody>
      </p:sp>
      <p:graphicFrame>
        <p:nvGraphicFramePr>
          <p:cNvPr id="1026" name="Object 1038"/>
          <p:cNvGraphicFramePr>
            <a:graphicFrameLocks noGrp="1" noChangeAspect="1"/>
          </p:cNvGraphicFramePr>
          <p:nvPr>
            <p:ph sz="half" idx="2"/>
            <p:extLst>
              <p:ext uri="{D42A27DB-BD31-4B8C-83A1-F6EECF244321}">
                <p14:modId xmlns:p14="http://schemas.microsoft.com/office/powerpoint/2010/main" val="2532450861"/>
              </p:ext>
            </p:extLst>
          </p:nvPr>
        </p:nvGraphicFramePr>
        <p:xfrm>
          <a:off x="4994275" y="3752850"/>
          <a:ext cx="2774950" cy="2066925"/>
        </p:xfrm>
        <a:graphic>
          <a:graphicData uri="http://schemas.openxmlformats.org/presentationml/2006/ole">
            <mc:AlternateContent xmlns:mc="http://schemas.openxmlformats.org/markup-compatibility/2006">
              <mc:Choice xmlns:v="urn:schemas-microsoft-com:vml" Requires="v">
                <p:oleObj spid="_x0000_s2102" name="Equation" r:id="rId4" imgW="1841400" imgH="1371600" progId="Equation.3">
                  <p:embed/>
                </p:oleObj>
              </mc:Choice>
              <mc:Fallback>
                <p:oleObj name="Equation" r:id="rId4" imgW="1841400" imgH="137160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4275" y="3752850"/>
                        <a:ext cx="2774950" cy="2066925"/>
                      </a:xfrm>
                      <a:prstGeom prst="rect">
                        <a:avLst/>
                      </a:prstGeom>
                      <a:noFill/>
                    </p:spPr>
                  </p:pic>
                </p:oleObj>
              </mc:Fallback>
            </mc:AlternateContent>
          </a:graphicData>
        </a:graphic>
      </p:graphicFrame>
      <p:graphicFrame>
        <p:nvGraphicFramePr>
          <p:cNvPr id="1027" name="Object 1031"/>
          <p:cNvGraphicFramePr>
            <a:graphicFrameLocks noChangeAspect="1"/>
          </p:cNvGraphicFramePr>
          <p:nvPr>
            <p:extLst>
              <p:ext uri="{D42A27DB-BD31-4B8C-83A1-F6EECF244321}">
                <p14:modId xmlns:p14="http://schemas.microsoft.com/office/powerpoint/2010/main" val="1835833668"/>
              </p:ext>
            </p:extLst>
          </p:nvPr>
        </p:nvGraphicFramePr>
        <p:xfrm>
          <a:off x="1778000" y="3781425"/>
          <a:ext cx="2405063" cy="2079625"/>
        </p:xfrm>
        <a:graphic>
          <a:graphicData uri="http://schemas.openxmlformats.org/presentationml/2006/ole">
            <mc:AlternateContent xmlns:mc="http://schemas.openxmlformats.org/markup-compatibility/2006">
              <mc:Choice xmlns:v="urn:schemas-microsoft-com:vml" Requires="v">
                <p:oleObj spid="_x0000_s2103" name="Equation" r:id="rId6" imgW="1587240" imgH="1371600" progId="Equation.3">
                  <p:embed/>
                </p:oleObj>
              </mc:Choice>
              <mc:Fallback>
                <p:oleObj name="Equation" r:id="rId6" imgW="1587240" imgH="1371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0" y="3781425"/>
                        <a:ext cx="2405063" cy="2079625"/>
                      </a:xfrm>
                      <a:prstGeom prst="rect">
                        <a:avLst/>
                      </a:prstGeom>
                      <a:noFill/>
                    </p:spPr>
                  </p:pic>
                </p:oleObj>
              </mc:Fallback>
            </mc:AlternateContent>
          </a:graphicData>
        </a:graphic>
      </p:graphicFrame>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4FA4BA3E-7B38-4451-9FA4-1D803A7E4DA0}" type="slidenum">
              <a:rPr lang="en-US" altLang="en-US" sz="1400">
                <a:solidFill>
                  <a:srgbClr val="1907A1"/>
                </a:solidFill>
                <a:latin typeface="Arial" pitchFamily="34" charset="0"/>
              </a:rPr>
              <a:pPr eaLnBrk="1" hangingPunct="1"/>
              <a:t>7</a:t>
            </a:fld>
            <a:endParaRPr lang="en-US" altLang="en-US" sz="1400">
              <a:solidFill>
                <a:srgbClr val="1907A1"/>
              </a:solidFill>
              <a:latin typeface="Arial" pitchFamily="34" charset="0"/>
            </a:endParaRPr>
          </a:p>
        </p:txBody>
      </p:sp>
      <p:graphicFrame>
        <p:nvGraphicFramePr>
          <p:cNvPr id="8" name="Diagram 7"/>
          <p:cNvGraphicFramePr/>
          <p:nvPr>
            <p:extLst>
              <p:ext uri="{D42A27DB-BD31-4B8C-83A1-F6EECF244321}">
                <p14:modId xmlns:p14="http://schemas.microsoft.com/office/powerpoint/2010/main" val="3152490354"/>
              </p:ext>
            </p:extLst>
          </p:nvPr>
        </p:nvGraphicFramePr>
        <p:xfrm>
          <a:off x="533400" y="228600"/>
          <a:ext cx="8229600" cy="76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11382908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366975552"/>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56747595"/>
              </p:ext>
            </p:extLst>
          </p:nvPr>
        </p:nvGraphicFramePr>
        <p:xfrm>
          <a:off x="533400" y="846644"/>
          <a:ext cx="3435795" cy="2701132"/>
        </p:xfrm>
        <a:graphic>
          <a:graphicData uri="http://schemas.openxmlformats.org/drawingml/2006/table">
            <a:tbl>
              <a:tblPr>
                <a:tableStyleId>{5C22544A-7EE6-4342-B048-85BDC9FD1C3A}</a:tableStyleId>
              </a:tblPr>
              <a:tblGrid>
                <a:gridCol w="1218057"/>
                <a:gridCol w="1006475"/>
                <a:gridCol w="1211263"/>
              </a:tblGrid>
              <a:tr h="385876">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Dominos</a:t>
                      </a:r>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Papa Johns</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a:effectLst/>
                        </a:rPr>
                        <a:t>Mean</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35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38</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48</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35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40</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1.71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1.2</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Std. </a:t>
                      </a:r>
                      <a:r>
                        <a:rPr lang="en-US" sz="2000" u="none" strike="noStrike" dirty="0">
                          <a:effectLst/>
                        </a:rPr>
                        <a:t>error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1.707</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b="0" i="0" u="none" strike="noStrike" dirty="0" smtClean="0">
                          <a:solidFill>
                            <a:schemeClr val="dk1"/>
                          </a:solidFill>
                          <a:effectLst/>
                          <a:latin typeface="+mn-lt"/>
                        </a:rPr>
                        <a:t>T-value</a:t>
                      </a:r>
                    </a:p>
                  </a:txBody>
                  <a:tcPr marL="9525" marR="9525" marT="9525" marB="0" anchor="b"/>
                </a:tc>
                <a:tc>
                  <a:txBody>
                    <a:bodyPr/>
                    <a:lstStyle/>
                    <a:p>
                      <a:pPr algn="r" fontAlgn="b"/>
                      <a:r>
                        <a:rPr lang="en-US" sz="2000" u="none" strike="noStrike" dirty="0" smtClean="0">
                          <a:effectLst/>
                        </a:rPr>
                        <a:t>-1.76</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bl>
          </a:graphicData>
        </a:graphic>
      </p:graphicFrame>
      <mc:AlternateContent xmlns:mc="http://schemas.openxmlformats.org/markup-compatibility/2006" xmlns:a14="http://schemas.microsoft.com/office/drawing/2010/main">
        <mc:Choice Requires="a14">
          <p:sp>
            <p:nvSpPr>
              <p:cNvPr id="3" name="TextBox 2"/>
              <p:cNvSpPr txBox="1"/>
              <p:nvPr/>
            </p:nvSpPr>
            <p:spPr>
              <a:xfrm>
                <a:off x="4878779" y="1981200"/>
                <a:ext cx="3276600" cy="96289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𝑍</m:t>
                      </m:r>
                      <m:r>
                        <a:rPr lang="en-US" b="0" i="1" smtClean="0">
                          <a:latin typeface="Cambria Math"/>
                        </a:rPr>
                        <m:t>=</m:t>
                      </m:r>
                      <m:f>
                        <m:fPr>
                          <m:ctrlPr>
                            <a:rPr lang="en-US" b="0" i="1" smtClean="0">
                              <a:latin typeface="Cambria Math"/>
                            </a:rPr>
                          </m:ctrlPr>
                        </m:fPr>
                        <m:num>
                          <m:r>
                            <a:rPr lang="en-US" b="0" i="1" smtClean="0">
                              <a:latin typeface="Cambria Math"/>
                            </a:rPr>
                            <m:t>35−38</m:t>
                          </m:r>
                        </m:num>
                        <m:den>
                          <m:rad>
                            <m:radPr>
                              <m:degHide m:val="on"/>
                              <m:ctrlPr>
                                <a:rPr lang="en-US" b="0" i="1" smtClean="0">
                                  <a:latin typeface="Cambria Math"/>
                                </a:rPr>
                              </m:ctrlPr>
                            </m:radPr>
                            <m:deg/>
                            <m:e>
                              <m:f>
                                <m:fPr>
                                  <m:ctrlPr>
                                    <a:rPr lang="en-US" b="0" i="1" smtClean="0">
                                      <a:latin typeface="Cambria Math"/>
                                    </a:rPr>
                                  </m:ctrlPr>
                                </m:fPr>
                                <m:num>
                                  <m:r>
                                    <a:rPr lang="en-US" b="0" i="1" smtClean="0">
                                      <a:latin typeface="Cambria Math"/>
                                    </a:rPr>
                                    <m:t>60</m:t>
                                  </m:r>
                                </m:num>
                                <m:den>
                                  <m:r>
                                    <a:rPr lang="en-US" b="0" i="1" smtClean="0">
                                      <a:latin typeface="Cambria Math"/>
                                    </a:rPr>
                                    <m:t>35</m:t>
                                  </m:r>
                                </m:den>
                              </m:f>
                              <m:r>
                                <a:rPr lang="en-US" b="0" i="1" smtClean="0">
                                  <a:latin typeface="Cambria Math"/>
                                </a:rPr>
                                <m:t>+</m:t>
                              </m:r>
                              <m:f>
                                <m:fPr>
                                  <m:ctrlPr>
                                    <a:rPr lang="en-US" b="0" i="1" smtClean="0">
                                      <a:latin typeface="Cambria Math"/>
                                    </a:rPr>
                                  </m:ctrlPr>
                                </m:fPr>
                                <m:num>
                                  <m:r>
                                    <a:rPr lang="en-US" b="0" i="1" smtClean="0">
                                      <a:latin typeface="Cambria Math"/>
                                    </a:rPr>
                                    <m:t>48</m:t>
                                  </m:r>
                                </m:num>
                                <m:den>
                                  <m:r>
                                    <a:rPr lang="en-US" b="0" i="1" smtClean="0">
                                      <a:latin typeface="Cambria Math"/>
                                    </a:rPr>
                                    <m:t>40</m:t>
                                  </m:r>
                                </m:den>
                              </m:f>
                            </m:e>
                          </m:rad>
                        </m:den>
                      </m:f>
                      <m:r>
                        <a:rPr lang="en-US" b="0" i="1" smtClean="0">
                          <a:latin typeface="Cambria Math"/>
                        </a:rPr>
                        <m:t>=</m:t>
                      </m:r>
                      <m:f>
                        <m:fPr>
                          <m:ctrlPr>
                            <a:rPr lang="en-US" b="0" i="1" smtClean="0">
                              <a:latin typeface="Cambria Math"/>
                            </a:rPr>
                          </m:ctrlPr>
                        </m:fPr>
                        <m:num>
                          <m:r>
                            <a:rPr lang="en-US" b="0" i="1" smtClean="0">
                              <a:latin typeface="Cambria Math"/>
                            </a:rPr>
                            <m:t>−3</m:t>
                          </m:r>
                        </m:num>
                        <m:den>
                          <m:r>
                            <a:rPr lang="en-US" b="0" i="1" smtClean="0">
                              <a:latin typeface="Cambria Math"/>
                            </a:rPr>
                            <m:t>1.71</m:t>
                          </m:r>
                        </m:den>
                      </m:f>
                      <m:r>
                        <a:rPr lang="en-US" b="0" i="1" smtClean="0">
                          <a:latin typeface="Cambria Math"/>
                        </a:rPr>
                        <m:t>=−1.76</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878779" y="1981200"/>
                <a:ext cx="3276600" cy="962892"/>
              </a:xfrm>
              <a:prstGeom prst="rect">
                <a:avLst/>
              </a:prstGeom>
              <a:blipFill rotWithShape="1">
                <a:blip r:embed="rId8"/>
                <a:stretch>
                  <a:fillRect/>
                </a:stretch>
              </a:blipFill>
            </p:spPr>
            <p:txBody>
              <a:bodyPr/>
              <a:lstStyle/>
              <a:p>
                <a:r>
                  <a:rPr lang="en-US">
                    <a:noFill/>
                  </a:rPr>
                  <a:t> </a:t>
                </a:r>
              </a:p>
            </p:txBody>
          </p:sp>
        </mc:Fallback>
      </mc:AlternateContent>
      <p:sp>
        <p:nvSpPr>
          <p:cNvPr id="7" name="Rectangle 6"/>
          <p:cNvSpPr/>
          <p:nvPr/>
        </p:nvSpPr>
        <p:spPr>
          <a:xfrm>
            <a:off x="4878779" y="1143000"/>
            <a:ext cx="16764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rPr>
              <a:t>- µ</a:t>
            </a:r>
            <a:r>
              <a:rPr lang="en-US" baseline="-25000" dirty="0" smtClean="0">
                <a:cs typeface="Times New Roman" pitchFamily="18" charset="0"/>
              </a:rPr>
              <a:t>D </a:t>
            </a:r>
            <a:r>
              <a:rPr lang="en-US" dirty="0" smtClean="0">
                <a:cs typeface="Times New Roman" pitchFamily="18" charset="0"/>
              </a:rPr>
              <a:t>= 0</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sym typeface="WP MathA"/>
              </a:rPr>
              <a:t>-</a:t>
            </a:r>
            <a:r>
              <a:rPr lang="en-US" dirty="0" smtClean="0">
                <a:cs typeface="Times New Roman" pitchFamily="18" charset="0"/>
              </a:rPr>
              <a:t> µ</a:t>
            </a:r>
            <a:r>
              <a:rPr lang="en-US" baseline="-25000" dirty="0" smtClean="0">
                <a:cs typeface="Times New Roman" pitchFamily="18" charset="0"/>
              </a:rPr>
              <a:t>D </a:t>
            </a:r>
            <a:r>
              <a:rPr lang="en-US" dirty="0">
                <a:cs typeface="Times New Roman" pitchFamily="18" charset="0"/>
              </a:rPr>
              <a:t>≠</a:t>
            </a:r>
            <a:r>
              <a:rPr lang="en-US" dirty="0" smtClean="0">
                <a:cs typeface="Times New Roman" pitchFamily="18" charset="0"/>
                <a:sym typeface="WP MathA"/>
              </a:rPr>
              <a:t> 0</a:t>
            </a:r>
            <a:endParaRPr lang="en-US" baseline="-25000" dirty="0">
              <a:cs typeface="Times New Roman"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4878779" y="3178444"/>
                <a:ext cx="2601738" cy="369332"/>
              </a:xfrm>
              <a:prstGeom prst="rect">
                <a:avLst/>
              </a:prstGeom>
              <a:noFill/>
            </p:spPr>
            <p:txBody>
              <a:bodyPr wrap="none" rtlCol="0">
                <a:spAutoFit/>
              </a:bodyPr>
              <a:lstStyle/>
              <a:p>
                <a14:m>
                  <m:oMath xmlns:m="http://schemas.openxmlformats.org/officeDocument/2006/math">
                    <m:r>
                      <a:rPr lang="en-US" b="0" i="1" smtClean="0">
                        <a:latin typeface="Cambria Math"/>
                      </a:rPr>
                      <m:t>𝐼𝑓</m:t>
                    </m:r>
                    <m:r>
                      <a:rPr lang="en-US" b="0" i="1" smtClean="0">
                        <a:latin typeface="Cambria Math"/>
                      </a:rPr>
                      <m:t> </m:t>
                    </m:r>
                    <m:d>
                      <m:dPr>
                        <m:begChr m:val="|"/>
                        <m:endChr m:val="|"/>
                        <m:ctrlPr>
                          <a:rPr lang="en-US" b="0" i="1" smtClean="0">
                            <a:latin typeface="Cambria Math"/>
                          </a:rPr>
                        </m:ctrlPr>
                      </m:dPr>
                      <m:e>
                        <m:r>
                          <a:rPr lang="en-US" b="0" i="1" smtClean="0">
                            <a:latin typeface="Cambria Math"/>
                          </a:rPr>
                          <m:t>−1.76</m:t>
                        </m:r>
                      </m:e>
                    </m:d>
                    <m:r>
                      <a:rPr lang="en-US" b="0" i="1" smtClean="0">
                        <a:latin typeface="Cambria Math"/>
                      </a:rPr>
                      <m:t>&gt;</m:t>
                    </m:r>
                    <m:r>
                      <a:rPr lang="en-US" b="1" i="0" smtClean="0">
                        <a:solidFill>
                          <a:srgbClr val="FF0000"/>
                        </a:solidFill>
                        <a:latin typeface="Cambria Math"/>
                      </a:rPr>
                      <m:t>𝐙</m:t>
                    </m:r>
                    <m:r>
                      <a:rPr lang="en-US" b="0" i="0" smtClean="0">
                        <a:latin typeface="Cambria Math"/>
                      </a:rPr>
                      <m:t>, </m:t>
                    </m:r>
                    <m:r>
                      <m:rPr>
                        <m:sty m:val="p"/>
                      </m:rPr>
                      <a:rPr lang="en-US" b="0" i="0" smtClean="0">
                        <a:latin typeface="Cambria Math"/>
                      </a:rPr>
                      <m:t>reject</m:t>
                    </m:r>
                  </m:oMath>
                </a14:m>
                <a:r>
                  <a:rPr lang="en-US" dirty="0" smtClean="0"/>
                  <a:t> </a:t>
                </a:r>
                <a14:m>
                  <m:oMath xmlns:m="http://schemas.openxmlformats.org/officeDocument/2006/math">
                    <m:sSub>
                      <m:sSubPr>
                        <m:ctrlPr>
                          <a:rPr lang="en-US" i="1" dirty="0" smtClean="0">
                            <a:latin typeface="Cambria Math"/>
                          </a:rPr>
                        </m:ctrlPr>
                      </m:sSubPr>
                      <m:e>
                        <m:r>
                          <a:rPr lang="en-US" b="0" i="1" dirty="0" smtClean="0">
                            <a:latin typeface="Cambria Math"/>
                          </a:rPr>
                          <m:t>𝐻</m:t>
                        </m:r>
                      </m:e>
                      <m:sub>
                        <m:r>
                          <a:rPr lang="en-US" b="0" i="1" dirty="0" smtClean="0">
                            <a:latin typeface="Cambria Math"/>
                          </a:rPr>
                          <m:t>0</m:t>
                        </m:r>
                      </m:sub>
                    </m:sSub>
                  </m:oMath>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4878779" y="3178444"/>
                <a:ext cx="2601738" cy="369332"/>
              </a:xfrm>
              <a:prstGeom prst="rect">
                <a:avLst/>
              </a:prstGeom>
              <a:blipFill rotWithShape="1">
                <a:blip r:embed="rId9"/>
                <a:stretch>
                  <a:fillRect l="-468" b="-13115"/>
                </a:stretch>
              </a:blipFill>
            </p:spPr>
            <p:txBody>
              <a:bodyPr/>
              <a:lstStyle/>
              <a:p>
                <a:r>
                  <a:rPr lang="en-US">
                    <a:noFill/>
                  </a:rPr>
                  <a:t> </a:t>
                </a:r>
              </a:p>
            </p:txBody>
          </p:sp>
        </mc:Fallback>
      </mc:AlternateContent>
      <p:sp>
        <p:nvSpPr>
          <p:cNvPr id="8" name="TextBox 7"/>
          <p:cNvSpPr txBox="1"/>
          <p:nvPr/>
        </p:nvSpPr>
        <p:spPr>
          <a:xfrm>
            <a:off x="6170742" y="3962400"/>
            <a:ext cx="2438400" cy="923330"/>
          </a:xfrm>
          <a:prstGeom prst="rect">
            <a:avLst/>
          </a:prstGeom>
          <a:noFill/>
        </p:spPr>
        <p:txBody>
          <a:bodyPr wrap="square" rtlCol="0">
            <a:spAutoFit/>
          </a:bodyPr>
          <a:lstStyle/>
          <a:p>
            <a:r>
              <a:rPr lang="en-US" dirty="0" smtClean="0"/>
              <a:t>@ .10 level Z=1.645</a:t>
            </a:r>
          </a:p>
          <a:p>
            <a:r>
              <a:rPr lang="en-US" dirty="0"/>
              <a:t>@ </a:t>
            </a:r>
            <a:r>
              <a:rPr lang="en-US" dirty="0" smtClean="0"/>
              <a:t>.05 </a:t>
            </a:r>
            <a:r>
              <a:rPr lang="en-US" dirty="0"/>
              <a:t>level </a:t>
            </a:r>
            <a:r>
              <a:rPr lang="en-US" dirty="0" smtClean="0"/>
              <a:t>Z=1.96</a:t>
            </a:r>
            <a:endParaRPr lang="en-US" dirty="0"/>
          </a:p>
          <a:p>
            <a:r>
              <a:rPr lang="en-US" dirty="0"/>
              <a:t>@ </a:t>
            </a:r>
            <a:r>
              <a:rPr lang="en-US" dirty="0" smtClean="0"/>
              <a:t>.01 </a:t>
            </a:r>
            <a:r>
              <a:rPr lang="en-US" dirty="0"/>
              <a:t>level </a:t>
            </a:r>
            <a:r>
              <a:rPr lang="en-US" dirty="0" smtClean="0"/>
              <a:t>Z=2.33</a:t>
            </a:r>
            <a:endParaRPr lang="en-US" dirty="0"/>
          </a:p>
        </p:txBody>
      </p:sp>
      <p:pic>
        <p:nvPicPr>
          <p:cNvPr id="4098"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3649718"/>
            <a:ext cx="4585206" cy="2472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44616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96979631"/>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28101852"/>
              </p:ext>
            </p:extLst>
          </p:nvPr>
        </p:nvGraphicFramePr>
        <p:xfrm>
          <a:off x="457200" y="914400"/>
          <a:ext cx="3435795" cy="2701132"/>
        </p:xfrm>
        <a:graphic>
          <a:graphicData uri="http://schemas.openxmlformats.org/drawingml/2006/table">
            <a:tbl>
              <a:tblPr>
                <a:tableStyleId>{5C22544A-7EE6-4342-B048-85BDC9FD1C3A}</a:tableStyleId>
              </a:tblPr>
              <a:tblGrid>
                <a:gridCol w="1218057"/>
                <a:gridCol w="1006475"/>
                <a:gridCol w="1211263"/>
              </a:tblGrid>
              <a:tr h="385876">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Dominos</a:t>
                      </a:r>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Papa Johns</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a:effectLst/>
                        </a:rPr>
                        <a:t>Mean</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35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38</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48</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35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40</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1.71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1.2</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Std. </a:t>
                      </a:r>
                      <a:r>
                        <a:rPr lang="en-US" sz="2000" u="none" strike="noStrike" dirty="0">
                          <a:effectLst/>
                        </a:rPr>
                        <a:t>error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1.707</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b="0" i="0" u="none" strike="noStrike" dirty="0" smtClean="0">
                          <a:solidFill>
                            <a:schemeClr val="dk1"/>
                          </a:solidFill>
                          <a:effectLst/>
                          <a:latin typeface="+mn-lt"/>
                        </a:rPr>
                        <a:t>T-value</a:t>
                      </a:r>
                    </a:p>
                  </a:txBody>
                  <a:tcPr marL="9525" marR="9525" marT="9525" marB="0" anchor="b"/>
                </a:tc>
                <a:tc>
                  <a:txBody>
                    <a:bodyPr/>
                    <a:lstStyle/>
                    <a:p>
                      <a:pPr algn="r" fontAlgn="b"/>
                      <a:r>
                        <a:rPr lang="en-US" sz="2000" u="none" strike="noStrike" dirty="0" smtClean="0">
                          <a:effectLst/>
                        </a:rPr>
                        <a:t>-1.76</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bl>
          </a:graphicData>
        </a:graphic>
      </p:graphicFrame>
      <mc:AlternateContent xmlns:mc="http://schemas.openxmlformats.org/markup-compatibility/2006">
        <mc:Choice xmlns:a14="http://schemas.microsoft.com/office/drawing/2010/main" Requires="a14">
          <p:sp>
            <p:nvSpPr>
              <p:cNvPr id="3" name="TextBox 2"/>
              <p:cNvSpPr txBox="1"/>
              <p:nvPr/>
            </p:nvSpPr>
            <p:spPr>
              <a:xfrm>
                <a:off x="4136571" y="1670578"/>
                <a:ext cx="3276600" cy="96289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𝑍</m:t>
                      </m:r>
                      <m:r>
                        <a:rPr lang="en-US" b="0" i="1" smtClean="0">
                          <a:latin typeface="Cambria Math"/>
                        </a:rPr>
                        <m:t>=</m:t>
                      </m:r>
                      <m:f>
                        <m:fPr>
                          <m:ctrlPr>
                            <a:rPr lang="en-US" b="0" i="1" smtClean="0">
                              <a:latin typeface="Cambria Math"/>
                            </a:rPr>
                          </m:ctrlPr>
                        </m:fPr>
                        <m:num>
                          <m:r>
                            <a:rPr lang="en-US" b="0" i="1" smtClean="0">
                              <a:latin typeface="Cambria Math"/>
                            </a:rPr>
                            <m:t>35−38</m:t>
                          </m:r>
                        </m:num>
                        <m:den>
                          <m:rad>
                            <m:radPr>
                              <m:degHide m:val="on"/>
                              <m:ctrlPr>
                                <a:rPr lang="en-US" b="0" i="1" smtClean="0">
                                  <a:latin typeface="Cambria Math"/>
                                </a:rPr>
                              </m:ctrlPr>
                            </m:radPr>
                            <m:deg/>
                            <m:e>
                              <m:f>
                                <m:fPr>
                                  <m:ctrlPr>
                                    <a:rPr lang="en-US" b="0" i="1" smtClean="0">
                                      <a:latin typeface="Cambria Math"/>
                                    </a:rPr>
                                  </m:ctrlPr>
                                </m:fPr>
                                <m:num>
                                  <m:r>
                                    <a:rPr lang="en-US" b="0" i="1" smtClean="0">
                                      <a:latin typeface="Cambria Math"/>
                                    </a:rPr>
                                    <m:t>60</m:t>
                                  </m:r>
                                </m:num>
                                <m:den>
                                  <m:r>
                                    <a:rPr lang="en-US" b="0" i="1" smtClean="0">
                                      <a:latin typeface="Cambria Math"/>
                                    </a:rPr>
                                    <m:t>35</m:t>
                                  </m:r>
                                </m:den>
                              </m:f>
                              <m:r>
                                <a:rPr lang="en-US" b="0" i="1" smtClean="0">
                                  <a:latin typeface="Cambria Math"/>
                                </a:rPr>
                                <m:t>+</m:t>
                              </m:r>
                              <m:f>
                                <m:fPr>
                                  <m:ctrlPr>
                                    <a:rPr lang="en-US" b="0" i="1" smtClean="0">
                                      <a:latin typeface="Cambria Math"/>
                                    </a:rPr>
                                  </m:ctrlPr>
                                </m:fPr>
                                <m:num>
                                  <m:r>
                                    <a:rPr lang="en-US" b="0" i="1" smtClean="0">
                                      <a:latin typeface="Cambria Math"/>
                                    </a:rPr>
                                    <m:t>48</m:t>
                                  </m:r>
                                </m:num>
                                <m:den>
                                  <m:r>
                                    <a:rPr lang="en-US" b="0" i="1" smtClean="0">
                                      <a:latin typeface="Cambria Math"/>
                                    </a:rPr>
                                    <m:t>40</m:t>
                                  </m:r>
                                </m:den>
                              </m:f>
                            </m:e>
                          </m:rad>
                        </m:den>
                      </m:f>
                      <m:r>
                        <a:rPr lang="en-US" b="0" i="1" smtClean="0">
                          <a:latin typeface="Cambria Math"/>
                        </a:rPr>
                        <m:t>=</m:t>
                      </m:r>
                      <m:f>
                        <m:fPr>
                          <m:ctrlPr>
                            <a:rPr lang="en-US" b="0" i="1" smtClean="0">
                              <a:latin typeface="Cambria Math"/>
                            </a:rPr>
                          </m:ctrlPr>
                        </m:fPr>
                        <m:num>
                          <m:r>
                            <a:rPr lang="en-US" b="0" i="1" smtClean="0">
                              <a:latin typeface="Cambria Math"/>
                            </a:rPr>
                            <m:t>−3</m:t>
                          </m:r>
                        </m:num>
                        <m:den>
                          <m:r>
                            <a:rPr lang="en-US" b="0" i="1" smtClean="0">
                              <a:latin typeface="Cambria Math"/>
                            </a:rPr>
                            <m:t>1.71</m:t>
                          </m:r>
                        </m:den>
                      </m:f>
                      <m:r>
                        <a:rPr lang="en-US" b="0" i="1" smtClean="0">
                          <a:latin typeface="Cambria Math"/>
                        </a:rPr>
                        <m:t>=−1.76</m:t>
                      </m:r>
                    </m:oMath>
                  </m:oMathPara>
                </a14:m>
                <a:endParaRPr lang="en-US" dirty="0"/>
              </a:p>
            </p:txBody>
          </p:sp>
        </mc:Choice>
        <mc:Fallback>
          <p:sp>
            <p:nvSpPr>
              <p:cNvPr id="3" name="TextBox 2"/>
              <p:cNvSpPr txBox="1">
                <a:spLocks noRot="1" noChangeAspect="1" noMove="1" noResize="1" noEditPoints="1" noAdjustHandles="1" noChangeArrowheads="1" noChangeShapeType="1" noTextEdit="1"/>
              </p:cNvSpPr>
              <p:nvPr/>
            </p:nvSpPr>
            <p:spPr>
              <a:xfrm>
                <a:off x="4136571" y="1670578"/>
                <a:ext cx="3276600" cy="962892"/>
              </a:xfrm>
              <a:prstGeom prst="rect">
                <a:avLst/>
              </a:prstGeom>
              <a:blipFill rotWithShape="1">
                <a:blip r:embed="rId8"/>
                <a:stretch>
                  <a:fillRect/>
                </a:stretch>
              </a:blipFill>
            </p:spPr>
            <p:txBody>
              <a:bodyPr/>
              <a:lstStyle/>
              <a:p>
                <a:r>
                  <a:rPr lang="en-US">
                    <a:noFill/>
                  </a:rPr>
                  <a:t> </a:t>
                </a:r>
              </a:p>
            </p:txBody>
          </p:sp>
        </mc:Fallback>
      </mc:AlternateContent>
      <p:sp>
        <p:nvSpPr>
          <p:cNvPr id="5" name="Rectangle 4"/>
          <p:cNvSpPr/>
          <p:nvPr/>
        </p:nvSpPr>
        <p:spPr>
          <a:xfrm>
            <a:off x="4136571" y="990600"/>
            <a:ext cx="15240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 µ</a:t>
            </a:r>
            <a:r>
              <a:rPr lang="en-US" baseline="-25000" dirty="0" smtClean="0">
                <a:cs typeface="Times New Roman" pitchFamily="18" charset="0"/>
              </a:rPr>
              <a:t>PJ </a:t>
            </a:r>
            <a:r>
              <a:rPr lang="en-US" dirty="0" smtClean="0">
                <a:cs typeface="Times New Roman" pitchFamily="18" charset="0"/>
              </a:rPr>
              <a:t> </a:t>
            </a:r>
            <a:r>
              <a:rPr lang="en-US" baseline="-25000" dirty="0" smtClean="0">
                <a:cs typeface="Times New Roman" pitchFamily="18" charset="0"/>
              </a:rPr>
              <a:t>   </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a:t>
            </a:r>
            <a:r>
              <a:rPr lang="en-US" dirty="0" smtClean="0">
                <a:cs typeface="Times New Roman" pitchFamily="18" charset="0"/>
                <a:sym typeface="WP MathA"/>
              </a:rPr>
              <a:t>&lt;</a:t>
            </a:r>
            <a:r>
              <a:rPr lang="en-US" dirty="0" smtClean="0">
                <a:cs typeface="Times New Roman" pitchFamily="18" charset="0"/>
              </a:rPr>
              <a:t> µ</a:t>
            </a:r>
            <a:r>
              <a:rPr lang="en-US" baseline="-25000" dirty="0">
                <a:cs typeface="Times New Roman" pitchFamily="18" charset="0"/>
              </a:rPr>
              <a:t>PJ</a:t>
            </a:r>
          </a:p>
        </p:txBody>
      </p:sp>
      <mc:AlternateContent xmlns:mc="http://schemas.openxmlformats.org/markup-compatibility/2006">
        <mc:Choice xmlns:a14="http://schemas.microsoft.com/office/drawing/2010/main" Requires="a14">
          <p:sp>
            <p:nvSpPr>
              <p:cNvPr id="6" name="TextBox 5"/>
              <p:cNvSpPr txBox="1"/>
              <p:nvPr/>
            </p:nvSpPr>
            <p:spPr>
              <a:xfrm>
                <a:off x="4148446" y="2840595"/>
                <a:ext cx="2601738" cy="369332"/>
              </a:xfrm>
              <a:prstGeom prst="rect">
                <a:avLst/>
              </a:prstGeom>
              <a:noFill/>
            </p:spPr>
            <p:txBody>
              <a:bodyPr wrap="none" rtlCol="0">
                <a:spAutoFit/>
              </a:bodyPr>
              <a:lstStyle/>
              <a:p>
                <a14:m>
                  <m:oMath xmlns:m="http://schemas.openxmlformats.org/officeDocument/2006/math">
                    <m:r>
                      <a:rPr lang="en-US" b="0" i="1" smtClean="0">
                        <a:latin typeface="Cambria Math"/>
                      </a:rPr>
                      <m:t>𝐼𝑓</m:t>
                    </m:r>
                    <m:r>
                      <a:rPr lang="en-US" b="0" i="1" smtClean="0">
                        <a:latin typeface="Cambria Math"/>
                      </a:rPr>
                      <m:t> </m:t>
                    </m:r>
                    <m:d>
                      <m:dPr>
                        <m:begChr m:val="|"/>
                        <m:endChr m:val="|"/>
                        <m:ctrlPr>
                          <a:rPr lang="en-US" b="0" i="1" smtClean="0">
                            <a:latin typeface="Cambria Math"/>
                          </a:rPr>
                        </m:ctrlPr>
                      </m:dPr>
                      <m:e>
                        <m:r>
                          <a:rPr lang="en-US" b="0" i="1" smtClean="0">
                            <a:latin typeface="Cambria Math"/>
                          </a:rPr>
                          <m:t>−1.76</m:t>
                        </m:r>
                      </m:e>
                    </m:d>
                    <m:r>
                      <a:rPr lang="en-US" b="0" i="1" smtClean="0">
                        <a:latin typeface="Cambria Math"/>
                      </a:rPr>
                      <m:t>&gt;</m:t>
                    </m:r>
                    <m:r>
                      <a:rPr lang="en-US" b="1" i="0" smtClean="0">
                        <a:solidFill>
                          <a:srgbClr val="FF0000"/>
                        </a:solidFill>
                        <a:latin typeface="Cambria Math"/>
                      </a:rPr>
                      <m:t>𝐙</m:t>
                    </m:r>
                    <m:r>
                      <a:rPr lang="en-US" b="0" i="0" smtClean="0">
                        <a:latin typeface="Cambria Math"/>
                      </a:rPr>
                      <m:t>, </m:t>
                    </m:r>
                    <m:r>
                      <m:rPr>
                        <m:sty m:val="p"/>
                      </m:rPr>
                      <a:rPr lang="en-US" b="0" i="0" smtClean="0">
                        <a:latin typeface="Cambria Math"/>
                      </a:rPr>
                      <m:t>reject</m:t>
                    </m:r>
                  </m:oMath>
                </a14:m>
                <a:r>
                  <a:rPr lang="en-US" dirty="0" smtClean="0"/>
                  <a:t> </a:t>
                </a:r>
                <a14:m>
                  <m:oMath xmlns:m="http://schemas.openxmlformats.org/officeDocument/2006/math">
                    <m:sSub>
                      <m:sSubPr>
                        <m:ctrlPr>
                          <a:rPr lang="en-US" i="1" dirty="0" smtClean="0">
                            <a:latin typeface="Cambria Math"/>
                          </a:rPr>
                        </m:ctrlPr>
                      </m:sSubPr>
                      <m:e>
                        <m:r>
                          <a:rPr lang="en-US" b="0" i="1" dirty="0" smtClean="0">
                            <a:latin typeface="Cambria Math"/>
                          </a:rPr>
                          <m:t>𝐻</m:t>
                        </m:r>
                      </m:e>
                      <m:sub>
                        <m:r>
                          <a:rPr lang="en-US" b="0" i="1" dirty="0" smtClean="0">
                            <a:latin typeface="Cambria Math"/>
                          </a:rPr>
                          <m:t>0</m:t>
                        </m:r>
                      </m:sub>
                    </m:sSub>
                  </m:oMath>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4148446" y="2840595"/>
                <a:ext cx="2601738" cy="369332"/>
              </a:xfrm>
              <a:prstGeom prst="rect">
                <a:avLst/>
              </a:prstGeom>
              <a:blipFill rotWithShape="1">
                <a:blip r:embed="rId9"/>
                <a:stretch>
                  <a:fillRect l="-704" b="-13115"/>
                </a:stretch>
              </a:blipFill>
            </p:spPr>
            <p:txBody>
              <a:bodyPr/>
              <a:lstStyle/>
              <a:p>
                <a:r>
                  <a:rPr lang="en-US">
                    <a:noFill/>
                  </a:rPr>
                  <a:t> </a:t>
                </a:r>
              </a:p>
            </p:txBody>
          </p:sp>
        </mc:Fallback>
      </mc:AlternateContent>
      <p:sp>
        <p:nvSpPr>
          <p:cNvPr id="7" name="TextBox 6"/>
          <p:cNvSpPr txBox="1"/>
          <p:nvPr/>
        </p:nvSpPr>
        <p:spPr>
          <a:xfrm>
            <a:off x="6858000" y="990599"/>
            <a:ext cx="2133599" cy="646331"/>
          </a:xfrm>
          <a:prstGeom prst="rect">
            <a:avLst/>
          </a:prstGeom>
          <a:noFill/>
          <a:ln>
            <a:solidFill>
              <a:schemeClr val="accent1">
                <a:shade val="50000"/>
              </a:schemeClr>
            </a:solidFill>
          </a:ln>
        </p:spPr>
        <p:txBody>
          <a:bodyPr wrap="square" rtlCol="0">
            <a:spAutoFit/>
          </a:bodyPr>
          <a:lstStyle/>
          <a:p>
            <a:r>
              <a:rPr lang="en-US" dirty="0" smtClean="0"/>
              <a:t>@ </a:t>
            </a:r>
            <a:r>
              <a:rPr lang="en-US" dirty="0" smtClean="0"/>
              <a:t>.05 </a:t>
            </a:r>
            <a:r>
              <a:rPr lang="en-US" dirty="0"/>
              <a:t>level </a:t>
            </a:r>
            <a:r>
              <a:rPr lang="en-US" dirty="0" smtClean="0"/>
              <a:t>Z=1.645</a:t>
            </a:r>
            <a:endParaRPr lang="en-US" dirty="0"/>
          </a:p>
          <a:p>
            <a:r>
              <a:rPr lang="en-US" dirty="0"/>
              <a:t>@ </a:t>
            </a:r>
            <a:r>
              <a:rPr lang="en-US" dirty="0" smtClean="0"/>
              <a:t>.01 </a:t>
            </a:r>
            <a:r>
              <a:rPr lang="en-US" dirty="0"/>
              <a:t>level </a:t>
            </a:r>
            <a:r>
              <a:rPr lang="en-US" dirty="0" smtClean="0"/>
              <a:t>Z=2.33</a:t>
            </a:r>
            <a:endParaRPr lang="en-US" dirty="0"/>
          </a:p>
        </p:txBody>
      </p:sp>
      <p:pic>
        <p:nvPicPr>
          <p:cNvPr id="5123"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3814004"/>
            <a:ext cx="4191000" cy="2322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23622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13132</TotalTime>
  <Words>606</Words>
  <Application>Microsoft Office PowerPoint</Application>
  <PresentationFormat>On-screen Show (4:3)</PresentationFormat>
  <Paragraphs>178</Paragraphs>
  <Slides>19</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Comparing Two Population Means: Equal Variances</vt:lpstr>
      <vt:lpstr>PowerPoint Presentation</vt:lpstr>
      <vt:lpstr>PowerPoint Presentation</vt:lpstr>
      <vt:lpstr>PowerPoint Presentation</vt:lpstr>
      <vt:lpstr>Comparing Population Means with Equal but Unknown Population Standard Deviations (the Pooled t-test)</vt:lpstr>
      <vt:lpstr>PowerPoint Presentation</vt:lpstr>
      <vt:lpstr>Comparing Population Means with Unknown Population Standard Deviations (the Pooled t-test) - Example</vt:lpstr>
      <vt:lpstr>Comparing Population Means with Unknown Population Standard Deviations (the Pooled t-test) - Example</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Estimating the Effect of Crime Risk on Property Values and Time on Market:  Evidence from Megan’s Law in Virginia</dc:title>
  <dc:creator>Bennnie</dc:creator>
  <cp:lastModifiedBy>Bennie D. Waller</cp:lastModifiedBy>
  <cp:revision>238</cp:revision>
  <cp:lastPrinted>2013-12-14T13:49:12Z</cp:lastPrinted>
  <dcterms:created xsi:type="dcterms:W3CDTF">2010-04-09T09:54:59Z</dcterms:created>
  <dcterms:modified xsi:type="dcterms:W3CDTF">2013-12-16T11:55:46Z</dcterms:modified>
</cp:coreProperties>
</file>