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89" r:id="rId3"/>
    <p:sldId id="270" r:id="rId4"/>
    <p:sldId id="271" r:id="rId5"/>
    <p:sldId id="291" r:id="rId6"/>
    <p:sldId id="272" r:id="rId7"/>
    <p:sldId id="273" r:id="rId8"/>
    <p:sldId id="274" r:id="rId9"/>
    <p:sldId id="280" r:id="rId10"/>
    <p:sldId id="276" r:id="rId11"/>
    <p:sldId id="275" r:id="rId12"/>
    <p:sldId id="278" r:id="rId13"/>
    <p:sldId id="277" r:id="rId14"/>
    <p:sldId id="281" r:id="rId15"/>
    <p:sldId id="282" r:id="rId16"/>
    <p:sldId id="290" r:id="rId17"/>
    <p:sldId id="283" r:id="rId18"/>
    <p:sldId id="285" r:id="rId19"/>
    <p:sldId id="286" r:id="rId20"/>
    <p:sldId id="287" r:id="rId21"/>
    <p:sldId id="288" r:id="rId22"/>
    <p:sldId id="279" r:id="rId23"/>
    <p:sldId id="292" r:id="rId24"/>
    <p:sldId id="264" r:id="rId25"/>
  </p:sldIdLst>
  <p:sldSz cx="9144000" cy="6858000" type="screen4x3"/>
  <p:notesSz cx="6858000" cy="9144000"/>
  <p:custDataLst>
    <p:tags r:id="rId2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8E8"/>
    <a:srgbClr val="99CC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70" autoAdjust="0"/>
    <p:restoredTop sz="94603" autoAdjust="0"/>
  </p:normalViewPr>
  <p:slideViewPr>
    <p:cSldViewPr>
      <p:cViewPr>
        <p:scale>
          <a:sx n="80" d="100"/>
          <a:sy n="80" d="100"/>
        </p:scale>
        <p:origin x="-90" y="-6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A88CC8-EAF9-42DA-A4C8-793A1F81881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01AFE5E-81B7-4493-BBD0-A9CB0AA6CAD2}">
      <dgm:prSet custT="1"/>
      <dgm:spPr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2800" b="1" dirty="0" smtClean="0"/>
            <a:t>Personal Finance</a:t>
          </a:r>
          <a:endParaRPr lang="en-US" sz="2800" dirty="0"/>
        </a:p>
      </dgm:t>
    </dgm:pt>
    <dgm:pt modelId="{C74E7451-C8CA-48D3-B887-55D8E13A929C}" type="parTrans" cxnId="{61B91300-1E59-4AD1-B711-E66D3BF34746}">
      <dgm:prSet/>
      <dgm:spPr/>
      <dgm:t>
        <a:bodyPr/>
        <a:lstStyle/>
        <a:p>
          <a:endParaRPr lang="en-US"/>
        </a:p>
      </dgm:t>
    </dgm:pt>
    <dgm:pt modelId="{503552E4-F0C3-4F5F-B43B-B38C8200A8B5}" type="sibTrans" cxnId="{61B91300-1E59-4AD1-B711-E66D3BF34746}">
      <dgm:prSet/>
      <dgm:spPr/>
      <dgm:t>
        <a:bodyPr/>
        <a:lstStyle/>
        <a:p>
          <a:endParaRPr lang="en-US"/>
        </a:p>
      </dgm:t>
    </dgm:pt>
    <dgm:pt modelId="{CBAFC969-D6C9-4FA0-AA7E-DD4FC4F910F2}" type="pres">
      <dgm:prSet presAssocID="{DFA88CC8-EAF9-42DA-A4C8-793A1F81881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B03F90-85AE-4245-9BA3-36BA7C1BCA58}" type="pres">
      <dgm:prSet presAssocID="{601AFE5E-81B7-4493-BBD0-A9CB0AA6CAD2}" presName="linNode" presStyleCnt="0"/>
      <dgm:spPr/>
    </dgm:pt>
    <dgm:pt modelId="{A3DFCA2A-3259-4688-A833-7E47232A7BA9}" type="pres">
      <dgm:prSet presAssocID="{601AFE5E-81B7-4493-BBD0-A9CB0AA6CAD2}" presName="parentText" presStyleLbl="node1" presStyleIdx="0" presStyleCnt="1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15473B8-B2C6-4B5D-B534-29758F9D53B9}" type="presOf" srcId="{601AFE5E-81B7-4493-BBD0-A9CB0AA6CAD2}" destId="{A3DFCA2A-3259-4688-A833-7E47232A7BA9}" srcOrd="0" destOrd="0" presId="urn:microsoft.com/office/officeart/2005/8/layout/vList5"/>
    <dgm:cxn modelId="{61B91300-1E59-4AD1-B711-E66D3BF34746}" srcId="{DFA88CC8-EAF9-42DA-A4C8-793A1F818815}" destId="{601AFE5E-81B7-4493-BBD0-A9CB0AA6CAD2}" srcOrd="0" destOrd="0" parTransId="{C74E7451-C8CA-48D3-B887-55D8E13A929C}" sibTransId="{503552E4-F0C3-4F5F-B43B-B38C8200A8B5}"/>
    <dgm:cxn modelId="{D3E67D33-F2B5-4E26-82AA-E1626499F09E}" type="presOf" srcId="{DFA88CC8-EAF9-42DA-A4C8-793A1F818815}" destId="{CBAFC969-D6C9-4FA0-AA7E-DD4FC4F910F2}" srcOrd="0" destOrd="0" presId="urn:microsoft.com/office/officeart/2005/8/layout/vList5"/>
    <dgm:cxn modelId="{84C12B2B-0056-4502-9B0A-AEED8AF152D9}" type="presParOf" srcId="{CBAFC969-D6C9-4FA0-AA7E-DD4FC4F910F2}" destId="{13B03F90-85AE-4245-9BA3-36BA7C1BCA58}" srcOrd="0" destOrd="0" presId="urn:microsoft.com/office/officeart/2005/8/layout/vList5"/>
    <dgm:cxn modelId="{E5229723-5E18-4C07-A13D-ADDBCB5A2EA2}" type="presParOf" srcId="{13B03F90-85AE-4245-9BA3-36BA7C1BCA58}" destId="{A3DFCA2A-3259-4688-A833-7E47232A7BA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301CF29-031A-473C-AFEB-BC37CEEFE31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2188CF-E719-4B97-93EC-29B63202C477}">
      <dgm:prSet custT="1"/>
      <dgm:spPr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4000" dirty="0" smtClean="0"/>
            <a:t>Student Loan Debt</a:t>
          </a:r>
          <a:endParaRPr lang="en-US" sz="4000" dirty="0"/>
        </a:p>
      </dgm:t>
    </dgm:pt>
    <dgm:pt modelId="{253434C2-7ED9-42CA-8030-2E8DC2F2D88E}" type="sibTrans" cxnId="{FEAD0BCF-B4DF-4326-AA14-FD3C33CB8493}">
      <dgm:prSet/>
      <dgm:spPr/>
      <dgm:t>
        <a:bodyPr/>
        <a:lstStyle/>
        <a:p>
          <a:endParaRPr lang="en-US"/>
        </a:p>
      </dgm:t>
    </dgm:pt>
    <dgm:pt modelId="{4CA52A13-6C42-417F-B611-4FA082D5BA09}" type="parTrans" cxnId="{FEAD0BCF-B4DF-4326-AA14-FD3C33CB8493}">
      <dgm:prSet/>
      <dgm:spPr/>
      <dgm:t>
        <a:bodyPr/>
        <a:lstStyle/>
        <a:p>
          <a:endParaRPr lang="en-US"/>
        </a:p>
      </dgm:t>
    </dgm:pt>
    <dgm:pt modelId="{CECCFC02-FA83-430C-9F2A-11CE0F366AB4}" type="pres">
      <dgm:prSet presAssocID="{6301CF29-031A-473C-AFEB-BC37CEEFE3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C98EE2-93C6-4055-B774-04D737F872FE}" type="pres">
      <dgm:prSet presAssocID="{272188CF-E719-4B97-93EC-29B63202C477}" presName="linNode" presStyleCnt="0"/>
      <dgm:spPr/>
    </dgm:pt>
    <dgm:pt modelId="{67102D7B-15D9-45C1-9189-36EE3C442D3B}" type="pres">
      <dgm:prSet presAssocID="{272188CF-E719-4B97-93EC-29B63202C477}" presName="parentText" presStyleLbl="node1" presStyleIdx="0" presStyleCnt="1" custScaleX="277778" custScaleY="100000" custLinFactNeighborX="-136" custLinFactNeighborY="-322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0BEB060-123E-4544-B1D9-3217D5EB90E4}" type="presOf" srcId="{272188CF-E719-4B97-93EC-29B63202C477}" destId="{67102D7B-15D9-45C1-9189-36EE3C442D3B}" srcOrd="0" destOrd="0" presId="urn:microsoft.com/office/officeart/2005/8/layout/vList5"/>
    <dgm:cxn modelId="{48C3BA45-AE3F-48BE-9005-86425C020B13}" type="presOf" srcId="{6301CF29-031A-473C-AFEB-BC37CEEFE31C}" destId="{CECCFC02-FA83-430C-9F2A-11CE0F366AB4}" srcOrd="0" destOrd="0" presId="urn:microsoft.com/office/officeart/2005/8/layout/vList5"/>
    <dgm:cxn modelId="{FEAD0BCF-B4DF-4326-AA14-FD3C33CB8493}" srcId="{6301CF29-031A-473C-AFEB-BC37CEEFE31C}" destId="{272188CF-E719-4B97-93EC-29B63202C477}" srcOrd="0" destOrd="0" parTransId="{4CA52A13-6C42-417F-B611-4FA082D5BA09}" sibTransId="{253434C2-7ED9-42CA-8030-2E8DC2F2D88E}"/>
    <dgm:cxn modelId="{52E5FCED-269D-4FAC-A672-00DD7A8CD2C4}" type="presParOf" srcId="{CECCFC02-FA83-430C-9F2A-11CE0F366AB4}" destId="{F0C98EE2-93C6-4055-B774-04D737F872FE}" srcOrd="0" destOrd="0" presId="urn:microsoft.com/office/officeart/2005/8/layout/vList5"/>
    <dgm:cxn modelId="{E7BF458E-643F-4FBE-A6E2-33B442D410DB}" type="presParOf" srcId="{F0C98EE2-93C6-4055-B774-04D737F872FE}" destId="{67102D7B-15D9-45C1-9189-36EE3C442D3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301CF29-031A-473C-AFEB-BC37CEEFE31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2188CF-E719-4B97-93EC-29B63202C477}">
      <dgm:prSet custT="1"/>
      <dgm:spPr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4000" dirty="0" smtClean="0"/>
            <a:t>Delinquencies</a:t>
          </a:r>
          <a:endParaRPr lang="en-US" sz="4000" dirty="0"/>
        </a:p>
      </dgm:t>
    </dgm:pt>
    <dgm:pt modelId="{253434C2-7ED9-42CA-8030-2E8DC2F2D88E}" type="sibTrans" cxnId="{FEAD0BCF-B4DF-4326-AA14-FD3C33CB8493}">
      <dgm:prSet/>
      <dgm:spPr/>
      <dgm:t>
        <a:bodyPr/>
        <a:lstStyle/>
        <a:p>
          <a:endParaRPr lang="en-US"/>
        </a:p>
      </dgm:t>
    </dgm:pt>
    <dgm:pt modelId="{4CA52A13-6C42-417F-B611-4FA082D5BA09}" type="parTrans" cxnId="{FEAD0BCF-B4DF-4326-AA14-FD3C33CB8493}">
      <dgm:prSet/>
      <dgm:spPr/>
      <dgm:t>
        <a:bodyPr/>
        <a:lstStyle/>
        <a:p>
          <a:endParaRPr lang="en-US"/>
        </a:p>
      </dgm:t>
    </dgm:pt>
    <dgm:pt modelId="{CECCFC02-FA83-430C-9F2A-11CE0F366AB4}" type="pres">
      <dgm:prSet presAssocID="{6301CF29-031A-473C-AFEB-BC37CEEFE3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C98EE2-93C6-4055-B774-04D737F872FE}" type="pres">
      <dgm:prSet presAssocID="{272188CF-E719-4B97-93EC-29B63202C477}" presName="linNode" presStyleCnt="0"/>
      <dgm:spPr/>
    </dgm:pt>
    <dgm:pt modelId="{67102D7B-15D9-45C1-9189-36EE3C442D3B}" type="pres">
      <dgm:prSet presAssocID="{272188CF-E719-4B97-93EC-29B63202C477}" presName="parentText" presStyleLbl="node1" presStyleIdx="0" presStyleCnt="1" custScaleX="277778" custScaleY="100000" custLinFactNeighborX="-136" custLinFactNeighborY="-322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421D454-9097-4A61-B887-912BA14438AC}" type="presOf" srcId="{6301CF29-031A-473C-AFEB-BC37CEEFE31C}" destId="{CECCFC02-FA83-430C-9F2A-11CE0F366AB4}" srcOrd="0" destOrd="0" presId="urn:microsoft.com/office/officeart/2005/8/layout/vList5"/>
    <dgm:cxn modelId="{FEAD0BCF-B4DF-4326-AA14-FD3C33CB8493}" srcId="{6301CF29-031A-473C-AFEB-BC37CEEFE31C}" destId="{272188CF-E719-4B97-93EC-29B63202C477}" srcOrd="0" destOrd="0" parTransId="{4CA52A13-6C42-417F-B611-4FA082D5BA09}" sibTransId="{253434C2-7ED9-42CA-8030-2E8DC2F2D88E}"/>
    <dgm:cxn modelId="{514FBF4F-9785-4EEC-AF87-5A6C940A45AD}" type="presOf" srcId="{272188CF-E719-4B97-93EC-29B63202C477}" destId="{67102D7B-15D9-45C1-9189-36EE3C442D3B}" srcOrd="0" destOrd="0" presId="urn:microsoft.com/office/officeart/2005/8/layout/vList5"/>
    <dgm:cxn modelId="{5A111189-1CDA-46A7-BE4B-087AD0638CA8}" type="presParOf" srcId="{CECCFC02-FA83-430C-9F2A-11CE0F366AB4}" destId="{F0C98EE2-93C6-4055-B774-04D737F872FE}" srcOrd="0" destOrd="0" presId="urn:microsoft.com/office/officeart/2005/8/layout/vList5"/>
    <dgm:cxn modelId="{72897A57-65AD-4011-BFEB-0CEBB3E73951}" type="presParOf" srcId="{F0C98EE2-93C6-4055-B774-04D737F872FE}" destId="{67102D7B-15D9-45C1-9189-36EE3C442D3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301CF29-031A-473C-AFEB-BC37CEEFE31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2188CF-E719-4B97-93EC-29B63202C477}">
      <dgm:prSet custT="1"/>
      <dgm:spPr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4000" dirty="0" smtClean="0"/>
            <a:t>Student Loan and Credit Card Debt</a:t>
          </a:r>
          <a:endParaRPr lang="en-US" sz="4000" dirty="0"/>
        </a:p>
      </dgm:t>
    </dgm:pt>
    <dgm:pt modelId="{253434C2-7ED9-42CA-8030-2E8DC2F2D88E}" type="sibTrans" cxnId="{FEAD0BCF-B4DF-4326-AA14-FD3C33CB8493}">
      <dgm:prSet/>
      <dgm:spPr/>
      <dgm:t>
        <a:bodyPr/>
        <a:lstStyle/>
        <a:p>
          <a:endParaRPr lang="en-US"/>
        </a:p>
      </dgm:t>
    </dgm:pt>
    <dgm:pt modelId="{4CA52A13-6C42-417F-B611-4FA082D5BA09}" type="parTrans" cxnId="{FEAD0BCF-B4DF-4326-AA14-FD3C33CB8493}">
      <dgm:prSet/>
      <dgm:spPr/>
      <dgm:t>
        <a:bodyPr/>
        <a:lstStyle/>
        <a:p>
          <a:endParaRPr lang="en-US"/>
        </a:p>
      </dgm:t>
    </dgm:pt>
    <dgm:pt modelId="{CECCFC02-FA83-430C-9F2A-11CE0F366AB4}" type="pres">
      <dgm:prSet presAssocID="{6301CF29-031A-473C-AFEB-BC37CEEFE3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C98EE2-93C6-4055-B774-04D737F872FE}" type="pres">
      <dgm:prSet presAssocID="{272188CF-E719-4B97-93EC-29B63202C477}" presName="linNode" presStyleCnt="0"/>
      <dgm:spPr/>
    </dgm:pt>
    <dgm:pt modelId="{67102D7B-15D9-45C1-9189-36EE3C442D3B}" type="pres">
      <dgm:prSet presAssocID="{272188CF-E719-4B97-93EC-29B63202C477}" presName="parentText" presStyleLbl="node1" presStyleIdx="0" presStyleCnt="1" custScaleX="277778" custScaleY="100000" custLinFactNeighborX="-136" custLinFactNeighborY="-322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EAD0BCF-B4DF-4326-AA14-FD3C33CB8493}" srcId="{6301CF29-031A-473C-AFEB-BC37CEEFE31C}" destId="{272188CF-E719-4B97-93EC-29B63202C477}" srcOrd="0" destOrd="0" parTransId="{4CA52A13-6C42-417F-B611-4FA082D5BA09}" sibTransId="{253434C2-7ED9-42CA-8030-2E8DC2F2D88E}"/>
    <dgm:cxn modelId="{9FEAD18B-ABA6-4C28-AB5C-213E09A03B74}" type="presOf" srcId="{6301CF29-031A-473C-AFEB-BC37CEEFE31C}" destId="{CECCFC02-FA83-430C-9F2A-11CE0F366AB4}" srcOrd="0" destOrd="0" presId="urn:microsoft.com/office/officeart/2005/8/layout/vList5"/>
    <dgm:cxn modelId="{0C204B86-0718-4A49-944B-461E32045594}" type="presOf" srcId="{272188CF-E719-4B97-93EC-29B63202C477}" destId="{67102D7B-15D9-45C1-9189-36EE3C442D3B}" srcOrd="0" destOrd="0" presId="urn:microsoft.com/office/officeart/2005/8/layout/vList5"/>
    <dgm:cxn modelId="{6ED274E9-1900-4761-82A7-C5A57EEF2D3E}" type="presParOf" srcId="{CECCFC02-FA83-430C-9F2A-11CE0F366AB4}" destId="{F0C98EE2-93C6-4055-B774-04D737F872FE}" srcOrd="0" destOrd="0" presId="urn:microsoft.com/office/officeart/2005/8/layout/vList5"/>
    <dgm:cxn modelId="{FE7B541F-C064-454E-B92A-D0DC9DFAD3DE}" type="presParOf" srcId="{F0C98EE2-93C6-4055-B774-04D737F872FE}" destId="{67102D7B-15D9-45C1-9189-36EE3C442D3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6301CF29-031A-473C-AFEB-BC37CEEFE31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2188CF-E719-4B97-93EC-29B63202C477}">
      <dgm:prSet custT="1"/>
      <dgm:spPr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4000" dirty="0" smtClean="0"/>
            <a:t>Total Debt</a:t>
          </a:r>
          <a:endParaRPr lang="en-US" sz="4000" dirty="0"/>
        </a:p>
      </dgm:t>
    </dgm:pt>
    <dgm:pt modelId="{253434C2-7ED9-42CA-8030-2E8DC2F2D88E}" type="sibTrans" cxnId="{FEAD0BCF-B4DF-4326-AA14-FD3C33CB8493}">
      <dgm:prSet/>
      <dgm:spPr/>
      <dgm:t>
        <a:bodyPr/>
        <a:lstStyle/>
        <a:p>
          <a:endParaRPr lang="en-US"/>
        </a:p>
      </dgm:t>
    </dgm:pt>
    <dgm:pt modelId="{4CA52A13-6C42-417F-B611-4FA082D5BA09}" type="parTrans" cxnId="{FEAD0BCF-B4DF-4326-AA14-FD3C33CB8493}">
      <dgm:prSet/>
      <dgm:spPr/>
      <dgm:t>
        <a:bodyPr/>
        <a:lstStyle/>
        <a:p>
          <a:endParaRPr lang="en-US"/>
        </a:p>
      </dgm:t>
    </dgm:pt>
    <dgm:pt modelId="{CECCFC02-FA83-430C-9F2A-11CE0F366AB4}" type="pres">
      <dgm:prSet presAssocID="{6301CF29-031A-473C-AFEB-BC37CEEFE3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C98EE2-93C6-4055-B774-04D737F872FE}" type="pres">
      <dgm:prSet presAssocID="{272188CF-E719-4B97-93EC-29B63202C477}" presName="linNode" presStyleCnt="0"/>
      <dgm:spPr/>
    </dgm:pt>
    <dgm:pt modelId="{67102D7B-15D9-45C1-9189-36EE3C442D3B}" type="pres">
      <dgm:prSet presAssocID="{272188CF-E719-4B97-93EC-29B63202C477}" presName="parentText" presStyleLbl="node1" presStyleIdx="0" presStyleCnt="1" custScaleX="277778" custScaleY="100000" custLinFactNeighborX="-136" custLinFactNeighborY="-322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AEB09DA-A0B2-42BD-9E21-8F5BF9C5BFA1}" type="presOf" srcId="{272188CF-E719-4B97-93EC-29B63202C477}" destId="{67102D7B-15D9-45C1-9189-36EE3C442D3B}" srcOrd="0" destOrd="0" presId="urn:microsoft.com/office/officeart/2005/8/layout/vList5"/>
    <dgm:cxn modelId="{FEAD0BCF-B4DF-4326-AA14-FD3C33CB8493}" srcId="{6301CF29-031A-473C-AFEB-BC37CEEFE31C}" destId="{272188CF-E719-4B97-93EC-29B63202C477}" srcOrd="0" destOrd="0" parTransId="{4CA52A13-6C42-417F-B611-4FA082D5BA09}" sibTransId="{253434C2-7ED9-42CA-8030-2E8DC2F2D88E}"/>
    <dgm:cxn modelId="{6E04AD45-A05B-468A-A635-133FFB27C08F}" type="presOf" srcId="{6301CF29-031A-473C-AFEB-BC37CEEFE31C}" destId="{CECCFC02-FA83-430C-9F2A-11CE0F366AB4}" srcOrd="0" destOrd="0" presId="urn:microsoft.com/office/officeart/2005/8/layout/vList5"/>
    <dgm:cxn modelId="{21B26672-65CC-445F-86BC-FD1E0958D011}" type="presParOf" srcId="{CECCFC02-FA83-430C-9F2A-11CE0F366AB4}" destId="{F0C98EE2-93C6-4055-B774-04D737F872FE}" srcOrd="0" destOrd="0" presId="urn:microsoft.com/office/officeart/2005/8/layout/vList5"/>
    <dgm:cxn modelId="{DE635F42-296C-4DB2-B032-62EA20F3B21B}" type="presParOf" srcId="{F0C98EE2-93C6-4055-B774-04D737F872FE}" destId="{67102D7B-15D9-45C1-9189-36EE3C442D3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6301CF29-031A-473C-AFEB-BC37CEEFE31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2188CF-E719-4B97-93EC-29B63202C477}">
      <dgm:prSet custT="1"/>
      <dgm:spPr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4000" dirty="0" smtClean="0"/>
            <a:t>Loan Costs</a:t>
          </a:r>
          <a:endParaRPr lang="en-US" sz="4000" dirty="0"/>
        </a:p>
      </dgm:t>
    </dgm:pt>
    <dgm:pt modelId="{253434C2-7ED9-42CA-8030-2E8DC2F2D88E}" type="sibTrans" cxnId="{FEAD0BCF-B4DF-4326-AA14-FD3C33CB8493}">
      <dgm:prSet/>
      <dgm:spPr/>
      <dgm:t>
        <a:bodyPr/>
        <a:lstStyle/>
        <a:p>
          <a:endParaRPr lang="en-US"/>
        </a:p>
      </dgm:t>
    </dgm:pt>
    <dgm:pt modelId="{4CA52A13-6C42-417F-B611-4FA082D5BA09}" type="parTrans" cxnId="{FEAD0BCF-B4DF-4326-AA14-FD3C33CB8493}">
      <dgm:prSet/>
      <dgm:spPr/>
      <dgm:t>
        <a:bodyPr/>
        <a:lstStyle/>
        <a:p>
          <a:endParaRPr lang="en-US"/>
        </a:p>
      </dgm:t>
    </dgm:pt>
    <dgm:pt modelId="{CECCFC02-FA83-430C-9F2A-11CE0F366AB4}" type="pres">
      <dgm:prSet presAssocID="{6301CF29-031A-473C-AFEB-BC37CEEFE3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C98EE2-93C6-4055-B774-04D737F872FE}" type="pres">
      <dgm:prSet presAssocID="{272188CF-E719-4B97-93EC-29B63202C477}" presName="linNode" presStyleCnt="0"/>
      <dgm:spPr/>
    </dgm:pt>
    <dgm:pt modelId="{67102D7B-15D9-45C1-9189-36EE3C442D3B}" type="pres">
      <dgm:prSet presAssocID="{272188CF-E719-4B97-93EC-29B63202C477}" presName="parentText" presStyleLbl="node1" presStyleIdx="0" presStyleCnt="1" custScaleX="277778" custScaleY="100000" custLinFactNeighborX="-136" custLinFactNeighborY="-322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38504A7-475B-481B-BBC5-E1B7FD7A2421}" type="presOf" srcId="{272188CF-E719-4B97-93EC-29B63202C477}" destId="{67102D7B-15D9-45C1-9189-36EE3C442D3B}" srcOrd="0" destOrd="0" presId="urn:microsoft.com/office/officeart/2005/8/layout/vList5"/>
    <dgm:cxn modelId="{4F25CF9C-279F-4D21-98CD-299CEE5A901C}" type="presOf" srcId="{6301CF29-031A-473C-AFEB-BC37CEEFE31C}" destId="{CECCFC02-FA83-430C-9F2A-11CE0F366AB4}" srcOrd="0" destOrd="0" presId="urn:microsoft.com/office/officeart/2005/8/layout/vList5"/>
    <dgm:cxn modelId="{FEAD0BCF-B4DF-4326-AA14-FD3C33CB8493}" srcId="{6301CF29-031A-473C-AFEB-BC37CEEFE31C}" destId="{272188CF-E719-4B97-93EC-29B63202C477}" srcOrd="0" destOrd="0" parTransId="{4CA52A13-6C42-417F-B611-4FA082D5BA09}" sibTransId="{253434C2-7ED9-42CA-8030-2E8DC2F2D88E}"/>
    <dgm:cxn modelId="{7DE3A0DE-E4E1-441B-9086-D76FE9B10F4A}" type="presParOf" srcId="{CECCFC02-FA83-430C-9F2A-11CE0F366AB4}" destId="{F0C98EE2-93C6-4055-B774-04D737F872FE}" srcOrd="0" destOrd="0" presId="urn:microsoft.com/office/officeart/2005/8/layout/vList5"/>
    <dgm:cxn modelId="{3BC21F87-5A2D-4120-AC3D-F0A6237163A1}" type="presParOf" srcId="{F0C98EE2-93C6-4055-B774-04D737F872FE}" destId="{67102D7B-15D9-45C1-9189-36EE3C442D3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6301CF29-031A-473C-AFEB-BC37CEEFE31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2188CF-E719-4B97-93EC-29B63202C477}">
      <dgm:prSet custT="1"/>
      <dgm:spPr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4000" dirty="0" smtClean="0"/>
            <a:t>Payday Loan Facts</a:t>
          </a:r>
          <a:endParaRPr lang="en-US" sz="4000" dirty="0"/>
        </a:p>
      </dgm:t>
    </dgm:pt>
    <dgm:pt modelId="{253434C2-7ED9-42CA-8030-2E8DC2F2D88E}" type="sibTrans" cxnId="{FEAD0BCF-B4DF-4326-AA14-FD3C33CB8493}">
      <dgm:prSet/>
      <dgm:spPr/>
      <dgm:t>
        <a:bodyPr/>
        <a:lstStyle/>
        <a:p>
          <a:endParaRPr lang="en-US"/>
        </a:p>
      </dgm:t>
    </dgm:pt>
    <dgm:pt modelId="{4CA52A13-6C42-417F-B611-4FA082D5BA09}" type="parTrans" cxnId="{FEAD0BCF-B4DF-4326-AA14-FD3C33CB8493}">
      <dgm:prSet/>
      <dgm:spPr/>
      <dgm:t>
        <a:bodyPr/>
        <a:lstStyle/>
        <a:p>
          <a:endParaRPr lang="en-US"/>
        </a:p>
      </dgm:t>
    </dgm:pt>
    <dgm:pt modelId="{CECCFC02-FA83-430C-9F2A-11CE0F366AB4}" type="pres">
      <dgm:prSet presAssocID="{6301CF29-031A-473C-AFEB-BC37CEEFE3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C98EE2-93C6-4055-B774-04D737F872FE}" type="pres">
      <dgm:prSet presAssocID="{272188CF-E719-4B97-93EC-29B63202C477}" presName="linNode" presStyleCnt="0"/>
      <dgm:spPr/>
    </dgm:pt>
    <dgm:pt modelId="{67102D7B-15D9-45C1-9189-36EE3C442D3B}" type="pres">
      <dgm:prSet presAssocID="{272188CF-E719-4B97-93EC-29B63202C477}" presName="parentText" presStyleLbl="node1" presStyleIdx="0" presStyleCnt="1" custScaleX="277778" custScaleY="100000" custLinFactNeighborX="-136" custLinFactNeighborY="-322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DA38307-56C2-4F33-BD44-1500D0999B0E}" type="presOf" srcId="{272188CF-E719-4B97-93EC-29B63202C477}" destId="{67102D7B-15D9-45C1-9189-36EE3C442D3B}" srcOrd="0" destOrd="0" presId="urn:microsoft.com/office/officeart/2005/8/layout/vList5"/>
    <dgm:cxn modelId="{1D9305DA-B93E-4B4E-B571-3167ACD77933}" type="presOf" srcId="{6301CF29-031A-473C-AFEB-BC37CEEFE31C}" destId="{CECCFC02-FA83-430C-9F2A-11CE0F366AB4}" srcOrd="0" destOrd="0" presId="urn:microsoft.com/office/officeart/2005/8/layout/vList5"/>
    <dgm:cxn modelId="{FEAD0BCF-B4DF-4326-AA14-FD3C33CB8493}" srcId="{6301CF29-031A-473C-AFEB-BC37CEEFE31C}" destId="{272188CF-E719-4B97-93EC-29B63202C477}" srcOrd="0" destOrd="0" parTransId="{4CA52A13-6C42-417F-B611-4FA082D5BA09}" sibTransId="{253434C2-7ED9-42CA-8030-2E8DC2F2D88E}"/>
    <dgm:cxn modelId="{970B97B5-1C36-4169-AD05-AFFADABE6266}" type="presParOf" srcId="{CECCFC02-FA83-430C-9F2A-11CE0F366AB4}" destId="{F0C98EE2-93C6-4055-B774-04D737F872FE}" srcOrd="0" destOrd="0" presId="urn:microsoft.com/office/officeart/2005/8/layout/vList5"/>
    <dgm:cxn modelId="{960B042A-38D8-49D6-A010-8B46ED19B363}" type="presParOf" srcId="{F0C98EE2-93C6-4055-B774-04D737F872FE}" destId="{67102D7B-15D9-45C1-9189-36EE3C442D3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6301CF29-031A-473C-AFEB-BC37CEEFE31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2188CF-E719-4B97-93EC-29B63202C477}">
      <dgm:prSet custT="1"/>
      <dgm:spPr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4000" dirty="0" smtClean="0"/>
            <a:t>Loan Costs</a:t>
          </a:r>
          <a:endParaRPr lang="en-US" sz="4000" dirty="0"/>
        </a:p>
      </dgm:t>
    </dgm:pt>
    <dgm:pt modelId="{253434C2-7ED9-42CA-8030-2E8DC2F2D88E}" type="sibTrans" cxnId="{FEAD0BCF-B4DF-4326-AA14-FD3C33CB8493}">
      <dgm:prSet/>
      <dgm:spPr/>
      <dgm:t>
        <a:bodyPr/>
        <a:lstStyle/>
        <a:p>
          <a:endParaRPr lang="en-US"/>
        </a:p>
      </dgm:t>
    </dgm:pt>
    <dgm:pt modelId="{4CA52A13-6C42-417F-B611-4FA082D5BA09}" type="parTrans" cxnId="{FEAD0BCF-B4DF-4326-AA14-FD3C33CB8493}">
      <dgm:prSet/>
      <dgm:spPr/>
      <dgm:t>
        <a:bodyPr/>
        <a:lstStyle/>
        <a:p>
          <a:endParaRPr lang="en-US"/>
        </a:p>
      </dgm:t>
    </dgm:pt>
    <dgm:pt modelId="{CECCFC02-FA83-430C-9F2A-11CE0F366AB4}" type="pres">
      <dgm:prSet presAssocID="{6301CF29-031A-473C-AFEB-BC37CEEFE3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C98EE2-93C6-4055-B774-04D737F872FE}" type="pres">
      <dgm:prSet presAssocID="{272188CF-E719-4B97-93EC-29B63202C477}" presName="linNode" presStyleCnt="0"/>
      <dgm:spPr/>
    </dgm:pt>
    <dgm:pt modelId="{67102D7B-15D9-45C1-9189-36EE3C442D3B}" type="pres">
      <dgm:prSet presAssocID="{272188CF-E719-4B97-93EC-29B63202C477}" presName="parentText" presStyleLbl="node1" presStyleIdx="0" presStyleCnt="1" custScaleX="277778" custScaleY="100000" custLinFactNeighborX="-136" custLinFactNeighborY="-322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072052-A2B5-4C8E-BCD3-45067F684B1A}" type="presOf" srcId="{6301CF29-031A-473C-AFEB-BC37CEEFE31C}" destId="{CECCFC02-FA83-430C-9F2A-11CE0F366AB4}" srcOrd="0" destOrd="0" presId="urn:microsoft.com/office/officeart/2005/8/layout/vList5"/>
    <dgm:cxn modelId="{694F1A4D-E2E3-40A6-B13D-4A6CC629D878}" type="presOf" srcId="{272188CF-E719-4B97-93EC-29B63202C477}" destId="{67102D7B-15D9-45C1-9189-36EE3C442D3B}" srcOrd="0" destOrd="0" presId="urn:microsoft.com/office/officeart/2005/8/layout/vList5"/>
    <dgm:cxn modelId="{FEAD0BCF-B4DF-4326-AA14-FD3C33CB8493}" srcId="{6301CF29-031A-473C-AFEB-BC37CEEFE31C}" destId="{272188CF-E719-4B97-93EC-29B63202C477}" srcOrd="0" destOrd="0" parTransId="{4CA52A13-6C42-417F-B611-4FA082D5BA09}" sibTransId="{253434C2-7ED9-42CA-8030-2E8DC2F2D88E}"/>
    <dgm:cxn modelId="{21CFB5E7-FA36-46F6-B788-1B48CB360221}" type="presParOf" srcId="{CECCFC02-FA83-430C-9F2A-11CE0F366AB4}" destId="{F0C98EE2-93C6-4055-B774-04D737F872FE}" srcOrd="0" destOrd="0" presId="urn:microsoft.com/office/officeart/2005/8/layout/vList5"/>
    <dgm:cxn modelId="{B396BBA0-A96F-4E15-8342-AFCECB910577}" type="presParOf" srcId="{F0C98EE2-93C6-4055-B774-04D737F872FE}" destId="{67102D7B-15D9-45C1-9189-36EE3C442D3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6301CF29-031A-473C-AFEB-BC37CEEFE31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2188CF-E719-4B97-93EC-29B63202C477}">
      <dgm:prSet custT="1"/>
      <dgm:spPr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4000" dirty="0" smtClean="0"/>
            <a:t>Loan Costs</a:t>
          </a:r>
          <a:endParaRPr lang="en-US" sz="4000" dirty="0"/>
        </a:p>
      </dgm:t>
    </dgm:pt>
    <dgm:pt modelId="{253434C2-7ED9-42CA-8030-2E8DC2F2D88E}" type="sibTrans" cxnId="{FEAD0BCF-B4DF-4326-AA14-FD3C33CB8493}">
      <dgm:prSet/>
      <dgm:spPr/>
      <dgm:t>
        <a:bodyPr/>
        <a:lstStyle/>
        <a:p>
          <a:endParaRPr lang="en-US"/>
        </a:p>
      </dgm:t>
    </dgm:pt>
    <dgm:pt modelId="{4CA52A13-6C42-417F-B611-4FA082D5BA09}" type="parTrans" cxnId="{FEAD0BCF-B4DF-4326-AA14-FD3C33CB8493}">
      <dgm:prSet/>
      <dgm:spPr/>
      <dgm:t>
        <a:bodyPr/>
        <a:lstStyle/>
        <a:p>
          <a:endParaRPr lang="en-US"/>
        </a:p>
      </dgm:t>
    </dgm:pt>
    <dgm:pt modelId="{CECCFC02-FA83-430C-9F2A-11CE0F366AB4}" type="pres">
      <dgm:prSet presAssocID="{6301CF29-031A-473C-AFEB-BC37CEEFE3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C98EE2-93C6-4055-B774-04D737F872FE}" type="pres">
      <dgm:prSet presAssocID="{272188CF-E719-4B97-93EC-29B63202C477}" presName="linNode" presStyleCnt="0"/>
      <dgm:spPr/>
    </dgm:pt>
    <dgm:pt modelId="{67102D7B-15D9-45C1-9189-36EE3C442D3B}" type="pres">
      <dgm:prSet presAssocID="{272188CF-E719-4B97-93EC-29B63202C477}" presName="parentText" presStyleLbl="node1" presStyleIdx="0" presStyleCnt="1" custScaleX="277778" custScaleY="100000" custLinFactNeighborX="-136" custLinFactNeighborY="-322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C6368AD-C444-4917-8813-A589532F2629}" type="presOf" srcId="{6301CF29-031A-473C-AFEB-BC37CEEFE31C}" destId="{CECCFC02-FA83-430C-9F2A-11CE0F366AB4}" srcOrd="0" destOrd="0" presId="urn:microsoft.com/office/officeart/2005/8/layout/vList5"/>
    <dgm:cxn modelId="{FEAD0BCF-B4DF-4326-AA14-FD3C33CB8493}" srcId="{6301CF29-031A-473C-AFEB-BC37CEEFE31C}" destId="{272188CF-E719-4B97-93EC-29B63202C477}" srcOrd="0" destOrd="0" parTransId="{4CA52A13-6C42-417F-B611-4FA082D5BA09}" sibTransId="{253434C2-7ED9-42CA-8030-2E8DC2F2D88E}"/>
    <dgm:cxn modelId="{50490647-ADCE-447A-9A33-E5BE4C8F37BF}" type="presOf" srcId="{272188CF-E719-4B97-93EC-29B63202C477}" destId="{67102D7B-15D9-45C1-9189-36EE3C442D3B}" srcOrd="0" destOrd="0" presId="urn:microsoft.com/office/officeart/2005/8/layout/vList5"/>
    <dgm:cxn modelId="{3123A3B6-024C-4EC8-A414-9F0944453526}" type="presParOf" srcId="{CECCFC02-FA83-430C-9F2A-11CE0F366AB4}" destId="{F0C98EE2-93C6-4055-B774-04D737F872FE}" srcOrd="0" destOrd="0" presId="urn:microsoft.com/office/officeart/2005/8/layout/vList5"/>
    <dgm:cxn modelId="{B6B7DEB4-945B-4D4E-92EE-928BD92AEC96}" type="presParOf" srcId="{F0C98EE2-93C6-4055-B774-04D737F872FE}" destId="{67102D7B-15D9-45C1-9189-36EE3C442D3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6301CF29-031A-473C-AFEB-BC37CEEFE31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2188CF-E719-4B97-93EC-29B63202C477}">
      <dgm:prSet custT="1"/>
      <dgm:spPr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4000" dirty="0" smtClean="0"/>
            <a:t>Sources of loans</a:t>
          </a:r>
          <a:endParaRPr lang="en-US" sz="4000" dirty="0"/>
        </a:p>
      </dgm:t>
    </dgm:pt>
    <dgm:pt modelId="{253434C2-7ED9-42CA-8030-2E8DC2F2D88E}" type="sibTrans" cxnId="{FEAD0BCF-B4DF-4326-AA14-FD3C33CB8493}">
      <dgm:prSet/>
      <dgm:spPr/>
      <dgm:t>
        <a:bodyPr/>
        <a:lstStyle/>
        <a:p>
          <a:endParaRPr lang="en-US"/>
        </a:p>
      </dgm:t>
    </dgm:pt>
    <dgm:pt modelId="{4CA52A13-6C42-417F-B611-4FA082D5BA09}" type="parTrans" cxnId="{FEAD0BCF-B4DF-4326-AA14-FD3C33CB8493}">
      <dgm:prSet/>
      <dgm:spPr/>
      <dgm:t>
        <a:bodyPr/>
        <a:lstStyle/>
        <a:p>
          <a:endParaRPr lang="en-US"/>
        </a:p>
      </dgm:t>
    </dgm:pt>
    <dgm:pt modelId="{CECCFC02-FA83-430C-9F2A-11CE0F366AB4}" type="pres">
      <dgm:prSet presAssocID="{6301CF29-031A-473C-AFEB-BC37CEEFE3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C98EE2-93C6-4055-B774-04D737F872FE}" type="pres">
      <dgm:prSet presAssocID="{272188CF-E719-4B97-93EC-29B63202C477}" presName="linNode" presStyleCnt="0"/>
      <dgm:spPr/>
    </dgm:pt>
    <dgm:pt modelId="{67102D7B-15D9-45C1-9189-36EE3C442D3B}" type="pres">
      <dgm:prSet presAssocID="{272188CF-E719-4B97-93EC-29B63202C477}" presName="parentText" presStyleLbl="node1" presStyleIdx="0" presStyleCnt="1" custScaleX="277778" custScaleY="100000" custLinFactNeighborX="-136" custLinFactNeighborY="-322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2215FEC-2326-4996-8081-83DC2692B8A6}" type="presOf" srcId="{272188CF-E719-4B97-93EC-29B63202C477}" destId="{67102D7B-15D9-45C1-9189-36EE3C442D3B}" srcOrd="0" destOrd="0" presId="urn:microsoft.com/office/officeart/2005/8/layout/vList5"/>
    <dgm:cxn modelId="{FEAD0BCF-B4DF-4326-AA14-FD3C33CB8493}" srcId="{6301CF29-031A-473C-AFEB-BC37CEEFE31C}" destId="{272188CF-E719-4B97-93EC-29B63202C477}" srcOrd="0" destOrd="0" parTransId="{4CA52A13-6C42-417F-B611-4FA082D5BA09}" sibTransId="{253434C2-7ED9-42CA-8030-2E8DC2F2D88E}"/>
    <dgm:cxn modelId="{BADF5863-1C4D-41AE-9AF5-444597F0B284}" type="presOf" srcId="{6301CF29-031A-473C-AFEB-BC37CEEFE31C}" destId="{CECCFC02-FA83-430C-9F2A-11CE0F366AB4}" srcOrd="0" destOrd="0" presId="urn:microsoft.com/office/officeart/2005/8/layout/vList5"/>
    <dgm:cxn modelId="{94012F2D-EBD6-475F-9542-33B9F2B0B4DD}" type="presParOf" srcId="{CECCFC02-FA83-430C-9F2A-11CE0F366AB4}" destId="{F0C98EE2-93C6-4055-B774-04D737F872FE}" srcOrd="0" destOrd="0" presId="urn:microsoft.com/office/officeart/2005/8/layout/vList5"/>
    <dgm:cxn modelId="{EE1065FB-17F3-4987-B916-914EDBF16422}" type="presParOf" srcId="{F0C98EE2-93C6-4055-B774-04D737F872FE}" destId="{67102D7B-15D9-45C1-9189-36EE3C442D3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6301CF29-031A-473C-AFEB-BC37CEEFE31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2188CF-E719-4B97-93EC-29B63202C477}">
      <dgm:prSet custT="1"/>
      <dgm:spPr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4000" dirty="0" smtClean="0"/>
            <a:t>Shop around</a:t>
          </a:r>
          <a:endParaRPr lang="en-US" sz="4000" dirty="0"/>
        </a:p>
      </dgm:t>
    </dgm:pt>
    <dgm:pt modelId="{253434C2-7ED9-42CA-8030-2E8DC2F2D88E}" type="sibTrans" cxnId="{FEAD0BCF-B4DF-4326-AA14-FD3C33CB8493}">
      <dgm:prSet/>
      <dgm:spPr/>
      <dgm:t>
        <a:bodyPr/>
        <a:lstStyle/>
        <a:p>
          <a:endParaRPr lang="en-US"/>
        </a:p>
      </dgm:t>
    </dgm:pt>
    <dgm:pt modelId="{4CA52A13-6C42-417F-B611-4FA082D5BA09}" type="parTrans" cxnId="{FEAD0BCF-B4DF-4326-AA14-FD3C33CB8493}">
      <dgm:prSet/>
      <dgm:spPr/>
      <dgm:t>
        <a:bodyPr/>
        <a:lstStyle/>
        <a:p>
          <a:endParaRPr lang="en-US"/>
        </a:p>
      </dgm:t>
    </dgm:pt>
    <dgm:pt modelId="{CECCFC02-FA83-430C-9F2A-11CE0F366AB4}" type="pres">
      <dgm:prSet presAssocID="{6301CF29-031A-473C-AFEB-BC37CEEFE3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C98EE2-93C6-4055-B774-04D737F872FE}" type="pres">
      <dgm:prSet presAssocID="{272188CF-E719-4B97-93EC-29B63202C477}" presName="linNode" presStyleCnt="0"/>
      <dgm:spPr/>
    </dgm:pt>
    <dgm:pt modelId="{67102D7B-15D9-45C1-9189-36EE3C442D3B}" type="pres">
      <dgm:prSet presAssocID="{272188CF-E719-4B97-93EC-29B63202C477}" presName="parentText" presStyleLbl="node1" presStyleIdx="0" presStyleCnt="1" custScaleX="277778" custScaleY="100000" custLinFactNeighborX="-136" custLinFactNeighborY="-322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7F4402F-A24D-4797-A13E-DFFCF6774544}" type="presOf" srcId="{6301CF29-031A-473C-AFEB-BC37CEEFE31C}" destId="{CECCFC02-FA83-430C-9F2A-11CE0F366AB4}" srcOrd="0" destOrd="0" presId="urn:microsoft.com/office/officeart/2005/8/layout/vList5"/>
    <dgm:cxn modelId="{FEAD0BCF-B4DF-4326-AA14-FD3C33CB8493}" srcId="{6301CF29-031A-473C-AFEB-BC37CEEFE31C}" destId="{272188CF-E719-4B97-93EC-29B63202C477}" srcOrd="0" destOrd="0" parTransId="{4CA52A13-6C42-417F-B611-4FA082D5BA09}" sibTransId="{253434C2-7ED9-42CA-8030-2E8DC2F2D88E}"/>
    <dgm:cxn modelId="{565E54C9-D4B7-4CB9-9F2A-133585FA7F5B}" type="presOf" srcId="{272188CF-E719-4B97-93EC-29B63202C477}" destId="{67102D7B-15D9-45C1-9189-36EE3C442D3B}" srcOrd="0" destOrd="0" presId="urn:microsoft.com/office/officeart/2005/8/layout/vList5"/>
    <dgm:cxn modelId="{372415E0-8836-4F4A-8DEC-8B565D90A277}" type="presParOf" srcId="{CECCFC02-FA83-430C-9F2A-11CE0F366AB4}" destId="{F0C98EE2-93C6-4055-B774-04D737F872FE}" srcOrd="0" destOrd="0" presId="urn:microsoft.com/office/officeart/2005/8/layout/vList5"/>
    <dgm:cxn modelId="{9D2BEA0F-4617-47DA-A170-F4FE2AEB6361}" type="presParOf" srcId="{F0C98EE2-93C6-4055-B774-04D737F872FE}" destId="{67102D7B-15D9-45C1-9189-36EE3C442D3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A88CC8-EAF9-42DA-A4C8-793A1F81881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01AFE5E-81B7-4493-BBD0-A9CB0AA6CAD2}">
      <dgm:prSet custT="1"/>
      <dgm:spPr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4000" b="1" dirty="0" smtClean="0"/>
            <a:t>Consumer Loans</a:t>
          </a:r>
          <a:endParaRPr lang="en-US" sz="4000" dirty="0"/>
        </a:p>
      </dgm:t>
    </dgm:pt>
    <dgm:pt modelId="{C74E7451-C8CA-48D3-B887-55D8E13A929C}" type="parTrans" cxnId="{61B91300-1E59-4AD1-B711-E66D3BF34746}">
      <dgm:prSet/>
      <dgm:spPr/>
      <dgm:t>
        <a:bodyPr/>
        <a:lstStyle/>
        <a:p>
          <a:endParaRPr lang="en-US"/>
        </a:p>
      </dgm:t>
    </dgm:pt>
    <dgm:pt modelId="{503552E4-F0C3-4F5F-B43B-B38C8200A8B5}" type="sibTrans" cxnId="{61B91300-1E59-4AD1-B711-E66D3BF34746}">
      <dgm:prSet/>
      <dgm:spPr/>
      <dgm:t>
        <a:bodyPr/>
        <a:lstStyle/>
        <a:p>
          <a:endParaRPr lang="en-US"/>
        </a:p>
      </dgm:t>
    </dgm:pt>
    <dgm:pt modelId="{CBAFC969-D6C9-4FA0-AA7E-DD4FC4F910F2}" type="pres">
      <dgm:prSet presAssocID="{DFA88CC8-EAF9-42DA-A4C8-793A1F81881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B03F90-85AE-4245-9BA3-36BA7C1BCA58}" type="pres">
      <dgm:prSet presAssocID="{601AFE5E-81B7-4493-BBD0-A9CB0AA6CAD2}" presName="linNode" presStyleCnt="0"/>
      <dgm:spPr/>
    </dgm:pt>
    <dgm:pt modelId="{A3DFCA2A-3259-4688-A833-7E47232A7BA9}" type="pres">
      <dgm:prSet presAssocID="{601AFE5E-81B7-4493-BBD0-A9CB0AA6CAD2}" presName="parentText" presStyleLbl="node1" presStyleIdx="0" presStyleCnt="1" custScaleX="277778" custScaleY="6842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FD77BAD-B6DF-4A7C-953D-7B2C89883EAD}" type="presOf" srcId="{DFA88CC8-EAF9-42DA-A4C8-793A1F818815}" destId="{CBAFC969-D6C9-4FA0-AA7E-DD4FC4F910F2}" srcOrd="0" destOrd="0" presId="urn:microsoft.com/office/officeart/2005/8/layout/vList5"/>
    <dgm:cxn modelId="{61B91300-1E59-4AD1-B711-E66D3BF34746}" srcId="{DFA88CC8-EAF9-42DA-A4C8-793A1F818815}" destId="{601AFE5E-81B7-4493-BBD0-A9CB0AA6CAD2}" srcOrd="0" destOrd="0" parTransId="{C74E7451-C8CA-48D3-B887-55D8E13A929C}" sibTransId="{503552E4-F0C3-4F5F-B43B-B38C8200A8B5}"/>
    <dgm:cxn modelId="{7D0D185D-9041-4323-8C83-7506B6199E27}" type="presOf" srcId="{601AFE5E-81B7-4493-BBD0-A9CB0AA6CAD2}" destId="{A3DFCA2A-3259-4688-A833-7E47232A7BA9}" srcOrd="0" destOrd="0" presId="urn:microsoft.com/office/officeart/2005/8/layout/vList5"/>
    <dgm:cxn modelId="{07634C17-67F3-4480-B9CA-DF445F77C138}" type="presParOf" srcId="{CBAFC969-D6C9-4FA0-AA7E-DD4FC4F910F2}" destId="{13B03F90-85AE-4245-9BA3-36BA7C1BCA58}" srcOrd="0" destOrd="0" presId="urn:microsoft.com/office/officeart/2005/8/layout/vList5"/>
    <dgm:cxn modelId="{B7A5D526-BA0F-41CE-932A-EE5F0F08EB70}" type="presParOf" srcId="{13B03F90-85AE-4245-9BA3-36BA7C1BCA58}" destId="{A3DFCA2A-3259-4688-A833-7E47232A7BA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6301CF29-031A-473C-AFEB-BC37CEEFE31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2188CF-E719-4B97-93EC-29B63202C477}">
      <dgm:prSet custT="1"/>
      <dgm:spPr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4000" dirty="0" smtClean="0"/>
            <a:t>Questions to ask yourself???</a:t>
          </a:r>
          <a:endParaRPr lang="en-US" sz="4000" dirty="0"/>
        </a:p>
      </dgm:t>
    </dgm:pt>
    <dgm:pt modelId="{253434C2-7ED9-42CA-8030-2E8DC2F2D88E}" type="sibTrans" cxnId="{FEAD0BCF-B4DF-4326-AA14-FD3C33CB8493}">
      <dgm:prSet/>
      <dgm:spPr/>
      <dgm:t>
        <a:bodyPr/>
        <a:lstStyle/>
        <a:p>
          <a:endParaRPr lang="en-US"/>
        </a:p>
      </dgm:t>
    </dgm:pt>
    <dgm:pt modelId="{4CA52A13-6C42-417F-B611-4FA082D5BA09}" type="parTrans" cxnId="{FEAD0BCF-B4DF-4326-AA14-FD3C33CB8493}">
      <dgm:prSet/>
      <dgm:spPr/>
      <dgm:t>
        <a:bodyPr/>
        <a:lstStyle/>
        <a:p>
          <a:endParaRPr lang="en-US"/>
        </a:p>
      </dgm:t>
    </dgm:pt>
    <dgm:pt modelId="{CECCFC02-FA83-430C-9F2A-11CE0F366AB4}" type="pres">
      <dgm:prSet presAssocID="{6301CF29-031A-473C-AFEB-BC37CEEFE3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C98EE2-93C6-4055-B774-04D737F872FE}" type="pres">
      <dgm:prSet presAssocID="{272188CF-E719-4B97-93EC-29B63202C477}" presName="linNode" presStyleCnt="0"/>
      <dgm:spPr/>
    </dgm:pt>
    <dgm:pt modelId="{67102D7B-15D9-45C1-9189-36EE3C442D3B}" type="pres">
      <dgm:prSet presAssocID="{272188CF-E719-4B97-93EC-29B63202C477}" presName="parentText" presStyleLbl="node1" presStyleIdx="0" presStyleCnt="1" custScaleX="277778" custScaleY="100000" custLinFactNeighborX="-136" custLinFactNeighborY="-322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DC4833B-A488-4E70-9C25-87314EBFFB74}" type="presOf" srcId="{272188CF-E719-4B97-93EC-29B63202C477}" destId="{67102D7B-15D9-45C1-9189-36EE3C442D3B}" srcOrd="0" destOrd="0" presId="urn:microsoft.com/office/officeart/2005/8/layout/vList5"/>
    <dgm:cxn modelId="{FEAD0BCF-B4DF-4326-AA14-FD3C33CB8493}" srcId="{6301CF29-031A-473C-AFEB-BC37CEEFE31C}" destId="{272188CF-E719-4B97-93EC-29B63202C477}" srcOrd="0" destOrd="0" parTransId="{4CA52A13-6C42-417F-B611-4FA082D5BA09}" sibTransId="{253434C2-7ED9-42CA-8030-2E8DC2F2D88E}"/>
    <dgm:cxn modelId="{E545156B-6FAF-4204-A860-8486FAB3F49C}" type="presOf" srcId="{6301CF29-031A-473C-AFEB-BC37CEEFE31C}" destId="{CECCFC02-FA83-430C-9F2A-11CE0F366AB4}" srcOrd="0" destOrd="0" presId="urn:microsoft.com/office/officeart/2005/8/layout/vList5"/>
    <dgm:cxn modelId="{FBF89617-1C6C-41C1-B9F1-9833881B5BA9}" type="presParOf" srcId="{CECCFC02-FA83-430C-9F2A-11CE0F366AB4}" destId="{F0C98EE2-93C6-4055-B774-04D737F872FE}" srcOrd="0" destOrd="0" presId="urn:microsoft.com/office/officeart/2005/8/layout/vList5"/>
    <dgm:cxn modelId="{24256357-218C-4C1F-AAC1-C0EE1542A39A}" type="presParOf" srcId="{F0C98EE2-93C6-4055-B774-04D737F872FE}" destId="{67102D7B-15D9-45C1-9189-36EE3C442D3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6301CF29-031A-473C-AFEB-BC37CEEFE31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2188CF-E719-4B97-93EC-29B63202C477}">
      <dgm:prSet custT="1"/>
      <dgm:spPr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4000" dirty="0" smtClean="0"/>
            <a:t>Being in charge</a:t>
          </a:r>
          <a:endParaRPr lang="en-US" sz="4000" dirty="0"/>
        </a:p>
      </dgm:t>
    </dgm:pt>
    <dgm:pt modelId="{253434C2-7ED9-42CA-8030-2E8DC2F2D88E}" type="sibTrans" cxnId="{FEAD0BCF-B4DF-4326-AA14-FD3C33CB8493}">
      <dgm:prSet/>
      <dgm:spPr/>
      <dgm:t>
        <a:bodyPr/>
        <a:lstStyle/>
        <a:p>
          <a:endParaRPr lang="en-US"/>
        </a:p>
      </dgm:t>
    </dgm:pt>
    <dgm:pt modelId="{4CA52A13-6C42-417F-B611-4FA082D5BA09}" type="parTrans" cxnId="{FEAD0BCF-B4DF-4326-AA14-FD3C33CB8493}">
      <dgm:prSet/>
      <dgm:spPr/>
      <dgm:t>
        <a:bodyPr/>
        <a:lstStyle/>
        <a:p>
          <a:endParaRPr lang="en-US"/>
        </a:p>
      </dgm:t>
    </dgm:pt>
    <dgm:pt modelId="{CECCFC02-FA83-430C-9F2A-11CE0F366AB4}" type="pres">
      <dgm:prSet presAssocID="{6301CF29-031A-473C-AFEB-BC37CEEFE3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C98EE2-93C6-4055-B774-04D737F872FE}" type="pres">
      <dgm:prSet presAssocID="{272188CF-E719-4B97-93EC-29B63202C477}" presName="linNode" presStyleCnt="0"/>
      <dgm:spPr/>
    </dgm:pt>
    <dgm:pt modelId="{67102D7B-15D9-45C1-9189-36EE3C442D3B}" type="pres">
      <dgm:prSet presAssocID="{272188CF-E719-4B97-93EC-29B63202C477}" presName="parentText" presStyleLbl="node1" presStyleIdx="0" presStyleCnt="1" custScaleX="277778" custScaleY="100000" custLinFactNeighborX="-136" custLinFactNeighborY="-322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B506977-6431-41BC-97EB-1E12D170C810}" type="presOf" srcId="{272188CF-E719-4B97-93EC-29B63202C477}" destId="{67102D7B-15D9-45C1-9189-36EE3C442D3B}" srcOrd="0" destOrd="0" presId="urn:microsoft.com/office/officeart/2005/8/layout/vList5"/>
    <dgm:cxn modelId="{5334CDEB-989C-443B-AB60-8D19630529B1}" type="presOf" srcId="{6301CF29-031A-473C-AFEB-BC37CEEFE31C}" destId="{CECCFC02-FA83-430C-9F2A-11CE0F366AB4}" srcOrd="0" destOrd="0" presId="urn:microsoft.com/office/officeart/2005/8/layout/vList5"/>
    <dgm:cxn modelId="{FEAD0BCF-B4DF-4326-AA14-FD3C33CB8493}" srcId="{6301CF29-031A-473C-AFEB-BC37CEEFE31C}" destId="{272188CF-E719-4B97-93EC-29B63202C477}" srcOrd="0" destOrd="0" parTransId="{4CA52A13-6C42-417F-B611-4FA082D5BA09}" sibTransId="{253434C2-7ED9-42CA-8030-2E8DC2F2D88E}"/>
    <dgm:cxn modelId="{7567D8CD-E13E-4DDE-875F-91CFDD258067}" type="presParOf" srcId="{CECCFC02-FA83-430C-9F2A-11CE0F366AB4}" destId="{F0C98EE2-93C6-4055-B774-04D737F872FE}" srcOrd="0" destOrd="0" presId="urn:microsoft.com/office/officeart/2005/8/layout/vList5"/>
    <dgm:cxn modelId="{10F197FB-BEF3-42B9-9721-879FBC83373A}" type="presParOf" srcId="{F0C98EE2-93C6-4055-B774-04D737F872FE}" destId="{67102D7B-15D9-45C1-9189-36EE3C442D3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6301CF29-031A-473C-AFEB-BC37CEEFE31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2188CF-E719-4B97-93EC-29B63202C477}">
      <dgm:prSet custT="1"/>
      <dgm:spPr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4000" dirty="0" smtClean="0"/>
            <a:t>How to deal with financial difficulties</a:t>
          </a:r>
          <a:endParaRPr lang="en-US" sz="4000" dirty="0"/>
        </a:p>
      </dgm:t>
    </dgm:pt>
    <dgm:pt modelId="{253434C2-7ED9-42CA-8030-2E8DC2F2D88E}" type="sibTrans" cxnId="{FEAD0BCF-B4DF-4326-AA14-FD3C33CB8493}">
      <dgm:prSet/>
      <dgm:spPr/>
      <dgm:t>
        <a:bodyPr/>
        <a:lstStyle/>
        <a:p>
          <a:endParaRPr lang="en-US"/>
        </a:p>
      </dgm:t>
    </dgm:pt>
    <dgm:pt modelId="{4CA52A13-6C42-417F-B611-4FA082D5BA09}" type="parTrans" cxnId="{FEAD0BCF-B4DF-4326-AA14-FD3C33CB8493}">
      <dgm:prSet/>
      <dgm:spPr/>
      <dgm:t>
        <a:bodyPr/>
        <a:lstStyle/>
        <a:p>
          <a:endParaRPr lang="en-US"/>
        </a:p>
      </dgm:t>
    </dgm:pt>
    <dgm:pt modelId="{CECCFC02-FA83-430C-9F2A-11CE0F366AB4}" type="pres">
      <dgm:prSet presAssocID="{6301CF29-031A-473C-AFEB-BC37CEEFE3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C98EE2-93C6-4055-B774-04D737F872FE}" type="pres">
      <dgm:prSet presAssocID="{272188CF-E719-4B97-93EC-29B63202C477}" presName="linNode" presStyleCnt="0"/>
      <dgm:spPr/>
    </dgm:pt>
    <dgm:pt modelId="{67102D7B-15D9-45C1-9189-36EE3C442D3B}" type="pres">
      <dgm:prSet presAssocID="{272188CF-E719-4B97-93EC-29B63202C477}" presName="parentText" presStyleLbl="node1" presStyleIdx="0" presStyleCnt="1" custScaleX="277778" custScaleY="100000" custLinFactNeighborX="-136" custLinFactNeighborY="-322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AF61A47-1782-40C1-BC02-DAD12B80409A}" type="presOf" srcId="{272188CF-E719-4B97-93EC-29B63202C477}" destId="{67102D7B-15D9-45C1-9189-36EE3C442D3B}" srcOrd="0" destOrd="0" presId="urn:microsoft.com/office/officeart/2005/8/layout/vList5"/>
    <dgm:cxn modelId="{09053689-8F4F-4C46-A4F6-0A248D1DF638}" type="presOf" srcId="{6301CF29-031A-473C-AFEB-BC37CEEFE31C}" destId="{CECCFC02-FA83-430C-9F2A-11CE0F366AB4}" srcOrd="0" destOrd="0" presId="urn:microsoft.com/office/officeart/2005/8/layout/vList5"/>
    <dgm:cxn modelId="{FEAD0BCF-B4DF-4326-AA14-FD3C33CB8493}" srcId="{6301CF29-031A-473C-AFEB-BC37CEEFE31C}" destId="{272188CF-E719-4B97-93EC-29B63202C477}" srcOrd="0" destOrd="0" parTransId="{4CA52A13-6C42-417F-B611-4FA082D5BA09}" sibTransId="{253434C2-7ED9-42CA-8030-2E8DC2F2D88E}"/>
    <dgm:cxn modelId="{14D6179F-0896-4AC2-80B8-76DDFD22EB51}" type="presParOf" srcId="{CECCFC02-FA83-430C-9F2A-11CE0F366AB4}" destId="{F0C98EE2-93C6-4055-B774-04D737F872FE}" srcOrd="0" destOrd="0" presId="urn:microsoft.com/office/officeart/2005/8/layout/vList5"/>
    <dgm:cxn modelId="{99FE1A0C-7FCA-45F6-8C00-EE033BB7660F}" type="presParOf" srcId="{F0C98EE2-93C6-4055-B774-04D737F872FE}" destId="{67102D7B-15D9-45C1-9189-36EE3C442D3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6301CF29-031A-473C-AFEB-BC37CEEFE31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2188CF-E719-4B97-93EC-29B63202C477}">
      <dgm:prSet custT="1"/>
      <dgm:spPr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4000" dirty="0" smtClean="0"/>
            <a:t>How to deal with financial difficulties</a:t>
          </a:r>
          <a:endParaRPr lang="en-US" sz="4000" dirty="0"/>
        </a:p>
      </dgm:t>
    </dgm:pt>
    <dgm:pt modelId="{253434C2-7ED9-42CA-8030-2E8DC2F2D88E}" type="sibTrans" cxnId="{FEAD0BCF-B4DF-4326-AA14-FD3C33CB8493}">
      <dgm:prSet/>
      <dgm:spPr/>
      <dgm:t>
        <a:bodyPr/>
        <a:lstStyle/>
        <a:p>
          <a:endParaRPr lang="en-US"/>
        </a:p>
      </dgm:t>
    </dgm:pt>
    <dgm:pt modelId="{4CA52A13-6C42-417F-B611-4FA082D5BA09}" type="parTrans" cxnId="{FEAD0BCF-B4DF-4326-AA14-FD3C33CB8493}">
      <dgm:prSet/>
      <dgm:spPr/>
      <dgm:t>
        <a:bodyPr/>
        <a:lstStyle/>
        <a:p>
          <a:endParaRPr lang="en-US"/>
        </a:p>
      </dgm:t>
    </dgm:pt>
    <dgm:pt modelId="{CECCFC02-FA83-430C-9F2A-11CE0F366AB4}" type="pres">
      <dgm:prSet presAssocID="{6301CF29-031A-473C-AFEB-BC37CEEFE3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C98EE2-93C6-4055-B774-04D737F872FE}" type="pres">
      <dgm:prSet presAssocID="{272188CF-E719-4B97-93EC-29B63202C477}" presName="linNode" presStyleCnt="0"/>
      <dgm:spPr/>
    </dgm:pt>
    <dgm:pt modelId="{67102D7B-15D9-45C1-9189-36EE3C442D3B}" type="pres">
      <dgm:prSet presAssocID="{272188CF-E719-4B97-93EC-29B63202C477}" presName="parentText" presStyleLbl="node1" presStyleIdx="0" presStyleCnt="1" custScaleX="277778" custScaleY="100000" custLinFactNeighborX="-136" custLinFactNeighborY="-322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2C2105-8327-46C0-94CF-616D8967D49A}" type="presOf" srcId="{272188CF-E719-4B97-93EC-29B63202C477}" destId="{67102D7B-15D9-45C1-9189-36EE3C442D3B}" srcOrd="0" destOrd="0" presId="urn:microsoft.com/office/officeart/2005/8/layout/vList5"/>
    <dgm:cxn modelId="{FEAD0BCF-B4DF-4326-AA14-FD3C33CB8493}" srcId="{6301CF29-031A-473C-AFEB-BC37CEEFE31C}" destId="{272188CF-E719-4B97-93EC-29B63202C477}" srcOrd="0" destOrd="0" parTransId="{4CA52A13-6C42-417F-B611-4FA082D5BA09}" sibTransId="{253434C2-7ED9-42CA-8030-2E8DC2F2D88E}"/>
    <dgm:cxn modelId="{52552862-7CA1-45E5-8A8E-DFF5A0FFDEBB}" type="presOf" srcId="{6301CF29-031A-473C-AFEB-BC37CEEFE31C}" destId="{CECCFC02-FA83-430C-9F2A-11CE0F366AB4}" srcOrd="0" destOrd="0" presId="urn:microsoft.com/office/officeart/2005/8/layout/vList5"/>
    <dgm:cxn modelId="{A4800263-CFAA-4769-B1F0-BFC630F58E33}" type="presParOf" srcId="{CECCFC02-FA83-430C-9F2A-11CE0F366AB4}" destId="{F0C98EE2-93C6-4055-B774-04D737F872FE}" srcOrd="0" destOrd="0" presId="urn:microsoft.com/office/officeart/2005/8/layout/vList5"/>
    <dgm:cxn modelId="{F2F06B31-FA73-4C8F-89C6-DC32207DF1D6}" type="presParOf" srcId="{F0C98EE2-93C6-4055-B774-04D737F872FE}" destId="{67102D7B-15D9-45C1-9189-36EE3C442D3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4C8763C5-65EF-44E8-82BE-15932348431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20D63AB-9284-4EB9-BDB8-704D999003A0}">
      <dgm:prSet custT="1"/>
      <dgm:spPr/>
      <dgm:t>
        <a:bodyPr/>
        <a:lstStyle/>
        <a:p>
          <a:pPr algn="ctr" rtl="0"/>
          <a:r>
            <a:rPr lang="en-US" sz="5400" dirty="0" smtClean="0"/>
            <a:t>Thank You</a:t>
          </a:r>
          <a:endParaRPr lang="en-US" sz="5400" dirty="0"/>
        </a:p>
      </dgm:t>
    </dgm:pt>
    <dgm:pt modelId="{B5F39481-DE7E-49FF-893D-689A3BDBFCF9}" type="parTrans" cxnId="{79943951-4083-41AD-A9D6-9E896734C7F4}">
      <dgm:prSet/>
      <dgm:spPr/>
      <dgm:t>
        <a:bodyPr/>
        <a:lstStyle/>
        <a:p>
          <a:endParaRPr lang="en-US"/>
        </a:p>
      </dgm:t>
    </dgm:pt>
    <dgm:pt modelId="{CDCCFDB2-17B3-4098-9B6C-6B18F6CDE8D2}" type="sibTrans" cxnId="{79943951-4083-41AD-A9D6-9E896734C7F4}">
      <dgm:prSet/>
      <dgm:spPr/>
      <dgm:t>
        <a:bodyPr/>
        <a:lstStyle/>
        <a:p>
          <a:endParaRPr lang="en-US"/>
        </a:p>
      </dgm:t>
    </dgm:pt>
    <dgm:pt modelId="{532A5627-EF82-4CDF-A013-16A6DE8184B8}" type="pres">
      <dgm:prSet presAssocID="{4C8763C5-65EF-44E8-82BE-15932348431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6C91B52-68CA-4730-899D-B0CAB925556C}" type="pres">
      <dgm:prSet presAssocID="{020D63AB-9284-4EB9-BDB8-704D999003A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D27D53B-CAC0-41E3-9E1B-F1DE09EE7C4B}" type="presOf" srcId="{4C8763C5-65EF-44E8-82BE-159323484316}" destId="{532A5627-EF82-4CDF-A013-16A6DE8184B8}" srcOrd="0" destOrd="0" presId="urn:microsoft.com/office/officeart/2005/8/layout/vList2"/>
    <dgm:cxn modelId="{137A6970-3366-4CAD-8E13-A5BB7D5C2A47}" type="presOf" srcId="{020D63AB-9284-4EB9-BDB8-704D999003A0}" destId="{A6C91B52-68CA-4730-899D-B0CAB925556C}" srcOrd="0" destOrd="0" presId="urn:microsoft.com/office/officeart/2005/8/layout/vList2"/>
    <dgm:cxn modelId="{79943951-4083-41AD-A9D6-9E896734C7F4}" srcId="{4C8763C5-65EF-44E8-82BE-159323484316}" destId="{020D63AB-9284-4EB9-BDB8-704D999003A0}" srcOrd="0" destOrd="0" parTransId="{B5F39481-DE7E-49FF-893D-689A3BDBFCF9}" sibTransId="{CDCCFDB2-17B3-4098-9B6C-6B18F6CDE8D2}"/>
    <dgm:cxn modelId="{2A20048E-74D9-471A-9398-841DA19E88FB}" type="presParOf" srcId="{532A5627-EF82-4CDF-A013-16A6DE8184B8}" destId="{A6C91B52-68CA-4730-899D-B0CAB925556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301CF29-031A-473C-AFEB-BC37CEEFE31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2188CF-E719-4B97-93EC-29B63202C477}">
      <dgm:prSet custT="1"/>
      <dgm:spPr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4000" dirty="0" smtClean="0"/>
            <a:t>Consumer Loans</a:t>
          </a:r>
          <a:endParaRPr lang="en-US" sz="4000" dirty="0"/>
        </a:p>
      </dgm:t>
    </dgm:pt>
    <dgm:pt modelId="{253434C2-7ED9-42CA-8030-2E8DC2F2D88E}" type="sibTrans" cxnId="{FEAD0BCF-B4DF-4326-AA14-FD3C33CB8493}">
      <dgm:prSet/>
      <dgm:spPr/>
      <dgm:t>
        <a:bodyPr/>
        <a:lstStyle/>
        <a:p>
          <a:endParaRPr lang="en-US"/>
        </a:p>
      </dgm:t>
    </dgm:pt>
    <dgm:pt modelId="{4CA52A13-6C42-417F-B611-4FA082D5BA09}" type="parTrans" cxnId="{FEAD0BCF-B4DF-4326-AA14-FD3C33CB8493}">
      <dgm:prSet/>
      <dgm:spPr/>
      <dgm:t>
        <a:bodyPr/>
        <a:lstStyle/>
        <a:p>
          <a:endParaRPr lang="en-US"/>
        </a:p>
      </dgm:t>
    </dgm:pt>
    <dgm:pt modelId="{CECCFC02-FA83-430C-9F2A-11CE0F366AB4}" type="pres">
      <dgm:prSet presAssocID="{6301CF29-031A-473C-AFEB-BC37CEEFE3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C98EE2-93C6-4055-B774-04D737F872FE}" type="pres">
      <dgm:prSet presAssocID="{272188CF-E719-4B97-93EC-29B63202C477}" presName="linNode" presStyleCnt="0"/>
      <dgm:spPr/>
    </dgm:pt>
    <dgm:pt modelId="{67102D7B-15D9-45C1-9189-36EE3C442D3B}" type="pres">
      <dgm:prSet presAssocID="{272188CF-E719-4B97-93EC-29B63202C477}" presName="parentText" presStyleLbl="node1" presStyleIdx="0" presStyleCnt="1" custScaleX="277778" custScaleY="100000" custLinFactNeighborX="-136" custLinFactNeighborY="-322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EAD0BCF-B4DF-4326-AA14-FD3C33CB8493}" srcId="{6301CF29-031A-473C-AFEB-BC37CEEFE31C}" destId="{272188CF-E719-4B97-93EC-29B63202C477}" srcOrd="0" destOrd="0" parTransId="{4CA52A13-6C42-417F-B611-4FA082D5BA09}" sibTransId="{253434C2-7ED9-42CA-8030-2E8DC2F2D88E}"/>
    <dgm:cxn modelId="{41769C0B-370A-4A31-8B62-737341712433}" type="presOf" srcId="{272188CF-E719-4B97-93EC-29B63202C477}" destId="{67102D7B-15D9-45C1-9189-36EE3C442D3B}" srcOrd="0" destOrd="0" presId="urn:microsoft.com/office/officeart/2005/8/layout/vList5"/>
    <dgm:cxn modelId="{C1E5E4B2-1973-4DC8-9713-178629355736}" type="presOf" srcId="{6301CF29-031A-473C-AFEB-BC37CEEFE31C}" destId="{CECCFC02-FA83-430C-9F2A-11CE0F366AB4}" srcOrd="0" destOrd="0" presId="urn:microsoft.com/office/officeart/2005/8/layout/vList5"/>
    <dgm:cxn modelId="{E7B819C2-8DAB-49DC-9DC7-23A5547A46D6}" type="presParOf" srcId="{CECCFC02-FA83-430C-9F2A-11CE0F366AB4}" destId="{F0C98EE2-93C6-4055-B774-04D737F872FE}" srcOrd="0" destOrd="0" presId="urn:microsoft.com/office/officeart/2005/8/layout/vList5"/>
    <dgm:cxn modelId="{6A79FB53-CB75-4EC5-8F15-7D6ABEF89374}" type="presParOf" srcId="{F0C98EE2-93C6-4055-B774-04D737F872FE}" destId="{67102D7B-15D9-45C1-9189-36EE3C442D3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301CF29-031A-473C-AFEB-BC37CEEFE31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2188CF-E719-4B97-93EC-29B63202C477}">
      <dgm:prSet custT="1"/>
      <dgm:spPr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4000" dirty="0" smtClean="0"/>
            <a:t>Variable or Fixed Rate Loan</a:t>
          </a:r>
          <a:endParaRPr lang="en-US" sz="4000" dirty="0"/>
        </a:p>
      </dgm:t>
    </dgm:pt>
    <dgm:pt modelId="{253434C2-7ED9-42CA-8030-2E8DC2F2D88E}" type="sibTrans" cxnId="{FEAD0BCF-B4DF-4326-AA14-FD3C33CB8493}">
      <dgm:prSet/>
      <dgm:spPr/>
      <dgm:t>
        <a:bodyPr/>
        <a:lstStyle/>
        <a:p>
          <a:endParaRPr lang="en-US"/>
        </a:p>
      </dgm:t>
    </dgm:pt>
    <dgm:pt modelId="{4CA52A13-6C42-417F-B611-4FA082D5BA09}" type="parTrans" cxnId="{FEAD0BCF-B4DF-4326-AA14-FD3C33CB8493}">
      <dgm:prSet/>
      <dgm:spPr/>
      <dgm:t>
        <a:bodyPr/>
        <a:lstStyle/>
        <a:p>
          <a:endParaRPr lang="en-US"/>
        </a:p>
      </dgm:t>
    </dgm:pt>
    <dgm:pt modelId="{CECCFC02-FA83-430C-9F2A-11CE0F366AB4}" type="pres">
      <dgm:prSet presAssocID="{6301CF29-031A-473C-AFEB-BC37CEEFE3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C98EE2-93C6-4055-B774-04D737F872FE}" type="pres">
      <dgm:prSet presAssocID="{272188CF-E719-4B97-93EC-29B63202C477}" presName="linNode" presStyleCnt="0"/>
      <dgm:spPr/>
    </dgm:pt>
    <dgm:pt modelId="{67102D7B-15D9-45C1-9189-36EE3C442D3B}" type="pres">
      <dgm:prSet presAssocID="{272188CF-E719-4B97-93EC-29B63202C477}" presName="parentText" presStyleLbl="node1" presStyleIdx="0" presStyleCnt="1" custScaleX="277778" custScaleY="100000" custLinFactNeighborX="-136" custLinFactNeighborY="-322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C9D92ED-EFAF-4748-A6B5-C4F855C7A8AF}" type="presOf" srcId="{272188CF-E719-4B97-93EC-29B63202C477}" destId="{67102D7B-15D9-45C1-9189-36EE3C442D3B}" srcOrd="0" destOrd="0" presId="urn:microsoft.com/office/officeart/2005/8/layout/vList5"/>
    <dgm:cxn modelId="{9252E430-8DCB-4489-914F-E8982991CA7B}" type="presOf" srcId="{6301CF29-031A-473C-AFEB-BC37CEEFE31C}" destId="{CECCFC02-FA83-430C-9F2A-11CE0F366AB4}" srcOrd="0" destOrd="0" presId="urn:microsoft.com/office/officeart/2005/8/layout/vList5"/>
    <dgm:cxn modelId="{FEAD0BCF-B4DF-4326-AA14-FD3C33CB8493}" srcId="{6301CF29-031A-473C-AFEB-BC37CEEFE31C}" destId="{272188CF-E719-4B97-93EC-29B63202C477}" srcOrd="0" destOrd="0" parTransId="{4CA52A13-6C42-417F-B611-4FA082D5BA09}" sibTransId="{253434C2-7ED9-42CA-8030-2E8DC2F2D88E}"/>
    <dgm:cxn modelId="{A18E95EB-E100-4E60-8AFC-028A536765A8}" type="presParOf" srcId="{CECCFC02-FA83-430C-9F2A-11CE0F366AB4}" destId="{F0C98EE2-93C6-4055-B774-04D737F872FE}" srcOrd="0" destOrd="0" presId="urn:microsoft.com/office/officeart/2005/8/layout/vList5"/>
    <dgm:cxn modelId="{D8D15DEC-36DB-4D1F-8B3E-D97DE1C0E02B}" type="presParOf" srcId="{F0C98EE2-93C6-4055-B774-04D737F872FE}" destId="{67102D7B-15D9-45C1-9189-36EE3C442D3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301CF29-031A-473C-AFEB-BC37CEEFE31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2188CF-E719-4B97-93EC-29B63202C477}">
      <dgm:prSet custT="1"/>
      <dgm:spPr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4000" dirty="0" smtClean="0"/>
            <a:t>Loan Durations</a:t>
          </a:r>
          <a:endParaRPr lang="en-US" sz="4000" dirty="0"/>
        </a:p>
      </dgm:t>
    </dgm:pt>
    <dgm:pt modelId="{253434C2-7ED9-42CA-8030-2E8DC2F2D88E}" type="sibTrans" cxnId="{FEAD0BCF-B4DF-4326-AA14-FD3C33CB8493}">
      <dgm:prSet/>
      <dgm:spPr/>
      <dgm:t>
        <a:bodyPr/>
        <a:lstStyle/>
        <a:p>
          <a:endParaRPr lang="en-US"/>
        </a:p>
      </dgm:t>
    </dgm:pt>
    <dgm:pt modelId="{4CA52A13-6C42-417F-B611-4FA082D5BA09}" type="parTrans" cxnId="{FEAD0BCF-B4DF-4326-AA14-FD3C33CB8493}">
      <dgm:prSet/>
      <dgm:spPr/>
      <dgm:t>
        <a:bodyPr/>
        <a:lstStyle/>
        <a:p>
          <a:endParaRPr lang="en-US"/>
        </a:p>
      </dgm:t>
    </dgm:pt>
    <dgm:pt modelId="{CECCFC02-FA83-430C-9F2A-11CE0F366AB4}" type="pres">
      <dgm:prSet presAssocID="{6301CF29-031A-473C-AFEB-BC37CEEFE3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C98EE2-93C6-4055-B774-04D737F872FE}" type="pres">
      <dgm:prSet presAssocID="{272188CF-E719-4B97-93EC-29B63202C477}" presName="linNode" presStyleCnt="0"/>
      <dgm:spPr/>
    </dgm:pt>
    <dgm:pt modelId="{67102D7B-15D9-45C1-9189-36EE3C442D3B}" type="pres">
      <dgm:prSet presAssocID="{272188CF-E719-4B97-93EC-29B63202C477}" presName="parentText" presStyleLbl="node1" presStyleIdx="0" presStyleCnt="1" custScaleX="277778" custScaleY="100000" custLinFactNeighborX="-136" custLinFactNeighborY="-322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EAD0BCF-B4DF-4326-AA14-FD3C33CB8493}" srcId="{6301CF29-031A-473C-AFEB-BC37CEEFE31C}" destId="{272188CF-E719-4B97-93EC-29B63202C477}" srcOrd="0" destOrd="0" parTransId="{4CA52A13-6C42-417F-B611-4FA082D5BA09}" sibTransId="{253434C2-7ED9-42CA-8030-2E8DC2F2D88E}"/>
    <dgm:cxn modelId="{73B18765-D81D-4162-9A9D-57D2FF77C912}" type="presOf" srcId="{272188CF-E719-4B97-93EC-29B63202C477}" destId="{67102D7B-15D9-45C1-9189-36EE3C442D3B}" srcOrd="0" destOrd="0" presId="urn:microsoft.com/office/officeart/2005/8/layout/vList5"/>
    <dgm:cxn modelId="{83ED9F34-E7CE-4D87-9B77-FD982EC34DD1}" type="presOf" srcId="{6301CF29-031A-473C-AFEB-BC37CEEFE31C}" destId="{CECCFC02-FA83-430C-9F2A-11CE0F366AB4}" srcOrd="0" destOrd="0" presId="urn:microsoft.com/office/officeart/2005/8/layout/vList5"/>
    <dgm:cxn modelId="{2D59C6D4-6DBD-4138-BDDA-7D5BE22DFF75}" type="presParOf" srcId="{CECCFC02-FA83-430C-9F2A-11CE0F366AB4}" destId="{F0C98EE2-93C6-4055-B774-04D737F872FE}" srcOrd="0" destOrd="0" presId="urn:microsoft.com/office/officeart/2005/8/layout/vList5"/>
    <dgm:cxn modelId="{A58D4D10-5003-43B9-BCD1-CC89F7ED8CF1}" type="presParOf" srcId="{F0C98EE2-93C6-4055-B774-04D737F872FE}" destId="{67102D7B-15D9-45C1-9189-36EE3C442D3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301CF29-031A-473C-AFEB-BC37CEEFE31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2188CF-E719-4B97-93EC-29B63202C477}">
      <dgm:prSet custT="1"/>
      <dgm:spPr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4000" dirty="0" smtClean="0"/>
            <a:t>Terms of the loan</a:t>
          </a:r>
          <a:endParaRPr lang="en-US" sz="4000" dirty="0"/>
        </a:p>
      </dgm:t>
    </dgm:pt>
    <dgm:pt modelId="{253434C2-7ED9-42CA-8030-2E8DC2F2D88E}" type="sibTrans" cxnId="{FEAD0BCF-B4DF-4326-AA14-FD3C33CB8493}">
      <dgm:prSet/>
      <dgm:spPr/>
      <dgm:t>
        <a:bodyPr/>
        <a:lstStyle/>
        <a:p>
          <a:endParaRPr lang="en-US"/>
        </a:p>
      </dgm:t>
    </dgm:pt>
    <dgm:pt modelId="{4CA52A13-6C42-417F-B611-4FA082D5BA09}" type="parTrans" cxnId="{FEAD0BCF-B4DF-4326-AA14-FD3C33CB8493}">
      <dgm:prSet/>
      <dgm:spPr/>
      <dgm:t>
        <a:bodyPr/>
        <a:lstStyle/>
        <a:p>
          <a:endParaRPr lang="en-US"/>
        </a:p>
      </dgm:t>
    </dgm:pt>
    <dgm:pt modelId="{CECCFC02-FA83-430C-9F2A-11CE0F366AB4}" type="pres">
      <dgm:prSet presAssocID="{6301CF29-031A-473C-AFEB-BC37CEEFE3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C98EE2-93C6-4055-B774-04D737F872FE}" type="pres">
      <dgm:prSet presAssocID="{272188CF-E719-4B97-93EC-29B63202C477}" presName="linNode" presStyleCnt="0"/>
      <dgm:spPr/>
    </dgm:pt>
    <dgm:pt modelId="{67102D7B-15D9-45C1-9189-36EE3C442D3B}" type="pres">
      <dgm:prSet presAssocID="{272188CF-E719-4B97-93EC-29B63202C477}" presName="parentText" presStyleLbl="node1" presStyleIdx="0" presStyleCnt="1" custScaleX="277778" custScaleY="100000" custLinFactNeighborX="-136" custLinFactNeighborY="-322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EAD0BCF-B4DF-4326-AA14-FD3C33CB8493}" srcId="{6301CF29-031A-473C-AFEB-BC37CEEFE31C}" destId="{272188CF-E719-4B97-93EC-29B63202C477}" srcOrd="0" destOrd="0" parTransId="{4CA52A13-6C42-417F-B611-4FA082D5BA09}" sibTransId="{253434C2-7ED9-42CA-8030-2E8DC2F2D88E}"/>
    <dgm:cxn modelId="{E00B6A06-6B5A-4940-B921-69F4F07D38E8}" type="presOf" srcId="{6301CF29-031A-473C-AFEB-BC37CEEFE31C}" destId="{CECCFC02-FA83-430C-9F2A-11CE0F366AB4}" srcOrd="0" destOrd="0" presId="urn:microsoft.com/office/officeart/2005/8/layout/vList5"/>
    <dgm:cxn modelId="{75EFA248-4511-43AF-B74A-586C913C5EA1}" type="presOf" srcId="{272188CF-E719-4B97-93EC-29B63202C477}" destId="{67102D7B-15D9-45C1-9189-36EE3C442D3B}" srcOrd="0" destOrd="0" presId="urn:microsoft.com/office/officeart/2005/8/layout/vList5"/>
    <dgm:cxn modelId="{26D40771-7B69-4064-B82C-0D7CAE73C66F}" type="presParOf" srcId="{CECCFC02-FA83-430C-9F2A-11CE0F366AB4}" destId="{F0C98EE2-93C6-4055-B774-04D737F872FE}" srcOrd="0" destOrd="0" presId="urn:microsoft.com/office/officeart/2005/8/layout/vList5"/>
    <dgm:cxn modelId="{0BE1C721-A1C7-45CC-85DB-5CC680DA50DC}" type="presParOf" srcId="{F0C98EE2-93C6-4055-B774-04D737F872FE}" destId="{67102D7B-15D9-45C1-9189-36EE3C442D3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301CF29-031A-473C-AFEB-BC37CEEFE31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2188CF-E719-4B97-93EC-29B63202C477}">
      <dgm:prSet custT="1"/>
      <dgm:spPr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4000" dirty="0" smtClean="0"/>
            <a:t>Type of Loans</a:t>
          </a:r>
          <a:endParaRPr lang="en-US" sz="4000" dirty="0"/>
        </a:p>
      </dgm:t>
    </dgm:pt>
    <dgm:pt modelId="{253434C2-7ED9-42CA-8030-2E8DC2F2D88E}" type="sibTrans" cxnId="{FEAD0BCF-B4DF-4326-AA14-FD3C33CB8493}">
      <dgm:prSet/>
      <dgm:spPr/>
      <dgm:t>
        <a:bodyPr/>
        <a:lstStyle/>
        <a:p>
          <a:endParaRPr lang="en-US"/>
        </a:p>
      </dgm:t>
    </dgm:pt>
    <dgm:pt modelId="{4CA52A13-6C42-417F-B611-4FA082D5BA09}" type="parTrans" cxnId="{FEAD0BCF-B4DF-4326-AA14-FD3C33CB8493}">
      <dgm:prSet/>
      <dgm:spPr/>
      <dgm:t>
        <a:bodyPr/>
        <a:lstStyle/>
        <a:p>
          <a:endParaRPr lang="en-US"/>
        </a:p>
      </dgm:t>
    </dgm:pt>
    <dgm:pt modelId="{CECCFC02-FA83-430C-9F2A-11CE0F366AB4}" type="pres">
      <dgm:prSet presAssocID="{6301CF29-031A-473C-AFEB-BC37CEEFE3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C98EE2-93C6-4055-B774-04D737F872FE}" type="pres">
      <dgm:prSet presAssocID="{272188CF-E719-4B97-93EC-29B63202C477}" presName="linNode" presStyleCnt="0"/>
      <dgm:spPr/>
    </dgm:pt>
    <dgm:pt modelId="{67102D7B-15D9-45C1-9189-36EE3C442D3B}" type="pres">
      <dgm:prSet presAssocID="{272188CF-E719-4B97-93EC-29B63202C477}" presName="parentText" presStyleLbl="node1" presStyleIdx="0" presStyleCnt="1" custScaleX="277778" custScaleY="100000" custLinFactNeighborX="-136" custLinFactNeighborY="-322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FB06EFF-B61A-4A49-A762-6E8F85ADEF80}" type="presOf" srcId="{272188CF-E719-4B97-93EC-29B63202C477}" destId="{67102D7B-15D9-45C1-9189-36EE3C442D3B}" srcOrd="0" destOrd="0" presId="urn:microsoft.com/office/officeart/2005/8/layout/vList5"/>
    <dgm:cxn modelId="{FEAD0BCF-B4DF-4326-AA14-FD3C33CB8493}" srcId="{6301CF29-031A-473C-AFEB-BC37CEEFE31C}" destId="{272188CF-E719-4B97-93EC-29B63202C477}" srcOrd="0" destOrd="0" parTransId="{4CA52A13-6C42-417F-B611-4FA082D5BA09}" sibTransId="{253434C2-7ED9-42CA-8030-2E8DC2F2D88E}"/>
    <dgm:cxn modelId="{CCF80D42-DDCB-48E2-B962-20E51A073BF8}" type="presOf" srcId="{6301CF29-031A-473C-AFEB-BC37CEEFE31C}" destId="{CECCFC02-FA83-430C-9F2A-11CE0F366AB4}" srcOrd="0" destOrd="0" presId="urn:microsoft.com/office/officeart/2005/8/layout/vList5"/>
    <dgm:cxn modelId="{90A52C8F-1CE0-446D-85D8-180CC2AE0FC7}" type="presParOf" srcId="{CECCFC02-FA83-430C-9F2A-11CE0F366AB4}" destId="{F0C98EE2-93C6-4055-B774-04D737F872FE}" srcOrd="0" destOrd="0" presId="urn:microsoft.com/office/officeart/2005/8/layout/vList5"/>
    <dgm:cxn modelId="{E82A23F0-9AE0-402D-9FFB-9193BBB3F66A}" type="presParOf" srcId="{F0C98EE2-93C6-4055-B774-04D737F872FE}" destId="{67102D7B-15D9-45C1-9189-36EE3C442D3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301CF29-031A-473C-AFEB-BC37CEEFE31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2188CF-E719-4B97-93EC-29B63202C477}">
      <dgm:prSet custT="1"/>
      <dgm:spPr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4000" dirty="0" smtClean="0"/>
            <a:t>Costs of Loans</a:t>
          </a:r>
          <a:endParaRPr lang="en-US" sz="4000" dirty="0"/>
        </a:p>
      </dgm:t>
    </dgm:pt>
    <dgm:pt modelId="{253434C2-7ED9-42CA-8030-2E8DC2F2D88E}" type="sibTrans" cxnId="{FEAD0BCF-B4DF-4326-AA14-FD3C33CB8493}">
      <dgm:prSet/>
      <dgm:spPr/>
      <dgm:t>
        <a:bodyPr/>
        <a:lstStyle/>
        <a:p>
          <a:endParaRPr lang="en-US"/>
        </a:p>
      </dgm:t>
    </dgm:pt>
    <dgm:pt modelId="{4CA52A13-6C42-417F-B611-4FA082D5BA09}" type="parTrans" cxnId="{FEAD0BCF-B4DF-4326-AA14-FD3C33CB8493}">
      <dgm:prSet/>
      <dgm:spPr/>
      <dgm:t>
        <a:bodyPr/>
        <a:lstStyle/>
        <a:p>
          <a:endParaRPr lang="en-US"/>
        </a:p>
      </dgm:t>
    </dgm:pt>
    <dgm:pt modelId="{CECCFC02-FA83-430C-9F2A-11CE0F366AB4}" type="pres">
      <dgm:prSet presAssocID="{6301CF29-031A-473C-AFEB-BC37CEEFE3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C98EE2-93C6-4055-B774-04D737F872FE}" type="pres">
      <dgm:prSet presAssocID="{272188CF-E719-4B97-93EC-29B63202C477}" presName="linNode" presStyleCnt="0"/>
      <dgm:spPr/>
    </dgm:pt>
    <dgm:pt modelId="{67102D7B-15D9-45C1-9189-36EE3C442D3B}" type="pres">
      <dgm:prSet presAssocID="{272188CF-E719-4B97-93EC-29B63202C477}" presName="parentText" presStyleLbl="node1" presStyleIdx="0" presStyleCnt="1" custScaleX="277778" custScaleY="100000" custLinFactNeighborX="-136" custLinFactNeighborY="-322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E9AB0F1-6984-4B65-A77B-201A7E685252}" type="presOf" srcId="{272188CF-E719-4B97-93EC-29B63202C477}" destId="{67102D7B-15D9-45C1-9189-36EE3C442D3B}" srcOrd="0" destOrd="0" presId="urn:microsoft.com/office/officeart/2005/8/layout/vList5"/>
    <dgm:cxn modelId="{FEAD0BCF-B4DF-4326-AA14-FD3C33CB8493}" srcId="{6301CF29-031A-473C-AFEB-BC37CEEFE31C}" destId="{272188CF-E719-4B97-93EC-29B63202C477}" srcOrd="0" destOrd="0" parTransId="{4CA52A13-6C42-417F-B611-4FA082D5BA09}" sibTransId="{253434C2-7ED9-42CA-8030-2E8DC2F2D88E}"/>
    <dgm:cxn modelId="{0DCE2D80-E814-4599-9F56-31F3155F5180}" type="presOf" srcId="{6301CF29-031A-473C-AFEB-BC37CEEFE31C}" destId="{CECCFC02-FA83-430C-9F2A-11CE0F366AB4}" srcOrd="0" destOrd="0" presId="urn:microsoft.com/office/officeart/2005/8/layout/vList5"/>
    <dgm:cxn modelId="{94CA83D5-D0E8-4791-99EF-14EF84CADE36}" type="presParOf" srcId="{CECCFC02-FA83-430C-9F2A-11CE0F366AB4}" destId="{F0C98EE2-93C6-4055-B774-04D737F872FE}" srcOrd="0" destOrd="0" presId="urn:microsoft.com/office/officeart/2005/8/layout/vList5"/>
    <dgm:cxn modelId="{610BE4CB-BA4C-49A4-92AA-27F0DB1F440F}" type="presParOf" srcId="{F0C98EE2-93C6-4055-B774-04D737F872FE}" destId="{67102D7B-15D9-45C1-9189-36EE3C442D3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301CF29-031A-473C-AFEB-BC37CEEFE31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2188CF-E719-4B97-93EC-29B63202C477}">
      <dgm:prSet custT="1"/>
      <dgm:spPr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4000" dirty="0" smtClean="0"/>
            <a:t>Calculation of APR</a:t>
          </a:r>
          <a:endParaRPr lang="en-US" sz="4000" dirty="0"/>
        </a:p>
      </dgm:t>
    </dgm:pt>
    <dgm:pt modelId="{253434C2-7ED9-42CA-8030-2E8DC2F2D88E}" type="sibTrans" cxnId="{FEAD0BCF-B4DF-4326-AA14-FD3C33CB8493}">
      <dgm:prSet/>
      <dgm:spPr/>
      <dgm:t>
        <a:bodyPr/>
        <a:lstStyle/>
        <a:p>
          <a:endParaRPr lang="en-US"/>
        </a:p>
      </dgm:t>
    </dgm:pt>
    <dgm:pt modelId="{4CA52A13-6C42-417F-B611-4FA082D5BA09}" type="parTrans" cxnId="{FEAD0BCF-B4DF-4326-AA14-FD3C33CB8493}">
      <dgm:prSet/>
      <dgm:spPr/>
      <dgm:t>
        <a:bodyPr/>
        <a:lstStyle/>
        <a:p>
          <a:endParaRPr lang="en-US"/>
        </a:p>
      </dgm:t>
    </dgm:pt>
    <dgm:pt modelId="{CECCFC02-FA83-430C-9F2A-11CE0F366AB4}" type="pres">
      <dgm:prSet presAssocID="{6301CF29-031A-473C-AFEB-BC37CEEFE3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C98EE2-93C6-4055-B774-04D737F872FE}" type="pres">
      <dgm:prSet presAssocID="{272188CF-E719-4B97-93EC-29B63202C477}" presName="linNode" presStyleCnt="0"/>
      <dgm:spPr/>
    </dgm:pt>
    <dgm:pt modelId="{67102D7B-15D9-45C1-9189-36EE3C442D3B}" type="pres">
      <dgm:prSet presAssocID="{272188CF-E719-4B97-93EC-29B63202C477}" presName="parentText" presStyleLbl="node1" presStyleIdx="0" presStyleCnt="1" custScaleX="277778" custScaleY="100000" custLinFactNeighborX="-136" custLinFactNeighborY="-322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EDCBBEB-9A98-402D-BAB6-6BAC47E855F9}" type="presOf" srcId="{272188CF-E719-4B97-93EC-29B63202C477}" destId="{67102D7B-15D9-45C1-9189-36EE3C442D3B}" srcOrd="0" destOrd="0" presId="urn:microsoft.com/office/officeart/2005/8/layout/vList5"/>
    <dgm:cxn modelId="{FEAD0BCF-B4DF-4326-AA14-FD3C33CB8493}" srcId="{6301CF29-031A-473C-AFEB-BC37CEEFE31C}" destId="{272188CF-E719-4B97-93EC-29B63202C477}" srcOrd="0" destOrd="0" parTransId="{4CA52A13-6C42-417F-B611-4FA082D5BA09}" sibTransId="{253434C2-7ED9-42CA-8030-2E8DC2F2D88E}"/>
    <dgm:cxn modelId="{1D808B4A-9841-4245-902E-0CAE6DA7A169}" type="presOf" srcId="{6301CF29-031A-473C-AFEB-BC37CEEFE31C}" destId="{CECCFC02-FA83-430C-9F2A-11CE0F366AB4}" srcOrd="0" destOrd="0" presId="urn:microsoft.com/office/officeart/2005/8/layout/vList5"/>
    <dgm:cxn modelId="{DACE8302-7AF7-4347-BA21-8403F10B24AA}" type="presParOf" srcId="{CECCFC02-FA83-430C-9F2A-11CE0F366AB4}" destId="{F0C98EE2-93C6-4055-B774-04D737F872FE}" srcOrd="0" destOrd="0" presId="urn:microsoft.com/office/officeart/2005/8/layout/vList5"/>
    <dgm:cxn modelId="{B3027A9B-D4F5-4340-BDA6-5D92A02A01EF}" type="presParOf" srcId="{F0C98EE2-93C6-4055-B774-04D737F872FE}" destId="{67102D7B-15D9-45C1-9189-36EE3C442D3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DFCA2A-3259-4688-A833-7E47232A7BA9}">
      <dsp:nvSpPr>
        <dsp:cNvPr id="0" name=""/>
        <dsp:cNvSpPr/>
      </dsp:nvSpPr>
      <dsp:spPr>
        <a:xfrm>
          <a:off x="4015" y="0"/>
          <a:ext cx="8221569" cy="1447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Personal Finance</a:t>
          </a:r>
          <a:endParaRPr lang="en-US" sz="2800" kern="1200" dirty="0"/>
        </a:p>
      </dsp:txBody>
      <dsp:txXfrm>
        <a:off x="74691" y="70676"/>
        <a:ext cx="8080217" cy="130644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02D7B-15D9-45C1-9189-36EE3C442D3B}">
      <dsp:nvSpPr>
        <dsp:cNvPr id="0" name=""/>
        <dsp:cNvSpPr/>
      </dsp:nvSpPr>
      <dsp:spPr>
        <a:xfrm>
          <a:off x="0" y="0"/>
          <a:ext cx="8221569" cy="6090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Student Loan Debt</a:t>
          </a:r>
          <a:endParaRPr lang="en-US" sz="4000" kern="1200" dirty="0"/>
        </a:p>
      </dsp:txBody>
      <dsp:txXfrm>
        <a:off x="29729" y="29729"/>
        <a:ext cx="8162111" cy="54954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02D7B-15D9-45C1-9189-36EE3C442D3B}">
      <dsp:nvSpPr>
        <dsp:cNvPr id="0" name=""/>
        <dsp:cNvSpPr/>
      </dsp:nvSpPr>
      <dsp:spPr>
        <a:xfrm>
          <a:off x="0" y="0"/>
          <a:ext cx="8221569" cy="6090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Delinquencies</a:t>
          </a:r>
          <a:endParaRPr lang="en-US" sz="4000" kern="1200" dirty="0"/>
        </a:p>
      </dsp:txBody>
      <dsp:txXfrm>
        <a:off x="29729" y="29729"/>
        <a:ext cx="8162111" cy="54954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02D7B-15D9-45C1-9189-36EE3C442D3B}">
      <dsp:nvSpPr>
        <dsp:cNvPr id="0" name=""/>
        <dsp:cNvSpPr/>
      </dsp:nvSpPr>
      <dsp:spPr>
        <a:xfrm>
          <a:off x="0" y="0"/>
          <a:ext cx="8221569" cy="6090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Student Loan and Credit Card Debt</a:t>
          </a:r>
          <a:endParaRPr lang="en-US" sz="4000" kern="1200" dirty="0"/>
        </a:p>
      </dsp:txBody>
      <dsp:txXfrm>
        <a:off x="29729" y="29729"/>
        <a:ext cx="8162111" cy="54954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02D7B-15D9-45C1-9189-36EE3C442D3B}">
      <dsp:nvSpPr>
        <dsp:cNvPr id="0" name=""/>
        <dsp:cNvSpPr/>
      </dsp:nvSpPr>
      <dsp:spPr>
        <a:xfrm>
          <a:off x="0" y="0"/>
          <a:ext cx="8221569" cy="6090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Total Debt</a:t>
          </a:r>
          <a:endParaRPr lang="en-US" sz="4000" kern="1200" dirty="0"/>
        </a:p>
      </dsp:txBody>
      <dsp:txXfrm>
        <a:off x="29729" y="29729"/>
        <a:ext cx="8162111" cy="549546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02D7B-15D9-45C1-9189-36EE3C442D3B}">
      <dsp:nvSpPr>
        <dsp:cNvPr id="0" name=""/>
        <dsp:cNvSpPr/>
      </dsp:nvSpPr>
      <dsp:spPr>
        <a:xfrm>
          <a:off x="0" y="0"/>
          <a:ext cx="8221569" cy="6090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Loan Costs</a:t>
          </a:r>
          <a:endParaRPr lang="en-US" sz="4000" kern="1200" dirty="0"/>
        </a:p>
      </dsp:txBody>
      <dsp:txXfrm>
        <a:off x="29729" y="29729"/>
        <a:ext cx="8162111" cy="549546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02D7B-15D9-45C1-9189-36EE3C442D3B}">
      <dsp:nvSpPr>
        <dsp:cNvPr id="0" name=""/>
        <dsp:cNvSpPr/>
      </dsp:nvSpPr>
      <dsp:spPr>
        <a:xfrm>
          <a:off x="0" y="0"/>
          <a:ext cx="8221569" cy="6090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Payday Loan Facts</a:t>
          </a:r>
          <a:endParaRPr lang="en-US" sz="4000" kern="1200" dirty="0"/>
        </a:p>
      </dsp:txBody>
      <dsp:txXfrm>
        <a:off x="29729" y="29729"/>
        <a:ext cx="8162111" cy="549546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02D7B-15D9-45C1-9189-36EE3C442D3B}">
      <dsp:nvSpPr>
        <dsp:cNvPr id="0" name=""/>
        <dsp:cNvSpPr/>
      </dsp:nvSpPr>
      <dsp:spPr>
        <a:xfrm>
          <a:off x="0" y="0"/>
          <a:ext cx="8221569" cy="6090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Loan Costs</a:t>
          </a:r>
          <a:endParaRPr lang="en-US" sz="4000" kern="1200" dirty="0"/>
        </a:p>
      </dsp:txBody>
      <dsp:txXfrm>
        <a:off x="29729" y="29729"/>
        <a:ext cx="8162111" cy="549546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02D7B-15D9-45C1-9189-36EE3C442D3B}">
      <dsp:nvSpPr>
        <dsp:cNvPr id="0" name=""/>
        <dsp:cNvSpPr/>
      </dsp:nvSpPr>
      <dsp:spPr>
        <a:xfrm>
          <a:off x="0" y="0"/>
          <a:ext cx="8221569" cy="6090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Loan Costs</a:t>
          </a:r>
          <a:endParaRPr lang="en-US" sz="4000" kern="1200" dirty="0"/>
        </a:p>
      </dsp:txBody>
      <dsp:txXfrm>
        <a:off x="29729" y="29729"/>
        <a:ext cx="8162111" cy="549546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02D7B-15D9-45C1-9189-36EE3C442D3B}">
      <dsp:nvSpPr>
        <dsp:cNvPr id="0" name=""/>
        <dsp:cNvSpPr/>
      </dsp:nvSpPr>
      <dsp:spPr>
        <a:xfrm>
          <a:off x="0" y="0"/>
          <a:ext cx="8221569" cy="6090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Sources of loans</a:t>
          </a:r>
          <a:endParaRPr lang="en-US" sz="4000" kern="1200" dirty="0"/>
        </a:p>
      </dsp:txBody>
      <dsp:txXfrm>
        <a:off x="29729" y="29729"/>
        <a:ext cx="8162111" cy="549546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02D7B-15D9-45C1-9189-36EE3C442D3B}">
      <dsp:nvSpPr>
        <dsp:cNvPr id="0" name=""/>
        <dsp:cNvSpPr/>
      </dsp:nvSpPr>
      <dsp:spPr>
        <a:xfrm>
          <a:off x="0" y="0"/>
          <a:ext cx="8221569" cy="6090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Shop around</a:t>
          </a:r>
          <a:endParaRPr lang="en-US" sz="4000" kern="1200" dirty="0"/>
        </a:p>
      </dsp:txBody>
      <dsp:txXfrm>
        <a:off x="29729" y="29729"/>
        <a:ext cx="8162111" cy="5495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DFCA2A-3259-4688-A833-7E47232A7BA9}">
      <dsp:nvSpPr>
        <dsp:cNvPr id="0" name=""/>
        <dsp:cNvSpPr/>
      </dsp:nvSpPr>
      <dsp:spPr>
        <a:xfrm>
          <a:off x="4015" y="228600"/>
          <a:ext cx="8221569" cy="9905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smtClean="0"/>
            <a:t>Consumer Loans</a:t>
          </a:r>
          <a:endParaRPr lang="en-US" sz="4000" kern="1200" dirty="0"/>
        </a:p>
      </dsp:txBody>
      <dsp:txXfrm>
        <a:off x="52372" y="276957"/>
        <a:ext cx="8124855" cy="893885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02D7B-15D9-45C1-9189-36EE3C442D3B}">
      <dsp:nvSpPr>
        <dsp:cNvPr id="0" name=""/>
        <dsp:cNvSpPr/>
      </dsp:nvSpPr>
      <dsp:spPr>
        <a:xfrm>
          <a:off x="0" y="0"/>
          <a:ext cx="8221569" cy="6090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Questions to ask yourself???</a:t>
          </a:r>
          <a:endParaRPr lang="en-US" sz="4000" kern="1200" dirty="0"/>
        </a:p>
      </dsp:txBody>
      <dsp:txXfrm>
        <a:off x="29729" y="29729"/>
        <a:ext cx="8162111" cy="549546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02D7B-15D9-45C1-9189-36EE3C442D3B}">
      <dsp:nvSpPr>
        <dsp:cNvPr id="0" name=""/>
        <dsp:cNvSpPr/>
      </dsp:nvSpPr>
      <dsp:spPr>
        <a:xfrm>
          <a:off x="0" y="0"/>
          <a:ext cx="8221569" cy="6090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Being in charge</a:t>
          </a:r>
          <a:endParaRPr lang="en-US" sz="4000" kern="1200" dirty="0"/>
        </a:p>
      </dsp:txBody>
      <dsp:txXfrm>
        <a:off x="29729" y="29729"/>
        <a:ext cx="8162111" cy="549546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02D7B-15D9-45C1-9189-36EE3C442D3B}">
      <dsp:nvSpPr>
        <dsp:cNvPr id="0" name=""/>
        <dsp:cNvSpPr/>
      </dsp:nvSpPr>
      <dsp:spPr>
        <a:xfrm>
          <a:off x="0" y="0"/>
          <a:ext cx="8221569" cy="6090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How to deal with financial difficulties</a:t>
          </a:r>
          <a:endParaRPr lang="en-US" sz="4000" kern="1200" dirty="0"/>
        </a:p>
      </dsp:txBody>
      <dsp:txXfrm>
        <a:off x="29729" y="29729"/>
        <a:ext cx="8162111" cy="549546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02D7B-15D9-45C1-9189-36EE3C442D3B}">
      <dsp:nvSpPr>
        <dsp:cNvPr id="0" name=""/>
        <dsp:cNvSpPr/>
      </dsp:nvSpPr>
      <dsp:spPr>
        <a:xfrm>
          <a:off x="0" y="0"/>
          <a:ext cx="8221569" cy="6090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How to deal with financial difficulties</a:t>
          </a:r>
          <a:endParaRPr lang="en-US" sz="4000" kern="1200" dirty="0"/>
        </a:p>
      </dsp:txBody>
      <dsp:txXfrm>
        <a:off x="29729" y="29729"/>
        <a:ext cx="8162111" cy="549546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C91B52-68CA-4730-899D-B0CAB925556C}">
      <dsp:nvSpPr>
        <dsp:cNvPr id="0" name=""/>
        <dsp:cNvSpPr/>
      </dsp:nvSpPr>
      <dsp:spPr>
        <a:xfrm>
          <a:off x="0" y="107599"/>
          <a:ext cx="8001000" cy="12548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/>
            <a:t>Thank You</a:t>
          </a:r>
          <a:endParaRPr lang="en-US" sz="5400" kern="1200" dirty="0"/>
        </a:p>
      </dsp:txBody>
      <dsp:txXfrm>
        <a:off x="61256" y="168855"/>
        <a:ext cx="7878488" cy="113231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02D7B-15D9-45C1-9189-36EE3C442D3B}">
      <dsp:nvSpPr>
        <dsp:cNvPr id="0" name=""/>
        <dsp:cNvSpPr/>
      </dsp:nvSpPr>
      <dsp:spPr>
        <a:xfrm>
          <a:off x="0" y="0"/>
          <a:ext cx="8221569" cy="6090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Consumer Loans</a:t>
          </a:r>
          <a:endParaRPr lang="en-US" sz="4000" kern="1200" dirty="0"/>
        </a:p>
      </dsp:txBody>
      <dsp:txXfrm>
        <a:off x="29729" y="29729"/>
        <a:ext cx="8162111" cy="54954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02D7B-15D9-45C1-9189-36EE3C442D3B}">
      <dsp:nvSpPr>
        <dsp:cNvPr id="0" name=""/>
        <dsp:cNvSpPr/>
      </dsp:nvSpPr>
      <dsp:spPr>
        <a:xfrm>
          <a:off x="0" y="0"/>
          <a:ext cx="8221569" cy="6090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Variable or Fixed Rate Loan</a:t>
          </a:r>
          <a:endParaRPr lang="en-US" sz="4000" kern="1200" dirty="0"/>
        </a:p>
      </dsp:txBody>
      <dsp:txXfrm>
        <a:off x="29729" y="29729"/>
        <a:ext cx="8162111" cy="54954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02D7B-15D9-45C1-9189-36EE3C442D3B}">
      <dsp:nvSpPr>
        <dsp:cNvPr id="0" name=""/>
        <dsp:cNvSpPr/>
      </dsp:nvSpPr>
      <dsp:spPr>
        <a:xfrm>
          <a:off x="0" y="0"/>
          <a:ext cx="8221569" cy="6090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Loan Durations</a:t>
          </a:r>
          <a:endParaRPr lang="en-US" sz="4000" kern="1200" dirty="0"/>
        </a:p>
      </dsp:txBody>
      <dsp:txXfrm>
        <a:off x="29729" y="29729"/>
        <a:ext cx="8162111" cy="54954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02D7B-15D9-45C1-9189-36EE3C442D3B}">
      <dsp:nvSpPr>
        <dsp:cNvPr id="0" name=""/>
        <dsp:cNvSpPr/>
      </dsp:nvSpPr>
      <dsp:spPr>
        <a:xfrm>
          <a:off x="0" y="0"/>
          <a:ext cx="8221569" cy="6090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Terms of the loan</a:t>
          </a:r>
          <a:endParaRPr lang="en-US" sz="4000" kern="1200" dirty="0"/>
        </a:p>
      </dsp:txBody>
      <dsp:txXfrm>
        <a:off x="29729" y="29729"/>
        <a:ext cx="8162111" cy="54954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02D7B-15D9-45C1-9189-36EE3C442D3B}">
      <dsp:nvSpPr>
        <dsp:cNvPr id="0" name=""/>
        <dsp:cNvSpPr/>
      </dsp:nvSpPr>
      <dsp:spPr>
        <a:xfrm>
          <a:off x="0" y="0"/>
          <a:ext cx="8221569" cy="6090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Type of Loans</a:t>
          </a:r>
          <a:endParaRPr lang="en-US" sz="4000" kern="1200" dirty="0"/>
        </a:p>
      </dsp:txBody>
      <dsp:txXfrm>
        <a:off x="29729" y="29729"/>
        <a:ext cx="8162111" cy="54954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02D7B-15D9-45C1-9189-36EE3C442D3B}">
      <dsp:nvSpPr>
        <dsp:cNvPr id="0" name=""/>
        <dsp:cNvSpPr/>
      </dsp:nvSpPr>
      <dsp:spPr>
        <a:xfrm>
          <a:off x="0" y="0"/>
          <a:ext cx="8221569" cy="6090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Costs of Loans</a:t>
          </a:r>
          <a:endParaRPr lang="en-US" sz="4000" kern="1200" dirty="0"/>
        </a:p>
      </dsp:txBody>
      <dsp:txXfrm>
        <a:off x="29729" y="29729"/>
        <a:ext cx="8162111" cy="54954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02D7B-15D9-45C1-9189-36EE3C442D3B}">
      <dsp:nvSpPr>
        <dsp:cNvPr id="0" name=""/>
        <dsp:cNvSpPr/>
      </dsp:nvSpPr>
      <dsp:spPr>
        <a:xfrm>
          <a:off x="0" y="0"/>
          <a:ext cx="8221569" cy="6090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Calculation of APR</a:t>
          </a:r>
          <a:endParaRPr lang="en-US" sz="4000" kern="1200" dirty="0"/>
        </a:p>
      </dsp:txBody>
      <dsp:txXfrm>
        <a:off x="29729" y="29729"/>
        <a:ext cx="8162111" cy="5495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BC2B2F-3356-4D27-9045-A86C6F84D363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1A4C1D-D3ED-4EF9-8A7D-67101A361D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547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6B95-C3D4-4E3D-A489-21B1A5C0BD4D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BD48-1C1E-4772-A563-8D4BD2445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6B95-C3D4-4E3D-A489-21B1A5C0BD4D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BD48-1C1E-4772-A563-8D4BD2445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6B95-C3D4-4E3D-A489-21B1A5C0BD4D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BD48-1C1E-4772-A563-8D4BD2445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6B95-C3D4-4E3D-A489-21B1A5C0BD4D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BD48-1C1E-4772-A563-8D4BD2445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6B95-C3D4-4E3D-A489-21B1A5C0BD4D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BD48-1C1E-4772-A563-8D4BD2445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6B95-C3D4-4E3D-A489-21B1A5C0BD4D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BD48-1C1E-4772-A563-8D4BD2445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6B95-C3D4-4E3D-A489-21B1A5C0BD4D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BD48-1C1E-4772-A563-8D4BD2445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6B95-C3D4-4E3D-A489-21B1A5C0BD4D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BD48-1C1E-4772-A563-8D4BD2445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6B95-C3D4-4E3D-A489-21B1A5C0BD4D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BD48-1C1E-4772-A563-8D4BD2445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6B95-C3D4-4E3D-A489-21B1A5C0BD4D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BD48-1C1E-4772-A563-8D4BD2445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6B95-C3D4-4E3D-A489-21B1A5C0BD4D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BD48-1C1E-4772-A563-8D4BD2445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16B95-C3D4-4E3D-A489-21B1A5C0BD4D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0BD48-1C1E-4772-A563-8D4BD24459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6248400"/>
            <a:ext cx="8839200" cy="26161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0" i="0" kern="1200" baseline="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Bennie D Waller, </a:t>
            </a:r>
            <a:r>
              <a:rPr lang="en-US" sz="1100" b="0" i="0" kern="1200" baseline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Longwood University</a:t>
            </a:r>
            <a:endParaRPr lang="en-US" sz="1100" b="0" i="0" kern="1200" baseline="0" dirty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152400"/>
            <a:ext cx="152400" cy="6553200"/>
          </a:xfrm>
          <a:prstGeom prst="rect">
            <a:avLst/>
          </a:prstGeom>
          <a:solidFill>
            <a:srgbClr val="002060"/>
          </a:solidFill>
          <a:ln w="31750" cmpd="sng">
            <a:solidFill>
              <a:srgbClr val="002060"/>
            </a:solidFill>
          </a:ln>
          <a:effectLst>
            <a:outerShdw blurRad="152400" dist="317500" sx="1000" sy="1000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hyperlink" Target="mailto:wallerbd@longwood.edu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0.xml"/><Relationship Id="rId7" Type="http://schemas.openxmlformats.org/officeDocument/2006/relationships/hyperlink" Target="http://www.google.com/url?sa=i&amp;source=images&amp;cd=&amp;cad=rja&amp;docid=HbTArrQYxDCsMM&amp;tbnid=UCcfSb3DvzdMmM:&amp;ved=0CAgQjRwwAA&amp;url=http://www.doctorhousingbubble.com/education-of-the-housing-market-student-loan-debt-and-falling-birth-rates-slow-demand-for-the-first-time-buyer-market-sallie-mae-debt/&amp;ei=QF2fUbC2C7Go4APn7IHIBQ&amp;psig=AFQjCNGQ2wWxytrnoFTQFWtRwW_PZCLVnA&amp;ust=1369484992223314" TargetMode="Externa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7" Type="http://schemas.openxmlformats.org/officeDocument/2006/relationships/image" Target="../media/image4.pn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Layout" Target="../diagrams/layout13.xml"/><Relationship Id="rId7" Type="http://schemas.openxmlformats.org/officeDocument/2006/relationships/hyperlink" Target="http://halogentv.com/articles/roundtable-discussion-is-student-loan-debt-about-to-explode/" TargetMode="Externa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Layout" Target="../diagrams/layout9.xml"/><Relationship Id="rId7" Type="http://schemas.openxmlformats.org/officeDocument/2006/relationships/hyperlink" Target="http://en.wikipedia.org/wiki/File:Effective_annual_percentage_rate.svg" TargetMode="Externa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306574808"/>
              </p:ext>
            </p:extLst>
          </p:nvPr>
        </p:nvGraphicFramePr>
        <p:xfrm>
          <a:off x="533400" y="914400"/>
          <a:ext cx="8229600" cy="144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8194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Bennie Waller</a:t>
            </a:r>
          </a:p>
          <a:p>
            <a:r>
              <a:rPr lang="en-US" b="1" dirty="0" smtClean="0">
                <a:solidFill>
                  <a:schemeClr val="tx1"/>
                </a:solidFill>
                <a:hlinkClick r:id="rId7"/>
              </a:rPr>
              <a:t>wallerbd@longwood.edu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434-395-2046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Longwood University</a:t>
            </a:r>
            <a:br>
              <a:rPr lang="en-US" sz="2400" b="1" dirty="0" smtClean="0">
                <a:solidFill>
                  <a:schemeClr val="tx1"/>
                </a:solidFill>
              </a:rPr>
            </a:br>
            <a:r>
              <a:rPr lang="en-US" sz="2400" b="1" dirty="0" smtClean="0">
                <a:solidFill>
                  <a:schemeClr val="tx1"/>
                </a:solidFill>
              </a:rPr>
              <a:t>201 High Street</a:t>
            </a:r>
            <a:br>
              <a:rPr lang="en-US" sz="2400" b="1" dirty="0" smtClean="0">
                <a:solidFill>
                  <a:schemeClr val="tx1"/>
                </a:solidFill>
              </a:rPr>
            </a:br>
            <a:r>
              <a:rPr lang="en-US" sz="2400" b="1" dirty="0" smtClean="0">
                <a:solidFill>
                  <a:schemeClr val="tx1"/>
                </a:solidFill>
              </a:rPr>
              <a:t>Farmville, VA 23901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9247707"/>
              </p:ext>
            </p:extLst>
          </p:nvPr>
        </p:nvGraphicFramePr>
        <p:xfrm>
          <a:off x="533400" y="76200"/>
          <a:ext cx="82296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146" name="Picture 2" descr="http://www.doctorhousingbubble.com/wp-content/uploads/2011/04/student-loan-debt-sallie-mae.png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371600"/>
            <a:ext cx="571500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023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05070373"/>
              </p:ext>
            </p:extLst>
          </p:nvPr>
        </p:nvGraphicFramePr>
        <p:xfrm>
          <a:off x="533400" y="76200"/>
          <a:ext cx="82296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http://www.washingtonpost.com/rf/image_606w/WashingtonPost/Content/Blogs/ezra-klein/StandingArt/studentloan.jpg?uuid=8gkM8PpcEeClJSAB457qtA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295400"/>
            <a:ext cx="5772150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142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359176718"/>
              </p:ext>
            </p:extLst>
          </p:nvPr>
        </p:nvGraphicFramePr>
        <p:xfrm>
          <a:off x="533400" y="76200"/>
          <a:ext cx="82296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194" name="Picture 2" descr="http://www.demos.org/sites/default/files/data_bytes/figure2.7_1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838200"/>
            <a:ext cx="6200775" cy="544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104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835478109"/>
              </p:ext>
            </p:extLst>
          </p:nvPr>
        </p:nvGraphicFramePr>
        <p:xfrm>
          <a:off x="533400" y="76200"/>
          <a:ext cx="82296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170" name="Picture 2" descr="http://halogentv.com/wp-content/uploads/2011/09/Total-Debt-Balance-and-its-Composition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828800"/>
            <a:ext cx="6724650" cy="3200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132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821925423"/>
              </p:ext>
            </p:extLst>
          </p:nvPr>
        </p:nvGraphicFramePr>
        <p:xfrm>
          <a:off x="533400" y="76200"/>
          <a:ext cx="82296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914400"/>
            <a:ext cx="8382000" cy="525780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Char char="Ø"/>
            </a:pPr>
            <a:r>
              <a:rPr lang="en-US" sz="2400" dirty="0" smtClean="0">
                <a:ea typeface="ヒラギノ角ゴ Pro W3" charset="-128"/>
              </a:rPr>
              <a:t>Single-payment loans: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>
                <a:ea typeface="ヒラギノ角ゴ Pro W3" charset="-128"/>
              </a:rPr>
              <a:t>Loan disclosure statement gives APR and finance charges of a loan</a:t>
            </a:r>
          </a:p>
          <a:p>
            <a:pPr>
              <a:spcAft>
                <a:spcPts val="1800"/>
              </a:spcAft>
            </a:pPr>
            <a:endParaRPr lang="en-US" sz="2400" dirty="0" smtClean="0">
              <a:ea typeface="ヒラギノ角ゴ Pro W3" charset="-128"/>
            </a:endParaRPr>
          </a:p>
          <a:p>
            <a:pPr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2400" dirty="0" smtClean="0">
                <a:ea typeface="ヒラギノ角ゴ Pro W3" charset="-128"/>
              </a:rPr>
              <a:t>Payday Loans are a very dangerous type of single payment loans</a:t>
            </a:r>
          </a:p>
          <a:p>
            <a:pPr lvl="1"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2000" dirty="0" smtClean="0">
                <a:ea typeface="ヒラギノ角ゴ Pro W3" charset="-128"/>
              </a:rPr>
              <a:t>These short-term loans generally for several hundred dollars and typically due within 1-2 weeks.</a:t>
            </a:r>
          </a:p>
          <a:p>
            <a:pPr lvl="1"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2000" dirty="0" smtClean="0">
                <a:ea typeface="ヒラギノ角ゴ Pro W3" charset="-128"/>
              </a:rPr>
              <a:t>Many times a check will be post-dated for repayment of principal and interest.</a:t>
            </a:r>
          </a:p>
          <a:p>
            <a:pPr lvl="1"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2000" dirty="0" smtClean="0">
                <a:ea typeface="ヒラギノ角ゴ Pro W3" charset="-128"/>
              </a:rPr>
              <a:t>Annualized rates can be as much as 400%.</a:t>
            </a:r>
            <a:endParaRPr lang="en-US" sz="1600" dirty="0">
              <a:ea typeface="ヒラギノ角ゴ Pro W3" charset="-128"/>
            </a:endParaRPr>
          </a:p>
          <a:p>
            <a:pPr eaLnBrk="1" hangingPunct="1">
              <a:buFont typeface="Wingdings" pitchFamily="2" charset="2"/>
              <a:buChar char="Ø"/>
            </a:pPr>
            <a:endParaRPr lang="en-US" sz="2600" dirty="0" smtClean="0"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096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499497620"/>
              </p:ext>
            </p:extLst>
          </p:nvPr>
        </p:nvGraphicFramePr>
        <p:xfrm>
          <a:off x="533400" y="76200"/>
          <a:ext cx="82296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838200"/>
            <a:ext cx="8382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/>
              <a:t>Payday lenders originate </a:t>
            </a:r>
            <a:r>
              <a:rPr lang="en-US" sz="2400" dirty="0"/>
              <a:t>an estimated $27 billion in annual loan volume. </a:t>
            </a:r>
            <a:endParaRPr lang="en-US" sz="2400" dirty="0" smtClean="0"/>
          </a:p>
          <a:p>
            <a:pPr marL="285750" indent="-285750">
              <a:buFont typeface="Wingdings" pitchFamily="2" charset="2"/>
              <a:buChar char="Ø"/>
            </a:pPr>
            <a:endParaRPr lang="en-US" sz="24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/>
              <a:t>The typical two-week </a:t>
            </a:r>
            <a:r>
              <a:rPr lang="en-US" sz="2400" dirty="0" smtClean="0"/>
              <a:t>loan annual rates range from </a:t>
            </a:r>
            <a:r>
              <a:rPr lang="en-US" sz="2400" dirty="0"/>
              <a:t>391 to 521 percent. </a:t>
            </a:r>
            <a:endParaRPr lang="en-US" sz="2400" dirty="0" smtClean="0"/>
          </a:p>
          <a:p>
            <a:pPr marL="285750" indent="-285750">
              <a:buFont typeface="Wingdings" pitchFamily="2" charset="2"/>
              <a:buChar char="Ø"/>
            </a:pPr>
            <a:endParaRPr lang="en-US" sz="24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/>
              <a:t>The “</a:t>
            </a:r>
            <a:r>
              <a:rPr lang="en-US" sz="2400" dirty="0"/>
              <a:t>churning” of existing borrowers’ loans every two weeks accounts for </a:t>
            </a:r>
            <a:r>
              <a:rPr lang="en-US" sz="2400" dirty="0" smtClean="0"/>
              <a:t>75% of </a:t>
            </a:r>
            <a:r>
              <a:rPr lang="en-US" sz="2400" dirty="0"/>
              <a:t>all payday loan volume. </a:t>
            </a:r>
            <a:endParaRPr lang="en-US" sz="2400" dirty="0" smtClean="0"/>
          </a:p>
          <a:p>
            <a:pPr marL="285750" indent="-285750">
              <a:buFont typeface="Wingdings" pitchFamily="2" charset="2"/>
              <a:buChar char="Ø"/>
            </a:pPr>
            <a:endParaRPr lang="en-US" sz="24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/>
              <a:t>Repeated payday loans result in $3.5 billion in fees each year. </a:t>
            </a:r>
          </a:p>
          <a:p>
            <a:r>
              <a:rPr lang="en-US" sz="2400" dirty="0" smtClean="0"/>
              <a:t>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/>
              <a:t>90% of the payday lending business is generated by borrowers with five or more loans per year, and over 60% of business is generated by borrowers with 12 or more loans per </a:t>
            </a:r>
            <a:r>
              <a:rPr lang="en-US" sz="2400" dirty="0" smtClean="0"/>
              <a:t>year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72200" y="6545199"/>
            <a:ext cx="2400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Source: responsiblelending.org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7955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717366119"/>
              </p:ext>
            </p:extLst>
          </p:nvPr>
        </p:nvGraphicFramePr>
        <p:xfrm>
          <a:off x="533400" y="76200"/>
          <a:ext cx="82296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914400"/>
            <a:ext cx="8382000" cy="52578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 typeface="Wingdings" pitchFamily="2" charset="2"/>
              <a:buChar char="Ø"/>
            </a:pPr>
            <a:r>
              <a:rPr lang="en-US" sz="2600" dirty="0" smtClean="0">
                <a:ea typeface="ヒラギノ角ゴ Pro W3" charset="-128"/>
              </a:rPr>
              <a:t>Single-payment loans:</a:t>
            </a:r>
          </a:p>
          <a:p>
            <a:pPr lvl="1">
              <a:buFont typeface="Wingdings" pitchFamily="2" charset="2"/>
              <a:buChar char="Ø"/>
            </a:pPr>
            <a:r>
              <a:rPr lang="en-US" sz="2600" dirty="0" smtClean="0">
                <a:ea typeface="ヒラギノ角ゴ Pro W3" charset="-128"/>
              </a:rPr>
              <a:t>Loan disclosure statement gives APR and finance charges of a loan</a:t>
            </a:r>
          </a:p>
          <a:p>
            <a:pPr eaLnBrk="1" hangingPunct="1">
              <a:buFont typeface="Wingdings" pitchFamily="2" charset="2"/>
              <a:buChar char="Ø"/>
            </a:pPr>
            <a:endParaRPr lang="en-US" sz="2600" dirty="0" smtClean="0">
              <a:ea typeface="ヒラギノ角ゴ Pro W3" charset="-128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n-US" sz="2600" dirty="0" smtClean="0">
                <a:ea typeface="ヒラギノ角ゴ Pro W3" charset="-128"/>
              </a:rPr>
              <a:t>Simple interest method: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600" dirty="0" smtClean="0">
                <a:ea typeface="ヒラギノ角ゴ Pro W3" charset="-128"/>
              </a:rPr>
              <a:t>interest = principal x rate x time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600" dirty="0" smtClean="0">
                <a:ea typeface="ヒラギノ角ゴ Pro W3" charset="-128"/>
              </a:rPr>
              <a:t>Example: $1,000 borrowed at a rate of 10% for 9 months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600" dirty="0" smtClean="0">
                <a:ea typeface="ヒラギノ角ゴ Pro W3" charset="-128"/>
              </a:rPr>
              <a:t>1,000 x .10 x 9/12 = $75</a:t>
            </a:r>
          </a:p>
          <a:p>
            <a:pPr lvl="1" eaLnBrk="1" hangingPunct="1">
              <a:buFont typeface="Wingdings" pitchFamily="2" charset="2"/>
              <a:buChar char="Ø"/>
            </a:pPr>
            <a:endParaRPr lang="en-US" sz="2600" dirty="0" smtClean="0">
              <a:ea typeface="ヒラギノ角ゴ Pro W3" charset="-128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n-US" sz="2600" dirty="0" smtClean="0">
                <a:ea typeface="ヒラギノ角ゴ Pro W3" charset="-128"/>
              </a:rPr>
              <a:t>Discount method – prepay interest</a:t>
            </a:r>
          </a:p>
          <a:p>
            <a:pPr lvl="1">
              <a:buFont typeface="Wingdings" pitchFamily="2" charset="2"/>
              <a:buChar char="Ø"/>
            </a:pPr>
            <a:r>
              <a:rPr lang="en-US" sz="2600" dirty="0" smtClean="0">
                <a:ea typeface="ヒラギノ角ゴ Pro W3" charset="-128"/>
              </a:rPr>
              <a:t>Example: </a:t>
            </a:r>
            <a:r>
              <a:rPr lang="en-US" sz="2600" dirty="0">
                <a:ea typeface="ヒラギノ角ゴ Pro W3" charset="-128"/>
              </a:rPr>
              <a:t>$1,000 borrowed at a rate of 10% for </a:t>
            </a:r>
            <a:r>
              <a:rPr lang="en-US" sz="2600" dirty="0" smtClean="0">
                <a:ea typeface="ヒラギノ角ゴ Pro W3" charset="-128"/>
              </a:rPr>
              <a:t>1 year.  Interest charges would be $100.  So the loan proceeds would actually be only $900</a:t>
            </a:r>
          </a:p>
          <a:p>
            <a:pPr lvl="1">
              <a:buFont typeface="Wingdings" pitchFamily="2" charset="2"/>
              <a:buChar char="Ø"/>
            </a:pPr>
            <a:r>
              <a:rPr lang="en-US" sz="2600" dirty="0" smtClean="0">
                <a:ea typeface="ヒラギノ角ゴ Pro W3" charset="-128"/>
              </a:rPr>
              <a:t>APR on this loan would be (100/900) = 11.1%</a:t>
            </a:r>
            <a:endParaRPr lang="en-US" sz="2600" dirty="0">
              <a:ea typeface="ヒラギノ角ゴ Pro W3" charset="-128"/>
            </a:endParaRPr>
          </a:p>
          <a:p>
            <a:pPr lvl="1">
              <a:buFont typeface="Wingdings" pitchFamily="2" charset="2"/>
              <a:buChar char="Ø"/>
            </a:pPr>
            <a:endParaRPr lang="en-US" sz="2000" dirty="0" smtClean="0"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9965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514937806"/>
              </p:ext>
            </p:extLst>
          </p:nvPr>
        </p:nvGraphicFramePr>
        <p:xfrm>
          <a:off x="533400" y="76200"/>
          <a:ext cx="82296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1029"/>
          <p:cNvSpPr>
            <a:spLocks noGrp="1" noChangeArrowheads="1"/>
          </p:cNvSpPr>
          <p:nvPr>
            <p:ph idx="1"/>
          </p:nvPr>
        </p:nvSpPr>
        <p:spPr>
          <a:xfrm>
            <a:off x="685800" y="914400"/>
            <a:ext cx="8305800" cy="1905000"/>
          </a:xfrm>
        </p:spPr>
        <p:txBody>
          <a:bodyPr>
            <a:normAutofit lnSpcReduction="10000"/>
          </a:bodyPr>
          <a:lstStyle/>
          <a:p>
            <a:pPr eaLnBrk="1" hangingPunct="1"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2400" dirty="0" smtClean="0">
                <a:ea typeface="ヒラギノ角ゴ Pro W3" charset="-128"/>
              </a:rPr>
              <a:t>Installment loans are loans where the payment is amortized overtime to a zero balance.  Repayment of both interest and principal occurs at regular intervals</a:t>
            </a:r>
            <a:r>
              <a:rPr lang="en-US" sz="2400" dirty="0">
                <a:ea typeface="ヒラギノ角ゴ Pro W3" charset="-128"/>
              </a:rPr>
              <a:t>.</a:t>
            </a:r>
            <a:endParaRPr lang="en-US" sz="2400" dirty="0" smtClean="0">
              <a:ea typeface="ヒラギノ角ゴ Pro W3" charset="-128"/>
            </a:endParaRPr>
          </a:p>
          <a:p>
            <a:pPr lvl="1"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2000" dirty="0"/>
              <a:t>Example of $2,000 loan with 6% rate amortized over 12 months.</a:t>
            </a:r>
          </a:p>
          <a:p>
            <a:pPr eaLnBrk="1" hangingPunct="1">
              <a:spcAft>
                <a:spcPts val="1800"/>
              </a:spcAft>
              <a:buFont typeface="Wingdings" pitchFamily="2" charset="2"/>
              <a:buChar char="Ø"/>
            </a:pPr>
            <a:endParaRPr lang="en-US" sz="2400" dirty="0" smtClean="0">
              <a:ea typeface="ヒラギノ角ゴ Pro W3" charset="-128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0307929"/>
              </p:ext>
            </p:extLst>
          </p:nvPr>
        </p:nvGraphicFramePr>
        <p:xfrm>
          <a:off x="1524000" y="2667000"/>
          <a:ext cx="5888038" cy="3169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1308100"/>
                <a:gridCol w="1155700"/>
                <a:gridCol w="793750"/>
                <a:gridCol w="669925"/>
                <a:gridCol w="1350963"/>
              </a:tblGrid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Period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Beg. Balance</a:t>
                      </a:r>
                      <a:endParaRPr lang="en-US" sz="16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Payment</a:t>
                      </a:r>
                      <a:endParaRPr lang="en-US" sz="16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Principal</a:t>
                      </a:r>
                      <a:endParaRPr lang="en-US" sz="16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Interest</a:t>
                      </a:r>
                      <a:endParaRPr lang="en-US" sz="16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Ending Balance</a:t>
                      </a:r>
                      <a:endParaRPr lang="en-US" sz="16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6764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2,000.00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172.13</a:t>
                      </a:r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162.13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10.00</a:t>
                      </a:r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1,837.87</a:t>
                      </a:r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6764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1,837.87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172.13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162.94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9.19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1,674.92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6764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1,674.92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172.13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163.76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8.37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1,511.17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6764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1,511.17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172.13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164.58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7.56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1,346.59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6764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1,346.59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172.13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165.40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6.73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1,181.19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6764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1,181.19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172.13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166.23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5.91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1,014.96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6764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1,014.96</a:t>
                      </a:r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172.13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167.06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5.07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847.90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6764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847.90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172.13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167.89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4.24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680.01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6764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9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680.01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172.13</a:t>
                      </a:r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168.73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3.40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511.28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6764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511.28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172.13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169.58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2.56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341.70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6764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11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341.70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172.13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170.42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1.71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171.28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6764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12</a:t>
                      </a:r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171.28</a:t>
                      </a:r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172.13</a:t>
                      </a:r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171.28</a:t>
                      </a:r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0.86</a:t>
                      </a:r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0.00</a:t>
                      </a:r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598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792998912"/>
              </p:ext>
            </p:extLst>
          </p:nvPr>
        </p:nvGraphicFramePr>
        <p:xfrm>
          <a:off x="533400" y="76200"/>
          <a:ext cx="82296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7200" y="934015"/>
            <a:ext cx="83820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There are many sources of loans available.  Some are better than others.</a:t>
            </a:r>
          </a:p>
          <a:p>
            <a:endParaRPr lang="en-US" sz="2400" dirty="0"/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/>
              <a:t>Traditional resources include commercial banks, S&amp;Ls and Credit unions.</a:t>
            </a:r>
          </a:p>
          <a:p>
            <a:pPr marL="342900" indent="-342900">
              <a:buFont typeface="Wingdings" pitchFamily="2" charset="2"/>
              <a:buChar char="Ø"/>
            </a:pPr>
            <a:endParaRPr lang="en-US" sz="2400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/>
              <a:t>Finance companies and retail stores, but generally a higher rate</a:t>
            </a:r>
          </a:p>
          <a:p>
            <a:pPr marL="342900" indent="-342900">
              <a:buFont typeface="Wingdings" pitchFamily="2" charset="2"/>
              <a:buChar char="Ø"/>
            </a:pPr>
            <a:endParaRPr lang="en-US" sz="2400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/>
              <a:t>HELOC, borrowing against insurance policies are generally have better rates. </a:t>
            </a:r>
          </a:p>
          <a:p>
            <a:pPr marL="342900" indent="-342900">
              <a:buFont typeface="Wingdings" pitchFamily="2" charset="2"/>
              <a:buChar char="Ø"/>
            </a:pP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55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70056606"/>
              </p:ext>
            </p:extLst>
          </p:nvPr>
        </p:nvGraphicFramePr>
        <p:xfrm>
          <a:off x="533400" y="76200"/>
          <a:ext cx="82296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914400" y="914400"/>
            <a:ext cx="67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914400"/>
            <a:ext cx="8001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Getting the best rate on your loan</a:t>
            </a:r>
          </a:p>
          <a:p>
            <a:endParaRPr lang="en-US" sz="2400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/>
              <a:t>Excellent credit is needed</a:t>
            </a:r>
          </a:p>
          <a:p>
            <a:pPr marL="342900" indent="-342900">
              <a:buFont typeface="Wingdings" pitchFamily="2" charset="2"/>
              <a:buChar char="Ø"/>
            </a:pPr>
            <a:endParaRPr lang="en-US" sz="2400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/>
              <a:t>Large down payments on “big” ticket items</a:t>
            </a:r>
          </a:p>
          <a:p>
            <a:pPr marL="342900" indent="-342900">
              <a:buFont typeface="Wingdings" pitchFamily="2" charset="2"/>
              <a:buChar char="Ø"/>
            </a:pPr>
            <a:endParaRPr lang="en-US" sz="2400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/>
              <a:t>Pledge collateral</a:t>
            </a:r>
          </a:p>
          <a:p>
            <a:pPr marL="342900" indent="-342900">
              <a:buFont typeface="Wingdings" pitchFamily="2" charset="2"/>
              <a:buChar char="Ø"/>
            </a:pPr>
            <a:endParaRPr lang="en-US" sz="2400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/>
              <a:t>Consider a variable rate loan</a:t>
            </a:r>
          </a:p>
          <a:p>
            <a:pPr marL="342900" indent="-342900">
              <a:buFont typeface="Wingdings" pitchFamily="2" charset="2"/>
              <a:buChar char="Ø"/>
            </a:pPr>
            <a:endParaRPr lang="en-US" sz="2400" dirty="0"/>
          </a:p>
          <a:p>
            <a:pPr marL="342900" indent="-342900">
              <a:buFont typeface="Wingdings" pitchFamily="2" charset="2"/>
              <a:buChar char="Ø"/>
            </a:pPr>
            <a:endParaRPr lang="en-US" sz="2400" dirty="0" smtClean="0"/>
          </a:p>
          <a:p>
            <a:pPr marL="342900" indent="-342900">
              <a:buFont typeface="Wingdings" pitchFamily="2" charset="2"/>
              <a:buChar char="Ø"/>
            </a:pP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50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199431370"/>
              </p:ext>
            </p:extLst>
          </p:nvPr>
        </p:nvGraphicFramePr>
        <p:xfrm>
          <a:off x="533400" y="914400"/>
          <a:ext cx="8229600" cy="144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3849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492415280"/>
              </p:ext>
            </p:extLst>
          </p:nvPr>
        </p:nvGraphicFramePr>
        <p:xfrm>
          <a:off x="533400" y="76200"/>
          <a:ext cx="82296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33400" y="1066800"/>
            <a:ext cx="8382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Wants vs. Needs ?</a:t>
            </a:r>
          </a:p>
          <a:p>
            <a:pPr algn="ctr"/>
            <a:endParaRPr lang="en-US" sz="2400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/>
              <a:t>Do I really need to make this purchase?</a:t>
            </a:r>
          </a:p>
          <a:p>
            <a:pPr marL="342900" indent="-342900">
              <a:buFont typeface="Wingdings" pitchFamily="2" charset="2"/>
              <a:buChar char="Ø"/>
            </a:pPr>
            <a:endParaRPr lang="en-US" sz="2400" dirty="0"/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/>
              <a:t>Would a less expensive option provide the same utility?</a:t>
            </a:r>
          </a:p>
          <a:p>
            <a:pPr marL="342900" indent="-342900">
              <a:buFont typeface="Wingdings" pitchFamily="2" charset="2"/>
              <a:buChar char="Ø"/>
            </a:pPr>
            <a:endParaRPr lang="en-US" sz="2400" dirty="0"/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/>
              <a:t>Should I save and make the purchase later?</a:t>
            </a:r>
          </a:p>
          <a:p>
            <a:pPr marL="342900" indent="-342900">
              <a:buFont typeface="Wingdings" pitchFamily="2" charset="2"/>
              <a:buChar char="Ø"/>
            </a:pPr>
            <a:endParaRPr lang="en-US" sz="2400" dirty="0"/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/>
              <a:t>Can I pay cash?</a:t>
            </a:r>
          </a:p>
          <a:p>
            <a:pPr marL="800100" lvl="1" indent="-342900">
              <a:buFont typeface="Wingdings" pitchFamily="2" charset="2"/>
              <a:buChar char="Ø"/>
            </a:pPr>
            <a:endParaRPr lang="en-US" sz="2400" dirty="0" smtClean="0"/>
          </a:p>
          <a:p>
            <a:pPr marL="342900" indent="-342900">
              <a:buFont typeface="Wingdings" pitchFamily="2" charset="2"/>
              <a:buChar char="Ø"/>
            </a:pPr>
            <a:endParaRPr lang="en-US" sz="2400" dirty="0"/>
          </a:p>
          <a:p>
            <a:pPr marL="342900" indent="-342900">
              <a:buFont typeface="Wingdings" pitchFamily="2" charset="2"/>
              <a:buChar char="Ø"/>
            </a:pPr>
            <a:endParaRPr lang="en-US" sz="2400" dirty="0" smtClean="0"/>
          </a:p>
          <a:p>
            <a:pPr marL="342900" indent="-342900">
              <a:buFont typeface="Wingdings" pitchFamily="2" charset="2"/>
              <a:buChar char="Ø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8367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53736764"/>
              </p:ext>
            </p:extLst>
          </p:nvPr>
        </p:nvGraphicFramePr>
        <p:xfrm>
          <a:off x="533400" y="76200"/>
          <a:ext cx="82296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33400" y="914400"/>
            <a:ext cx="83058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/>
              <a:t>Controlling your debt – 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sz="2400" dirty="0" smtClean="0"/>
              <a:t>Debt “limit” ratio – percent of take home pay committed to non-mortgage debt.  This ratio should be below 15%.  As this ratio increases you your capacity to borrow.</a:t>
            </a:r>
          </a:p>
          <a:p>
            <a:pPr marL="742950" lvl="1" indent="-285750">
              <a:buFont typeface="Wingdings" pitchFamily="2" charset="2"/>
              <a:buChar char="Ø"/>
            </a:pPr>
            <a:endParaRPr lang="en-US" sz="2400" dirty="0" smtClean="0"/>
          </a:p>
          <a:p>
            <a:pPr marL="742950" lvl="1" indent="-285750">
              <a:buFont typeface="Wingdings" pitchFamily="2" charset="2"/>
              <a:buChar char="Ø"/>
            </a:pPr>
            <a:r>
              <a:rPr lang="en-US" sz="2400" dirty="0" smtClean="0"/>
              <a:t>Most lenders use the 28/36% rule when considering mortgage applications</a:t>
            </a:r>
          </a:p>
          <a:p>
            <a:pPr marL="1200150" lvl="2" indent="-285750">
              <a:buFont typeface="Wingdings" pitchFamily="2" charset="2"/>
              <a:buChar char="Ø"/>
            </a:pPr>
            <a:r>
              <a:rPr lang="en-US" sz="2400" dirty="0" smtClean="0"/>
              <a:t>28% of Gross income  for PITI</a:t>
            </a:r>
          </a:p>
          <a:p>
            <a:pPr marL="1200150" lvl="2" indent="-285750">
              <a:buFont typeface="Wingdings" pitchFamily="2" charset="2"/>
              <a:buChar char="Ø"/>
            </a:pPr>
            <a:r>
              <a:rPr lang="en-US" sz="2400" dirty="0" smtClean="0"/>
              <a:t>36% of Gross income for PITI and other liabilities</a:t>
            </a:r>
          </a:p>
          <a:p>
            <a:pPr marL="742950" lvl="1" indent="-285750">
              <a:buFont typeface="Wingdings" pitchFamily="2" charset="2"/>
              <a:buChar char="Ø"/>
            </a:pPr>
            <a:endParaRPr lang="en-US" sz="2400" dirty="0" smtClean="0"/>
          </a:p>
          <a:p>
            <a:pPr marL="285750" indent="-285750">
              <a:buFont typeface="Wingdings" pitchFamily="2" charset="2"/>
              <a:buChar char="Ø"/>
            </a:pPr>
            <a:endParaRPr lang="en-US" sz="2400" dirty="0"/>
          </a:p>
          <a:p>
            <a:pPr marL="285750" indent="-285750">
              <a:buFont typeface="Wingdings" pitchFamily="2" charset="2"/>
              <a:buChar char="Ø"/>
            </a:pP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11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498516057"/>
              </p:ext>
            </p:extLst>
          </p:nvPr>
        </p:nvGraphicFramePr>
        <p:xfrm>
          <a:off x="533400" y="76200"/>
          <a:ext cx="82296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09600" y="990600"/>
            <a:ext cx="82296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hangingPunct="0">
              <a:buFont typeface="Wingdings" pitchFamily="2" charset="2"/>
              <a:buChar char="Ø"/>
            </a:pPr>
            <a:r>
              <a:rPr lang="en-US" sz="2400" dirty="0"/>
              <a:t>Develop and implement a budget that brings in more money than is going out</a:t>
            </a:r>
            <a:r>
              <a:rPr lang="en-US" sz="2400" dirty="0" smtClean="0"/>
              <a:t>. </a:t>
            </a:r>
            <a:r>
              <a:rPr lang="en-US" sz="2400" dirty="0"/>
              <a:t>Pay off </a:t>
            </a:r>
            <a:r>
              <a:rPr lang="en-US" sz="2400" dirty="0" smtClean="0"/>
              <a:t>short-term </a:t>
            </a:r>
            <a:r>
              <a:rPr lang="en-US" sz="2400" dirty="0"/>
              <a:t>debt with the highest interest rate first</a:t>
            </a:r>
            <a:r>
              <a:rPr lang="en-US" sz="2400" dirty="0" smtClean="0"/>
              <a:t>.</a:t>
            </a:r>
          </a:p>
          <a:p>
            <a:pPr marL="285750" lvl="0" indent="-285750" hangingPunct="0">
              <a:buFont typeface="Wingdings" pitchFamily="2" charset="2"/>
              <a:buChar char="Ø"/>
            </a:pPr>
            <a:endParaRPr lang="en-US" sz="2400" dirty="0"/>
          </a:p>
          <a:p>
            <a:pPr marL="285750" lvl="0" indent="-285750" hangingPunct="0">
              <a:buFont typeface="Wingdings" pitchFamily="2" charset="2"/>
              <a:buChar char="Ø"/>
            </a:pPr>
            <a:r>
              <a:rPr lang="en-US" sz="2400" dirty="0"/>
              <a:t>Develop self-control with credit use. </a:t>
            </a:r>
            <a:r>
              <a:rPr lang="en-US" sz="2400" dirty="0" smtClean="0"/>
              <a:t>Live within your means! Stop </a:t>
            </a:r>
            <a:r>
              <a:rPr lang="en-US" sz="2400" dirty="0"/>
              <a:t>charging and building more </a:t>
            </a:r>
            <a:r>
              <a:rPr lang="en-US" sz="2400" dirty="0" smtClean="0"/>
              <a:t>debt.</a:t>
            </a:r>
            <a:endParaRPr lang="en-US" sz="2400" dirty="0"/>
          </a:p>
          <a:p>
            <a:pPr marL="285750" lvl="0" indent="-285750" hangingPunct="0">
              <a:buFont typeface="Wingdings" pitchFamily="2" charset="2"/>
              <a:buChar char="Ø"/>
            </a:pPr>
            <a:endParaRPr lang="en-US" sz="2400" dirty="0" smtClean="0"/>
          </a:p>
          <a:p>
            <a:pPr marL="285750" lvl="0" indent="-285750" hangingPunct="0">
              <a:buFont typeface="Wingdings" pitchFamily="2" charset="2"/>
              <a:buChar char="Ø"/>
            </a:pPr>
            <a:r>
              <a:rPr lang="en-US" sz="2400" dirty="0" smtClean="0"/>
              <a:t>Use </a:t>
            </a:r>
            <a:r>
              <a:rPr lang="en-US" sz="2400" dirty="0"/>
              <a:t>savings to pay off current debt. This is an emergency measure and ignores the original purpose of savings—for future goal achievement</a:t>
            </a:r>
            <a:r>
              <a:rPr lang="en-US" sz="2400" dirty="0" smtClean="0"/>
              <a:t>.</a:t>
            </a:r>
          </a:p>
          <a:p>
            <a:pPr marL="285750" lvl="0" indent="-285750" hangingPunct="0">
              <a:buFont typeface="Wingdings" pitchFamily="2" charset="2"/>
              <a:buChar char="Ø"/>
            </a:pPr>
            <a:endParaRPr lang="en-US" sz="2400" dirty="0"/>
          </a:p>
          <a:p>
            <a:pPr marL="742950" lvl="1" indent="-285750">
              <a:buFont typeface="Wingdings" pitchFamily="2" charset="2"/>
              <a:buChar char="Ø"/>
            </a:pP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69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74932094"/>
              </p:ext>
            </p:extLst>
          </p:nvPr>
        </p:nvGraphicFramePr>
        <p:xfrm>
          <a:off x="533400" y="76200"/>
          <a:ext cx="82296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09600" y="990600"/>
            <a:ext cx="82296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/>
              <a:t>Contact your creditor if you are unable to pay your bill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sz="24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/>
              <a:t>Get credit counseling from reputable organization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sz="2400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/>
              <a:t>Debt consolidation loan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sz="24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/>
              <a:t>Bankruptcy as a last resort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sz="2400" dirty="0" smtClean="0"/>
              <a:t>Chapter 7 – straight bankruptcy eliminates most debts but not student loans, alimony/child support or taxes.</a:t>
            </a:r>
          </a:p>
          <a:p>
            <a:pPr marL="742950" lvl="1" indent="-285750">
              <a:buFont typeface="Wingdings" pitchFamily="2" charset="2"/>
              <a:buChar char="Ø"/>
            </a:pPr>
            <a:endParaRPr lang="en-US" sz="2400" dirty="0" smtClean="0"/>
          </a:p>
          <a:p>
            <a:pPr marL="742950" lvl="1" indent="-285750">
              <a:buFont typeface="Wingdings" pitchFamily="2" charset="2"/>
              <a:buChar char="Ø"/>
            </a:pPr>
            <a:r>
              <a:rPr lang="en-US" sz="2400" dirty="0" smtClean="0"/>
              <a:t>Chapter 13 – Wage earner plan where repayment schedule is devised by courts.</a:t>
            </a:r>
          </a:p>
          <a:p>
            <a:pPr marL="742950" lvl="1" indent="-285750">
              <a:buFont typeface="Wingdings" pitchFamily="2" charset="2"/>
              <a:buChar char="Ø"/>
            </a:pP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84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130426"/>
          <a:ext cx="80010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17103700"/>
              </p:ext>
            </p:extLst>
          </p:nvPr>
        </p:nvGraphicFramePr>
        <p:xfrm>
          <a:off x="533400" y="76200"/>
          <a:ext cx="82296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382000" cy="4953000"/>
          </a:xfrm>
        </p:spPr>
        <p:txBody>
          <a:bodyPr>
            <a:normAutofit fontScale="92500"/>
          </a:bodyPr>
          <a:lstStyle/>
          <a:p>
            <a:pPr eaLnBrk="1" hangingPunct="1"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2400" dirty="0" smtClean="0">
                <a:ea typeface="ヒラギノ角ゴ Pro W3" charset="-128"/>
              </a:rPr>
              <a:t>Loans are formal (legal) contracts with details as to the terms of the loan. Loans are generally used for larger purchases and are available.</a:t>
            </a:r>
          </a:p>
          <a:p>
            <a:pPr lvl="1"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2000" dirty="0" smtClean="0">
                <a:ea typeface="ヒラギノ角ゴ Pro W3" charset="-128"/>
              </a:rPr>
              <a:t>Single-Payment (Balloon) loan – paid back in single lump payment at maturity.  E.g., bridge loan</a:t>
            </a:r>
          </a:p>
          <a:p>
            <a:pPr lvl="1"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2000" dirty="0" smtClean="0">
                <a:ea typeface="ヒラギノ角ゴ Pro W3" charset="-128"/>
              </a:rPr>
              <a:t>Installment loan – amount of loan is amortized over time with interest and principal paid each payment.  Interest decreases  over time. </a:t>
            </a:r>
          </a:p>
          <a:p>
            <a:pPr lvl="1"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2000" dirty="0" smtClean="0">
                <a:ea typeface="ヒラギノ角ゴ Pro W3" charset="-128"/>
              </a:rPr>
              <a:t>Secured loan – guaranteed with collateral</a:t>
            </a:r>
          </a:p>
          <a:p>
            <a:pPr lvl="1"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2000" dirty="0" smtClean="0">
                <a:ea typeface="ヒラギノ角ゴ Pro W3" charset="-128"/>
              </a:rPr>
              <a:t>Unsecured – no guarantee (signature loan)</a:t>
            </a:r>
            <a:endParaRPr lang="en-US" sz="1600" dirty="0" smtClean="0">
              <a:ea typeface="ヒラギノ角ゴ Pro W3" charset="-128"/>
            </a:endParaRPr>
          </a:p>
          <a:p>
            <a:pPr eaLnBrk="1" hangingPunct="1"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2400" dirty="0" smtClean="0">
                <a:ea typeface="ヒラギノ角ゴ Pro W3" charset="-128"/>
              </a:rPr>
              <a:t>Remember that taking on debt can get out of control. Borrow responsibly. </a:t>
            </a:r>
          </a:p>
          <a:p>
            <a:pPr eaLnBrk="1" hangingPunct="1">
              <a:spcAft>
                <a:spcPts val="1800"/>
              </a:spcAft>
              <a:buFont typeface="Wingdings" pitchFamily="2" charset="2"/>
              <a:buChar char="Ø"/>
            </a:pPr>
            <a:endParaRPr lang="en-US" sz="2400" dirty="0" smtClean="0">
              <a:ea typeface="ヒラギノ角ゴ Pro W3" charset="-128"/>
            </a:endParaRPr>
          </a:p>
          <a:p>
            <a:pPr eaLnBrk="1" hangingPunct="1"/>
            <a:endParaRPr lang="en-US" dirty="0" smtClean="0">
              <a:ea typeface="ヒラギノ角ゴ Pro W3" charset="-128"/>
            </a:endParaRPr>
          </a:p>
          <a:p>
            <a:pPr eaLnBrk="1" hangingPunct="1"/>
            <a:endParaRPr lang="en-US" dirty="0" smtClean="0"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121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58410678"/>
              </p:ext>
            </p:extLst>
          </p:nvPr>
        </p:nvGraphicFramePr>
        <p:xfrm>
          <a:off x="533400" y="76200"/>
          <a:ext cx="82296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7"/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534400" cy="5334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400" dirty="0" smtClean="0">
                <a:ea typeface="ヒラギノ角ゴ Pro W3" charset="-128"/>
              </a:rPr>
              <a:t>Fixed-rate loan – rate is constant for the duration of the loan.</a:t>
            </a:r>
          </a:p>
          <a:p>
            <a:pPr eaLnBrk="1" hangingPunct="1"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400" dirty="0" smtClean="0">
                <a:ea typeface="ヒラギノ角ゴ Pro W3" charset="-128"/>
              </a:rPr>
              <a:t>Variable-rate (Adjustable) loan – where interest rate charged varies based on some bench mark.</a:t>
            </a:r>
            <a:endParaRPr lang="en-US" sz="2000" dirty="0" smtClean="0">
              <a:ea typeface="ヒラギノ角ゴ Pro W3" charset="-128"/>
            </a:endParaRPr>
          </a:p>
          <a:p>
            <a:pPr lvl="1"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000" dirty="0" smtClean="0">
                <a:ea typeface="ヒラギノ角ゴ Pro W3" charset="-128"/>
              </a:rPr>
              <a:t>Adjustment period, cap rates, benchmark measures.</a:t>
            </a:r>
          </a:p>
          <a:p>
            <a:pPr lvl="1"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000" dirty="0" smtClean="0">
                <a:ea typeface="ヒラギノ角ゴ Pro W3" charset="-128"/>
              </a:rPr>
              <a:t>Typically lower interest rate because borrower is assuming interest rate risk.</a:t>
            </a:r>
          </a:p>
          <a:p>
            <a:pPr eaLnBrk="1" hangingPunct="1"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400" dirty="0" smtClean="0">
                <a:ea typeface="ヒラギノ角ゴ Pro W3" charset="-128"/>
              </a:rPr>
              <a:t>Prime rate—the interest rate that banks charge to their best customers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 smtClean="0">
                <a:ea typeface="ヒラギノ角ゴ Pro W3" charset="-128"/>
              </a:rPr>
              <a:t>Convertible loan – loan where a variable-rate loan can be converted to a fixed-rate.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US" sz="2400" dirty="0">
              <a:ea typeface="ヒラギノ角ゴ Pro W3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US" dirty="0" smtClean="0"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9726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982464223"/>
              </p:ext>
            </p:extLst>
          </p:nvPr>
        </p:nvGraphicFramePr>
        <p:xfrm>
          <a:off x="533400" y="76200"/>
          <a:ext cx="82296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7"/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534400" cy="5334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US" sz="2400" dirty="0">
              <a:ea typeface="ヒラギノ角ゴ Pro W3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US" dirty="0" smtClean="0">
              <a:ea typeface="ヒラギノ角ゴ Pro W3" charset="-128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838200"/>
            <a:ext cx="8229600" cy="152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400" dirty="0" smtClean="0">
                <a:ea typeface="ヒラギノ角ゴ Pro W3" charset="-128"/>
              </a:rPr>
              <a:t>Shorter term loans - lower interest but larger payments</a:t>
            </a:r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400" dirty="0" smtClean="0">
                <a:ea typeface="ヒラギノ角ゴ Pro W3" charset="-128"/>
              </a:rPr>
              <a:t>Longer term loans - smaller payments but higher interest rate</a:t>
            </a:r>
          </a:p>
        </p:txBody>
      </p:sp>
    </p:spTree>
    <p:extLst>
      <p:ext uri="{BB962C8B-B14F-4D97-AF65-F5344CB8AC3E}">
        <p14:creationId xmlns:p14="http://schemas.microsoft.com/office/powerpoint/2010/main" val="32781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65781847"/>
              </p:ext>
            </p:extLst>
          </p:nvPr>
        </p:nvGraphicFramePr>
        <p:xfrm>
          <a:off x="533400" y="76200"/>
          <a:ext cx="82296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5"/>
          <p:cNvSpPr>
            <a:spLocks noGrp="1" noChangeArrowheads="1"/>
          </p:cNvSpPr>
          <p:nvPr>
            <p:ph idx="1"/>
          </p:nvPr>
        </p:nvSpPr>
        <p:spPr>
          <a:xfrm>
            <a:off x="609600" y="914400"/>
            <a:ext cx="8229600" cy="4389438"/>
          </a:xfrm>
        </p:spPr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2400" dirty="0" smtClean="0">
                <a:ea typeface="ヒラギノ角ゴ Pro W3" charset="-128"/>
              </a:rPr>
              <a:t>Security agreement – identifies if the lender will retain control over the purchased item.</a:t>
            </a:r>
          </a:p>
          <a:p>
            <a:pPr eaLnBrk="1" hangingPunct="1">
              <a:spcBef>
                <a:spcPct val="0"/>
              </a:spcBef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2400" dirty="0" smtClean="0">
                <a:ea typeface="ヒラギノ角ゴ Pro W3" charset="-128"/>
              </a:rPr>
              <a:t>Note – legal obligations of parties</a:t>
            </a:r>
          </a:p>
          <a:p>
            <a:pPr eaLnBrk="1" hangingPunct="1">
              <a:spcBef>
                <a:spcPct val="0"/>
              </a:spcBef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2400" dirty="0" smtClean="0">
                <a:ea typeface="ヒラギノ角ゴ Pro W3" charset="-128"/>
              </a:rPr>
              <a:t>Default – occurs when the borrower fails to make payment.</a:t>
            </a:r>
          </a:p>
          <a:p>
            <a:pPr eaLnBrk="1" hangingPunct="1">
              <a:spcBef>
                <a:spcPct val="0"/>
              </a:spcBef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2400" dirty="0" smtClean="0">
                <a:ea typeface="ヒラギノ角ゴ Pro W3" charset="-128"/>
              </a:rPr>
              <a:t>Acceleration clause – entire balance due if payment is missed.</a:t>
            </a:r>
          </a:p>
          <a:p>
            <a:pPr eaLnBrk="1" hangingPunct="1">
              <a:spcBef>
                <a:spcPct val="0"/>
              </a:spcBef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2400" dirty="0" smtClean="0">
                <a:ea typeface="ヒラギノ角ゴ Pro W3" charset="-128"/>
              </a:rPr>
              <a:t>Deficiency clause – in case of repossession, creditor has right to charge consumer the difference between what is owed and the proceeds from sale of asset.</a:t>
            </a:r>
          </a:p>
        </p:txBody>
      </p:sp>
    </p:spTree>
    <p:extLst>
      <p:ext uri="{BB962C8B-B14F-4D97-AF65-F5344CB8AC3E}">
        <p14:creationId xmlns:p14="http://schemas.microsoft.com/office/powerpoint/2010/main" val="330302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82895549"/>
              </p:ext>
            </p:extLst>
          </p:nvPr>
        </p:nvGraphicFramePr>
        <p:xfrm>
          <a:off x="533400" y="76200"/>
          <a:ext cx="82296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5"/>
          <p:cNvSpPr>
            <a:spLocks noGrp="1" noChangeArrowheads="1"/>
          </p:cNvSpPr>
          <p:nvPr>
            <p:ph idx="1"/>
          </p:nvPr>
        </p:nvSpPr>
        <p:spPr>
          <a:xfrm>
            <a:off x="348574" y="990600"/>
            <a:ext cx="8763000" cy="4389438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400" b="1" dirty="0" smtClean="0">
                <a:ea typeface="ヒラギノ角ゴ Pro W3" charset="-128"/>
              </a:rPr>
              <a:t>Home Equity Loan or Second Mortgage</a:t>
            </a:r>
            <a:r>
              <a:rPr lang="en-US" sz="2400" dirty="0" smtClean="0">
                <a:ea typeface="ヒラギノ角ゴ Pro W3" charset="-128"/>
              </a:rPr>
              <a:t>—secured loan using equity in home as collateral. </a:t>
            </a:r>
          </a:p>
          <a:p>
            <a:pPr lvl="1"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000" dirty="0" smtClean="0">
                <a:ea typeface="ヒラギノ角ゴ Pro W3" charset="-128"/>
              </a:rPr>
              <a:t>Generally has a lower interest rate and interest is tax deductible.  However, there is risk in the sense that you could potentially loose your home if you default.</a:t>
            </a:r>
          </a:p>
          <a:p>
            <a:pPr lvl="1"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Ø"/>
            </a:pPr>
            <a:endParaRPr lang="en-US" sz="2000" dirty="0" smtClean="0">
              <a:ea typeface="ヒラギノ角ゴ Pro W3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b="1" dirty="0" smtClean="0">
                <a:ea typeface="ヒラギノ角ゴ Pro W3" charset="-128"/>
              </a:rPr>
              <a:t>Student Loan </a:t>
            </a:r>
            <a:r>
              <a:rPr lang="en-US" sz="2400" dirty="0" smtClean="0">
                <a:ea typeface="ヒラギノ角ゴ Pro W3" charset="-128"/>
              </a:rPr>
              <a:t>– low interest rate loan for educational purposes based on financial need. Stafford loans are federal government loans made directly through financial aid offices.  Plus loans made through private lenders (banks)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US" sz="2400" dirty="0" smtClean="0">
              <a:ea typeface="ヒラギノ角ゴ Pro W3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b="1" dirty="0" smtClean="0">
                <a:ea typeface="ヒラギノ角ゴ Pro W3" charset="-128"/>
              </a:rPr>
              <a:t>Automobile loans </a:t>
            </a:r>
            <a:r>
              <a:rPr lang="en-US" sz="2400" dirty="0" smtClean="0">
                <a:ea typeface="ヒラギノ角ゴ Pro W3" charset="-128"/>
              </a:rPr>
              <a:t>– are generally secured loans where the automobile acts as collateral. Loans durations vary.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US" dirty="0" smtClean="0"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679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35410909"/>
              </p:ext>
            </p:extLst>
          </p:nvPr>
        </p:nvGraphicFramePr>
        <p:xfrm>
          <a:off x="533400" y="76200"/>
          <a:ext cx="82296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5"/>
          <p:cNvSpPr>
            <a:spLocks noGrp="1" noChangeArrowheads="1"/>
          </p:cNvSpPr>
          <p:nvPr>
            <p:ph idx="1"/>
          </p:nvPr>
        </p:nvSpPr>
        <p:spPr>
          <a:xfrm>
            <a:off x="533400" y="990600"/>
            <a:ext cx="8229600" cy="5029200"/>
          </a:xfrm>
        </p:spPr>
        <p:txBody>
          <a:bodyPr/>
          <a:lstStyle/>
          <a:p>
            <a:pPr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2400" b="1" dirty="0" smtClean="0">
                <a:ea typeface="ヒラギノ角ゴ Pro W3" charset="-128"/>
              </a:rPr>
              <a:t>APR</a:t>
            </a:r>
            <a:r>
              <a:rPr lang="en-US" sz="2400" dirty="0" smtClean="0">
                <a:ea typeface="ヒラギノ角ゴ Pro W3" charset="-128"/>
              </a:rPr>
              <a:t>—annual percentage rate - percentage cost of all finance charges over the life of the loan, on annual basis. In addition to interest other charges include </a:t>
            </a:r>
            <a:r>
              <a:rPr lang="en-US" sz="2400" dirty="0"/>
              <a:t>loan processing fees, credit check fees, and any required insurance </a:t>
            </a:r>
            <a:r>
              <a:rPr lang="en-US" sz="2400" dirty="0" smtClean="0"/>
              <a:t>fees</a:t>
            </a:r>
            <a:r>
              <a:rPr lang="en-US" sz="2400" dirty="0" smtClean="0">
                <a:ea typeface="ヒラギノ角ゴ Pro W3" charset="-128"/>
              </a:rPr>
              <a:t>, etc.</a:t>
            </a:r>
          </a:p>
          <a:p>
            <a:pPr eaLnBrk="1" hangingPunct="1"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2400" dirty="0" smtClean="0">
                <a:ea typeface="ヒラギノ角ゴ Pro W3" charset="-128"/>
              </a:rPr>
              <a:t>Truth in Lending Act requires all consumer loan agreements disclose APR in bold print.</a:t>
            </a:r>
          </a:p>
          <a:p>
            <a:pPr eaLnBrk="1" hangingPunct="1">
              <a:spcAft>
                <a:spcPts val="1800"/>
              </a:spcAft>
              <a:buFont typeface="Wingdings" pitchFamily="2" charset="2"/>
              <a:buChar char="Ø"/>
            </a:pPr>
            <a:endParaRPr lang="en-US" sz="2400" dirty="0" smtClean="0">
              <a:ea typeface="ヒラギノ角ゴ Pro W3" charset="-128"/>
            </a:endParaRPr>
          </a:p>
          <a:p>
            <a:pPr eaLnBrk="1" hangingPunct="1"/>
            <a:endParaRPr lang="en-US" dirty="0" smtClean="0"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539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909426187"/>
              </p:ext>
            </p:extLst>
          </p:nvPr>
        </p:nvGraphicFramePr>
        <p:xfrm>
          <a:off x="533400" y="76200"/>
          <a:ext cx="82296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218" name="Picture 2" descr="http://upload.wikimedia.org/wikipedia/commons/thumb/c/ce/Effective_annual_percentage_rate.svg/342px-Effective_annual_percentage_rate.svg.png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142999"/>
            <a:ext cx="6096000" cy="4705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909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15400</TotalTime>
  <Words>1189</Words>
  <Application>Microsoft Office PowerPoint</Application>
  <PresentationFormat>On-screen Show (4:3)</PresentationFormat>
  <Paragraphs>217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Estimating the Effect of Crime Risk on Property Values and Time on Market:  Evidence from Megan’s Law in Virginia</dc:title>
  <dc:creator>Bennnie</dc:creator>
  <cp:lastModifiedBy>Billy</cp:lastModifiedBy>
  <cp:revision>278</cp:revision>
  <dcterms:created xsi:type="dcterms:W3CDTF">2010-04-09T09:54:59Z</dcterms:created>
  <dcterms:modified xsi:type="dcterms:W3CDTF">2015-02-18T02:12:00Z</dcterms:modified>
</cp:coreProperties>
</file>