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05" r:id="rId2"/>
  </p:sldMasterIdLst>
  <p:notesMasterIdLst>
    <p:notesMasterId r:id="rId42"/>
  </p:notesMasterIdLst>
  <p:handoutMasterIdLst>
    <p:handoutMasterId r:id="rId43"/>
  </p:handoutMasterIdLst>
  <p:sldIdLst>
    <p:sldId id="257" r:id="rId3"/>
    <p:sldId id="296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2" r:id="rId13"/>
    <p:sldId id="263" r:id="rId14"/>
    <p:sldId id="270" r:id="rId15"/>
    <p:sldId id="271" r:id="rId16"/>
    <p:sldId id="268" r:id="rId17"/>
    <p:sldId id="269" r:id="rId18"/>
    <p:sldId id="272" r:id="rId19"/>
    <p:sldId id="273" r:id="rId20"/>
    <p:sldId id="274" r:id="rId21"/>
    <p:sldId id="275" r:id="rId22"/>
    <p:sldId id="278" r:id="rId23"/>
    <p:sldId id="279" r:id="rId24"/>
    <p:sldId id="280" r:id="rId25"/>
    <p:sldId id="281" r:id="rId26"/>
    <p:sldId id="276" r:id="rId27"/>
    <p:sldId id="277" r:id="rId28"/>
    <p:sldId id="282" r:id="rId29"/>
    <p:sldId id="283" r:id="rId30"/>
    <p:sldId id="288" r:id="rId31"/>
    <p:sldId id="289" r:id="rId32"/>
    <p:sldId id="286" r:id="rId33"/>
    <p:sldId id="287" r:id="rId34"/>
    <p:sldId id="290" r:id="rId35"/>
    <p:sldId id="291" r:id="rId36"/>
    <p:sldId id="295" r:id="rId37"/>
    <p:sldId id="285" r:id="rId38"/>
    <p:sldId id="292" r:id="rId39"/>
    <p:sldId id="293" r:id="rId40"/>
    <p:sldId id="294" r:id="rId41"/>
  </p:sldIdLst>
  <p:sldSz cx="9144000" cy="6858000" type="screen4x3"/>
  <p:notesSz cx="7010400" cy="92964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438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0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1AF61497-211D-4230-A867-348442BF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67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fld id="{8750F116-D941-42E0-A466-D947E4592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BF7A71BC-0D3E-4113-8AC7-97345CB03C56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0FF8973-B494-43C7-A83D-243C49F08583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6612" cy="3484562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1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81000" y="2841563"/>
            <a:ext cx="7620000" cy="152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077200" y="2836225"/>
            <a:ext cx="533400" cy="1524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3"/>
          <p:cNvGrpSpPr>
            <a:grpSpLocks noChangeAspect="1"/>
          </p:cNvGrpSpPr>
          <p:nvPr userDrawn="1"/>
        </p:nvGrpSpPr>
        <p:grpSpPr bwMode="auto">
          <a:xfrm>
            <a:off x="304800" y="4343400"/>
            <a:ext cx="1876425" cy="1905000"/>
            <a:chOff x="96" y="96"/>
            <a:chExt cx="1182" cy="1200"/>
          </a:xfrm>
        </p:grpSpPr>
        <p:sp>
          <p:nvSpPr>
            <p:cNvPr id="7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96" y="96"/>
              <a:ext cx="1182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"/>
            <p:cNvSpPr>
              <a:spLocks/>
            </p:cNvSpPr>
            <p:nvPr userDrawn="1"/>
          </p:nvSpPr>
          <p:spPr bwMode="auto">
            <a:xfrm>
              <a:off x="210" y="111"/>
              <a:ext cx="1068" cy="1185"/>
            </a:xfrm>
            <a:custGeom>
              <a:avLst/>
              <a:gdLst>
                <a:gd name="T0" fmla="*/ 655 w 1068"/>
                <a:gd name="T1" fmla="*/ 415 h 1185"/>
                <a:gd name="T2" fmla="*/ 677 w 1068"/>
                <a:gd name="T3" fmla="*/ 405 h 1185"/>
                <a:gd name="T4" fmla="*/ 695 w 1068"/>
                <a:gd name="T5" fmla="*/ 391 h 1185"/>
                <a:gd name="T6" fmla="*/ 710 w 1068"/>
                <a:gd name="T7" fmla="*/ 375 h 1185"/>
                <a:gd name="T8" fmla="*/ 722 w 1068"/>
                <a:gd name="T9" fmla="*/ 354 h 1185"/>
                <a:gd name="T10" fmla="*/ 733 w 1068"/>
                <a:gd name="T11" fmla="*/ 309 h 1185"/>
                <a:gd name="T12" fmla="*/ 726 w 1068"/>
                <a:gd name="T13" fmla="*/ 263 h 1185"/>
                <a:gd name="T14" fmla="*/ 654 w 1068"/>
                <a:gd name="T15" fmla="*/ 68 h 1185"/>
                <a:gd name="T16" fmla="*/ 643 w 1068"/>
                <a:gd name="T17" fmla="*/ 47 h 1185"/>
                <a:gd name="T18" fmla="*/ 626 w 1068"/>
                <a:gd name="T19" fmla="*/ 30 h 1185"/>
                <a:gd name="T20" fmla="*/ 608 w 1068"/>
                <a:gd name="T21" fmla="*/ 17 h 1185"/>
                <a:gd name="T22" fmla="*/ 588 w 1068"/>
                <a:gd name="T23" fmla="*/ 7 h 1185"/>
                <a:gd name="T24" fmla="*/ 565 w 1068"/>
                <a:gd name="T25" fmla="*/ 1 h 1185"/>
                <a:gd name="T26" fmla="*/ 542 w 1068"/>
                <a:gd name="T27" fmla="*/ 0 h 1185"/>
                <a:gd name="T28" fmla="*/ 519 w 1068"/>
                <a:gd name="T29" fmla="*/ 4 h 1185"/>
                <a:gd name="T30" fmla="*/ 127 w 1068"/>
                <a:gd name="T31" fmla="*/ 146 h 1185"/>
                <a:gd name="T32" fmla="*/ 106 w 1068"/>
                <a:gd name="T33" fmla="*/ 156 h 1185"/>
                <a:gd name="T34" fmla="*/ 87 w 1068"/>
                <a:gd name="T35" fmla="*/ 170 h 1185"/>
                <a:gd name="T36" fmla="*/ 72 w 1068"/>
                <a:gd name="T37" fmla="*/ 187 h 1185"/>
                <a:gd name="T38" fmla="*/ 60 w 1068"/>
                <a:gd name="T39" fmla="*/ 208 h 1185"/>
                <a:gd name="T40" fmla="*/ 49 w 1068"/>
                <a:gd name="T41" fmla="*/ 252 h 1185"/>
                <a:gd name="T42" fmla="*/ 56 w 1068"/>
                <a:gd name="T43" fmla="*/ 299 h 1185"/>
                <a:gd name="T44" fmla="*/ 0 w 1068"/>
                <a:gd name="T45" fmla="*/ 555 h 1185"/>
                <a:gd name="T46" fmla="*/ 33 w 1068"/>
                <a:gd name="T47" fmla="*/ 559 h 1185"/>
                <a:gd name="T48" fmla="*/ 64 w 1068"/>
                <a:gd name="T49" fmla="*/ 570 h 1185"/>
                <a:gd name="T50" fmla="*/ 91 w 1068"/>
                <a:gd name="T51" fmla="*/ 586 h 1185"/>
                <a:gd name="T52" fmla="*/ 116 w 1068"/>
                <a:gd name="T53" fmla="*/ 606 h 1185"/>
                <a:gd name="T54" fmla="*/ 135 w 1068"/>
                <a:gd name="T55" fmla="*/ 631 h 1185"/>
                <a:gd name="T56" fmla="*/ 151 w 1068"/>
                <a:gd name="T57" fmla="*/ 659 h 1185"/>
                <a:gd name="T58" fmla="*/ 160 w 1068"/>
                <a:gd name="T59" fmla="*/ 690 h 1185"/>
                <a:gd name="T60" fmla="*/ 163 w 1068"/>
                <a:gd name="T61" fmla="*/ 724 h 1185"/>
                <a:gd name="T62" fmla="*/ 163 w 1068"/>
                <a:gd name="T63" fmla="*/ 741 h 1185"/>
                <a:gd name="T64" fmla="*/ 160 w 1068"/>
                <a:gd name="T65" fmla="*/ 759 h 1185"/>
                <a:gd name="T66" fmla="*/ 166 w 1068"/>
                <a:gd name="T67" fmla="*/ 757 h 1185"/>
                <a:gd name="T68" fmla="*/ 172 w 1068"/>
                <a:gd name="T69" fmla="*/ 757 h 1185"/>
                <a:gd name="T70" fmla="*/ 178 w 1068"/>
                <a:gd name="T71" fmla="*/ 756 h 1185"/>
                <a:gd name="T72" fmla="*/ 184 w 1068"/>
                <a:gd name="T73" fmla="*/ 756 h 1185"/>
                <a:gd name="T74" fmla="*/ 210 w 1068"/>
                <a:gd name="T75" fmla="*/ 759 h 1185"/>
                <a:gd name="T76" fmla="*/ 235 w 1068"/>
                <a:gd name="T77" fmla="*/ 766 h 1185"/>
                <a:gd name="T78" fmla="*/ 257 w 1068"/>
                <a:gd name="T79" fmla="*/ 778 h 1185"/>
                <a:gd name="T80" fmla="*/ 276 w 1068"/>
                <a:gd name="T81" fmla="*/ 795 h 1185"/>
                <a:gd name="T82" fmla="*/ 293 w 1068"/>
                <a:gd name="T83" fmla="*/ 814 h 1185"/>
                <a:gd name="T84" fmla="*/ 305 w 1068"/>
                <a:gd name="T85" fmla="*/ 836 h 1185"/>
                <a:gd name="T86" fmla="*/ 312 w 1068"/>
                <a:gd name="T87" fmla="*/ 861 h 1185"/>
                <a:gd name="T88" fmla="*/ 315 w 1068"/>
                <a:gd name="T89" fmla="*/ 887 h 1185"/>
                <a:gd name="T90" fmla="*/ 309 w 1068"/>
                <a:gd name="T91" fmla="*/ 930 h 1185"/>
                <a:gd name="T92" fmla="*/ 304 w 1068"/>
                <a:gd name="T93" fmla="*/ 944 h 1185"/>
                <a:gd name="T94" fmla="*/ 1068 w 1068"/>
                <a:gd name="T95" fmla="*/ 646 h 11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68" h="1185">
                  <a:moveTo>
                    <a:pt x="598" y="436"/>
                  </a:moveTo>
                  <a:lnTo>
                    <a:pt x="655" y="415"/>
                  </a:lnTo>
                  <a:lnTo>
                    <a:pt x="666" y="410"/>
                  </a:lnTo>
                  <a:lnTo>
                    <a:pt x="677" y="405"/>
                  </a:lnTo>
                  <a:lnTo>
                    <a:pt x="686" y="398"/>
                  </a:lnTo>
                  <a:lnTo>
                    <a:pt x="695" y="391"/>
                  </a:lnTo>
                  <a:lnTo>
                    <a:pt x="703" y="383"/>
                  </a:lnTo>
                  <a:lnTo>
                    <a:pt x="710" y="375"/>
                  </a:lnTo>
                  <a:lnTo>
                    <a:pt x="716" y="364"/>
                  </a:lnTo>
                  <a:lnTo>
                    <a:pt x="722" y="354"/>
                  </a:lnTo>
                  <a:lnTo>
                    <a:pt x="730" y="332"/>
                  </a:lnTo>
                  <a:lnTo>
                    <a:pt x="733" y="309"/>
                  </a:lnTo>
                  <a:lnTo>
                    <a:pt x="732" y="285"/>
                  </a:lnTo>
                  <a:lnTo>
                    <a:pt x="726" y="263"/>
                  </a:lnTo>
                  <a:lnTo>
                    <a:pt x="659" y="79"/>
                  </a:lnTo>
                  <a:lnTo>
                    <a:pt x="654" y="68"/>
                  </a:lnTo>
                  <a:lnTo>
                    <a:pt x="649" y="57"/>
                  </a:lnTo>
                  <a:lnTo>
                    <a:pt x="643" y="47"/>
                  </a:lnTo>
                  <a:lnTo>
                    <a:pt x="635" y="38"/>
                  </a:lnTo>
                  <a:lnTo>
                    <a:pt x="626" y="30"/>
                  </a:lnTo>
                  <a:lnTo>
                    <a:pt x="618" y="23"/>
                  </a:lnTo>
                  <a:lnTo>
                    <a:pt x="608" y="17"/>
                  </a:lnTo>
                  <a:lnTo>
                    <a:pt x="598" y="11"/>
                  </a:lnTo>
                  <a:lnTo>
                    <a:pt x="588" y="7"/>
                  </a:lnTo>
                  <a:lnTo>
                    <a:pt x="576" y="4"/>
                  </a:lnTo>
                  <a:lnTo>
                    <a:pt x="565" y="1"/>
                  </a:lnTo>
                  <a:lnTo>
                    <a:pt x="554" y="1"/>
                  </a:lnTo>
                  <a:lnTo>
                    <a:pt x="542" y="0"/>
                  </a:lnTo>
                  <a:lnTo>
                    <a:pt x="530" y="1"/>
                  </a:lnTo>
                  <a:lnTo>
                    <a:pt x="519" y="4"/>
                  </a:lnTo>
                  <a:lnTo>
                    <a:pt x="507" y="7"/>
                  </a:lnTo>
                  <a:lnTo>
                    <a:pt x="127" y="146"/>
                  </a:lnTo>
                  <a:lnTo>
                    <a:pt x="117" y="151"/>
                  </a:lnTo>
                  <a:lnTo>
                    <a:pt x="106" y="156"/>
                  </a:lnTo>
                  <a:lnTo>
                    <a:pt x="96" y="163"/>
                  </a:lnTo>
                  <a:lnTo>
                    <a:pt x="87" y="170"/>
                  </a:lnTo>
                  <a:lnTo>
                    <a:pt x="80" y="178"/>
                  </a:lnTo>
                  <a:lnTo>
                    <a:pt x="72" y="187"/>
                  </a:lnTo>
                  <a:lnTo>
                    <a:pt x="65" y="197"/>
                  </a:lnTo>
                  <a:lnTo>
                    <a:pt x="60" y="208"/>
                  </a:lnTo>
                  <a:lnTo>
                    <a:pt x="52" y="230"/>
                  </a:lnTo>
                  <a:lnTo>
                    <a:pt x="49" y="252"/>
                  </a:lnTo>
                  <a:lnTo>
                    <a:pt x="51" y="276"/>
                  </a:lnTo>
                  <a:lnTo>
                    <a:pt x="56" y="299"/>
                  </a:lnTo>
                  <a:lnTo>
                    <a:pt x="83" y="372"/>
                  </a:lnTo>
                  <a:lnTo>
                    <a:pt x="0" y="555"/>
                  </a:lnTo>
                  <a:lnTo>
                    <a:pt x="17" y="556"/>
                  </a:lnTo>
                  <a:lnTo>
                    <a:pt x="33" y="559"/>
                  </a:lnTo>
                  <a:lnTo>
                    <a:pt x="49" y="564"/>
                  </a:lnTo>
                  <a:lnTo>
                    <a:pt x="64" y="570"/>
                  </a:lnTo>
                  <a:lnTo>
                    <a:pt x="78" y="577"/>
                  </a:lnTo>
                  <a:lnTo>
                    <a:pt x="91" y="586"/>
                  </a:lnTo>
                  <a:lnTo>
                    <a:pt x="104" y="595"/>
                  </a:lnTo>
                  <a:lnTo>
                    <a:pt x="116" y="606"/>
                  </a:lnTo>
                  <a:lnTo>
                    <a:pt x="126" y="618"/>
                  </a:lnTo>
                  <a:lnTo>
                    <a:pt x="135" y="631"/>
                  </a:lnTo>
                  <a:lnTo>
                    <a:pt x="144" y="645"/>
                  </a:lnTo>
                  <a:lnTo>
                    <a:pt x="151" y="659"/>
                  </a:lnTo>
                  <a:lnTo>
                    <a:pt x="156" y="675"/>
                  </a:lnTo>
                  <a:lnTo>
                    <a:pt x="160" y="690"/>
                  </a:lnTo>
                  <a:lnTo>
                    <a:pt x="163" y="707"/>
                  </a:lnTo>
                  <a:lnTo>
                    <a:pt x="163" y="724"/>
                  </a:lnTo>
                  <a:lnTo>
                    <a:pt x="163" y="733"/>
                  </a:lnTo>
                  <a:lnTo>
                    <a:pt x="163" y="741"/>
                  </a:lnTo>
                  <a:lnTo>
                    <a:pt x="161" y="750"/>
                  </a:lnTo>
                  <a:lnTo>
                    <a:pt x="160" y="759"/>
                  </a:lnTo>
                  <a:lnTo>
                    <a:pt x="163" y="758"/>
                  </a:lnTo>
                  <a:lnTo>
                    <a:pt x="166" y="757"/>
                  </a:lnTo>
                  <a:lnTo>
                    <a:pt x="169" y="757"/>
                  </a:lnTo>
                  <a:lnTo>
                    <a:pt x="172" y="757"/>
                  </a:lnTo>
                  <a:lnTo>
                    <a:pt x="175" y="756"/>
                  </a:lnTo>
                  <a:lnTo>
                    <a:pt x="178" y="756"/>
                  </a:lnTo>
                  <a:lnTo>
                    <a:pt x="181" y="756"/>
                  </a:lnTo>
                  <a:lnTo>
                    <a:pt x="184" y="756"/>
                  </a:lnTo>
                  <a:lnTo>
                    <a:pt x="198" y="757"/>
                  </a:lnTo>
                  <a:lnTo>
                    <a:pt x="210" y="759"/>
                  </a:lnTo>
                  <a:lnTo>
                    <a:pt x="223" y="762"/>
                  </a:lnTo>
                  <a:lnTo>
                    <a:pt x="235" y="766"/>
                  </a:lnTo>
                  <a:lnTo>
                    <a:pt x="247" y="772"/>
                  </a:lnTo>
                  <a:lnTo>
                    <a:pt x="257" y="778"/>
                  </a:lnTo>
                  <a:lnTo>
                    <a:pt x="268" y="786"/>
                  </a:lnTo>
                  <a:lnTo>
                    <a:pt x="276" y="795"/>
                  </a:lnTo>
                  <a:lnTo>
                    <a:pt x="285" y="804"/>
                  </a:lnTo>
                  <a:lnTo>
                    <a:pt x="293" y="814"/>
                  </a:lnTo>
                  <a:lnTo>
                    <a:pt x="299" y="825"/>
                  </a:lnTo>
                  <a:lnTo>
                    <a:pt x="305" y="836"/>
                  </a:lnTo>
                  <a:lnTo>
                    <a:pt x="309" y="848"/>
                  </a:lnTo>
                  <a:lnTo>
                    <a:pt x="312" y="861"/>
                  </a:lnTo>
                  <a:lnTo>
                    <a:pt x="314" y="874"/>
                  </a:lnTo>
                  <a:lnTo>
                    <a:pt x="315" y="887"/>
                  </a:lnTo>
                  <a:lnTo>
                    <a:pt x="313" y="913"/>
                  </a:lnTo>
                  <a:lnTo>
                    <a:pt x="309" y="930"/>
                  </a:lnTo>
                  <a:lnTo>
                    <a:pt x="306" y="941"/>
                  </a:lnTo>
                  <a:lnTo>
                    <a:pt x="304" y="944"/>
                  </a:lnTo>
                  <a:lnTo>
                    <a:pt x="824" y="1185"/>
                  </a:lnTo>
                  <a:lnTo>
                    <a:pt x="1068" y="646"/>
                  </a:lnTo>
                  <a:lnTo>
                    <a:pt x="598" y="4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583" y="637"/>
              <a:ext cx="273" cy="382"/>
            </a:xfrm>
            <a:custGeom>
              <a:avLst/>
              <a:gdLst>
                <a:gd name="T0" fmla="*/ 272 w 273"/>
                <a:gd name="T1" fmla="*/ 135 h 382"/>
                <a:gd name="T2" fmla="*/ 269 w 273"/>
                <a:gd name="T3" fmla="*/ 92 h 382"/>
                <a:gd name="T4" fmla="*/ 251 w 273"/>
                <a:gd name="T5" fmla="*/ 63 h 382"/>
                <a:gd name="T6" fmla="*/ 227 w 273"/>
                <a:gd name="T7" fmla="*/ 43 h 382"/>
                <a:gd name="T8" fmla="*/ 227 w 273"/>
                <a:gd name="T9" fmla="*/ 8 h 382"/>
                <a:gd name="T10" fmla="*/ 196 w 273"/>
                <a:gd name="T11" fmla="*/ 27 h 382"/>
                <a:gd name="T12" fmla="*/ 174 w 273"/>
                <a:gd name="T13" fmla="*/ 20 h 382"/>
                <a:gd name="T14" fmla="*/ 153 w 273"/>
                <a:gd name="T15" fmla="*/ 18 h 382"/>
                <a:gd name="T16" fmla="*/ 135 w 273"/>
                <a:gd name="T17" fmla="*/ 20 h 382"/>
                <a:gd name="T18" fmla="*/ 118 w 273"/>
                <a:gd name="T19" fmla="*/ 26 h 382"/>
                <a:gd name="T20" fmla="*/ 103 w 273"/>
                <a:gd name="T21" fmla="*/ 35 h 382"/>
                <a:gd name="T22" fmla="*/ 89 w 273"/>
                <a:gd name="T23" fmla="*/ 46 h 382"/>
                <a:gd name="T24" fmla="*/ 78 w 273"/>
                <a:gd name="T25" fmla="*/ 60 h 382"/>
                <a:gd name="T26" fmla="*/ 70 w 273"/>
                <a:gd name="T27" fmla="*/ 76 h 382"/>
                <a:gd name="T28" fmla="*/ 63 w 273"/>
                <a:gd name="T29" fmla="*/ 116 h 382"/>
                <a:gd name="T30" fmla="*/ 73 w 273"/>
                <a:gd name="T31" fmla="*/ 149 h 382"/>
                <a:gd name="T32" fmla="*/ 95 w 273"/>
                <a:gd name="T33" fmla="*/ 176 h 382"/>
                <a:gd name="T34" fmla="*/ 122 w 273"/>
                <a:gd name="T35" fmla="*/ 200 h 382"/>
                <a:gd name="T36" fmla="*/ 75 w 273"/>
                <a:gd name="T37" fmla="*/ 280 h 382"/>
                <a:gd name="T38" fmla="*/ 63 w 273"/>
                <a:gd name="T39" fmla="*/ 265 h 382"/>
                <a:gd name="T40" fmla="*/ 60 w 273"/>
                <a:gd name="T41" fmla="*/ 248 h 382"/>
                <a:gd name="T42" fmla="*/ 64 w 273"/>
                <a:gd name="T43" fmla="*/ 228 h 382"/>
                <a:gd name="T44" fmla="*/ 12 w 273"/>
                <a:gd name="T45" fmla="*/ 194 h 382"/>
                <a:gd name="T46" fmla="*/ 0 w 273"/>
                <a:gd name="T47" fmla="*/ 237 h 382"/>
                <a:gd name="T48" fmla="*/ 4 w 273"/>
                <a:gd name="T49" fmla="*/ 273 h 382"/>
                <a:gd name="T50" fmla="*/ 26 w 273"/>
                <a:gd name="T51" fmla="*/ 305 h 382"/>
                <a:gd name="T52" fmla="*/ 65 w 273"/>
                <a:gd name="T53" fmla="*/ 333 h 382"/>
                <a:gd name="T54" fmla="*/ 67 w 273"/>
                <a:gd name="T55" fmla="*/ 382 h 382"/>
                <a:gd name="T56" fmla="*/ 97 w 273"/>
                <a:gd name="T57" fmla="*/ 345 h 382"/>
                <a:gd name="T58" fmla="*/ 121 w 273"/>
                <a:gd name="T59" fmla="*/ 349 h 382"/>
                <a:gd name="T60" fmla="*/ 143 w 273"/>
                <a:gd name="T61" fmla="*/ 348 h 382"/>
                <a:gd name="T62" fmla="*/ 162 w 273"/>
                <a:gd name="T63" fmla="*/ 343 h 382"/>
                <a:gd name="T64" fmla="*/ 178 w 273"/>
                <a:gd name="T65" fmla="*/ 335 h 382"/>
                <a:gd name="T66" fmla="*/ 192 w 273"/>
                <a:gd name="T67" fmla="*/ 324 h 382"/>
                <a:gd name="T68" fmla="*/ 203 w 273"/>
                <a:gd name="T69" fmla="*/ 312 h 382"/>
                <a:gd name="T70" fmla="*/ 212 w 273"/>
                <a:gd name="T71" fmla="*/ 297 h 382"/>
                <a:gd name="T72" fmla="*/ 220 w 273"/>
                <a:gd name="T73" fmla="*/ 279 h 382"/>
                <a:gd name="T74" fmla="*/ 224 w 273"/>
                <a:gd name="T75" fmla="*/ 244 h 382"/>
                <a:gd name="T76" fmla="*/ 215 w 273"/>
                <a:gd name="T77" fmla="*/ 216 h 382"/>
                <a:gd name="T78" fmla="*/ 206 w 273"/>
                <a:gd name="T79" fmla="*/ 203 h 382"/>
                <a:gd name="T80" fmla="*/ 193 w 273"/>
                <a:gd name="T81" fmla="*/ 187 h 382"/>
                <a:gd name="T82" fmla="*/ 174 w 273"/>
                <a:gd name="T83" fmla="*/ 169 h 382"/>
                <a:gd name="T84" fmla="*/ 196 w 273"/>
                <a:gd name="T85" fmla="*/ 80 h 382"/>
                <a:gd name="T86" fmla="*/ 207 w 273"/>
                <a:gd name="T87" fmla="*/ 87 h 382"/>
                <a:gd name="T88" fmla="*/ 215 w 273"/>
                <a:gd name="T89" fmla="*/ 97 h 382"/>
                <a:gd name="T90" fmla="*/ 217 w 273"/>
                <a:gd name="T91" fmla="*/ 114 h 382"/>
                <a:gd name="T92" fmla="*/ 211 w 273"/>
                <a:gd name="T93" fmla="*/ 138 h 3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73" h="382">
                  <a:moveTo>
                    <a:pt x="265" y="161"/>
                  </a:moveTo>
                  <a:lnTo>
                    <a:pt x="272" y="135"/>
                  </a:lnTo>
                  <a:lnTo>
                    <a:pt x="273" y="112"/>
                  </a:lnTo>
                  <a:lnTo>
                    <a:pt x="269" y="92"/>
                  </a:lnTo>
                  <a:lnTo>
                    <a:pt x="261" y="76"/>
                  </a:lnTo>
                  <a:lnTo>
                    <a:pt x="251" y="63"/>
                  </a:lnTo>
                  <a:lnTo>
                    <a:pt x="239" y="51"/>
                  </a:lnTo>
                  <a:lnTo>
                    <a:pt x="227" y="43"/>
                  </a:lnTo>
                  <a:lnTo>
                    <a:pt x="215" y="36"/>
                  </a:lnTo>
                  <a:lnTo>
                    <a:pt x="227" y="8"/>
                  </a:lnTo>
                  <a:lnTo>
                    <a:pt x="208" y="0"/>
                  </a:lnTo>
                  <a:lnTo>
                    <a:pt x="196" y="27"/>
                  </a:lnTo>
                  <a:lnTo>
                    <a:pt x="184" y="23"/>
                  </a:lnTo>
                  <a:lnTo>
                    <a:pt x="174" y="20"/>
                  </a:lnTo>
                  <a:lnTo>
                    <a:pt x="163" y="18"/>
                  </a:lnTo>
                  <a:lnTo>
                    <a:pt x="153" y="18"/>
                  </a:lnTo>
                  <a:lnTo>
                    <a:pt x="144" y="18"/>
                  </a:lnTo>
                  <a:lnTo>
                    <a:pt x="135" y="20"/>
                  </a:lnTo>
                  <a:lnTo>
                    <a:pt x="126" y="22"/>
                  </a:lnTo>
                  <a:lnTo>
                    <a:pt x="118" y="26"/>
                  </a:lnTo>
                  <a:lnTo>
                    <a:pt x="110" y="30"/>
                  </a:lnTo>
                  <a:lnTo>
                    <a:pt x="103" y="35"/>
                  </a:lnTo>
                  <a:lnTo>
                    <a:pt x="95" y="40"/>
                  </a:lnTo>
                  <a:lnTo>
                    <a:pt x="89" y="46"/>
                  </a:lnTo>
                  <a:lnTo>
                    <a:pt x="84" y="53"/>
                  </a:lnTo>
                  <a:lnTo>
                    <a:pt x="78" y="60"/>
                  </a:lnTo>
                  <a:lnTo>
                    <a:pt x="74" y="68"/>
                  </a:lnTo>
                  <a:lnTo>
                    <a:pt x="70" y="76"/>
                  </a:lnTo>
                  <a:lnTo>
                    <a:pt x="63" y="97"/>
                  </a:lnTo>
                  <a:lnTo>
                    <a:pt x="63" y="116"/>
                  </a:lnTo>
                  <a:lnTo>
                    <a:pt x="66" y="133"/>
                  </a:lnTo>
                  <a:lnTo>
                    <a:pt x="73" y="149"/>
                  </a:lnTo>
                  <a:lnTo>
                    <a:pt x="83" y="163"/>
                  </a:lnTo>
                  <a:lnTo>
                    <a:pt x="95" y="176"/>
                  </a:lnTo>
                  <a:lnTo>
                    <a:pt x="108" y="188"/>
                  </a:lnTo>
                  <a:lnTo>
                    <a:pt x="122" y="200"/>
                  </a:lnTo>
                  <a:lnTo>
                    <a:pt x="84" y="288"/>
                  </a:lnTo>
                  <a:lnTo>
                    <a:pt x="75" y="280"/>
                  </a:lnTo>
                  <a:lnTo>
                    <a:pt x="67" y="273"/>
                  </a:lnTo>
                  <a:lnTo>
                    <a:pt x="63" y="265"/>
                  </a:lnTo>
                  <a:lnTo>
                    <a:pt x="61" y="257"/>
                  </a:lnTo>
                  <a:lnTo>
                    <a:pt x="60" y="248"/>
                  </a:lnTo>
                  <a:lnTo>
                    <a:pt x="61" y="239"/>
                  </a:lnTo>
                  <a:lnTo>
                    <a:pt x="64" y="228"/>
                  </a:lnTo>
                  <a:lnTo>
                    <a:pt x="67" y="218"/>
                  </a:lnTo>
                  <a:lnTo>
                    <a:pt x="12" y="194"/>
                  </a:lnTo>
                  <a:lnTo>
                    <a:pt x="4" y="216"/>
                  </a:lnTo>
                  <a:lnTo>
                    <a:pt x="0" y="237"/>
                  </a:lnTo>
                  <a:lnTo>
                    <a:pt x="0" y="256"/>
                  </a:lnTo>
                  <a:lnTo>
                    <a:pt x="4" y="273"/>
                  </a:lnTo>
                  <a:lnTo>
                    <a:pt x="13" y="289"/>
                  </a:lnTo>
                  <a:lnTo>
                    <a:pt x="26" y="305"/>
                  </a:lnTo>
                  <a:lnTo>
                    <a:pt x="43" y="319"/>
                  </a:lnTo>
                  <a:lnTo>
                    <a:pt x="65" y="333"/>
                  </a:lnTo>
                  <a:lnTo>
                    <a:pt x="48" y="374"/>
                  </a:lnTo>
                  <a:lnTo>
                    <a:pt x="67" y="382"/>
                  </a:lnTo>
                  <a:lnTo>
                    <a:pt x="84" y="340"/>
                  </a:lnTo>
                  <a:lnTo>
                    <a:pt x="97" y="345"/>
                  </a:lnTo>
                  <a:lnTo>
                    <a:pt x="110" y="348"/>
                  </a:lnTo>
                  <a:lnTo>
                    <a:pt x="121" y="349"/>
                  </a:lnTo>
                  <a:lnTo>
                    <a:pt x="132" y="349"/>
                  </a:lnTo>
                  <a:lnTo>
                    <a:pt x="143" y="348"/>
                  </a:lnTo>
                  <a:lnTo>
                    <a:pt x="153" y="346"/>
                  </a:lnTo>
                  <a:lnTo>
                    <a:pt x="162" y="343"/>
                  </a:lnTo>
                  <a:lnTo>
                    <a:pt x="171" y="340"/>
                  </a:lnTo>
                  <a:lnTo>
                    <a:pt x="178" y="335"/>
                  </a:lnTo>
                  <a:lnTo>
                    <a:pt x="185" y="330"/>
                  </a:lnTo>
                  <a:lnTo>
                    <a:pt x="192" y="324"/>
                  </a:lnTo>
                  <a:lnTo>
                    <a:pt x="198" y="318"/>
                  </a:lnTo>
                  <a:lnTo>
                    <a:pt x="203" y="312"/>
                  </a:lnTo>
                  <a:lnTo>
                    <a:pt x="208" y="304"/>
                  </a:lnTo>
                  <a:lnTo>
                    <a:pt x="212" y="297"/>
                  </a:lnTo>
                  <a:lnTo>
                    <a:pt x="216" y="290"/>
                  </a:lnTo>
                  <a:lnTo>
                    <a:pt x="220" y="279"/>
                  </a:lnTo>
                  <a:lnTo>
                    <a:pt x="224" y="264"/>
                  </a:lnTo>
                  <a:lnTo>
                    <a:pt x="224" y="244"/>
                  </a:lnTo>
                  <a:lnTo>
                    <a:pt x="218" y="222"/>
                  </a:lnTo>
                  <a:lnTo>
                    <a:pt x="215" y="216"/>
                  </a:lnTo>
                  <a:lnTo>
                    <a:pt x="211" y="210"/>
                  </a:lnTo>
                  <a:lnTo>
                    <a:pt x="206" y="203"/>
                  </a:lnTo>
                  <a:lnTo>
                    <a:pt x="200" y="196"/>
                  </a:lnTo>
                  <a:lnTo>
                    <a:pt x="193" y="187"/>
                  </a:lnTo>
                  <a:lnTo>
                    <a:pt x="184" y="179"/>
                  </a:lnTo>
                  <a:lnTo>
                    <a:pt x="174" y="169"/>
                  </a:lnTo>
                  <a:lnTo>
                    <a:pt x="162" y="158"/>
                  </a:lnTo>
                  <a:lnTo>
                    <a:pt x="196" y="80"/>
                  </a:lnTo>
                  <a:lnTo>
                    <a:pt x="202" y="83"/>
                  </a:lnTo>
                  <a:lnTo>
                    <a:pt x="207" y="87"/>
                  </a:lnTo>
                  <a:lnTo>
                    <a:pt x="211" y="91"/>
                  </a:lnTo>
                  <a:lnTo>
                    <a:pt x="215" y="97"/>
                  </a:lnTo>
                  <a:lnTo>
                    <a:pt x="216" y="104"/>
                  </a:lnTo>
                  <a:lnTo>
                    <a:pt x="217" y="114"/>
                  </a:lnTo>
                  <a:lnTo>
                    <a:pt x="215" y="124"/>
                  </a:lnTo>
                  <a:lnTo>
                    <a:pt x="211" y="138"/>
                  </a:lnTo>
                  <a:lnTo>
                    <a:pt x="265" y="161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706" y="706"/>
              <a:ext cx="54" cy="76"/>
            </a:xfrm>
            <a:custGeom>
              <a:avLst/>
              <a:gdLst>
                <a:gd name="T0" fmla="*/ 23 w 54"/>
                <a:gd name="T1" fmla="*/ 76 h 76"/>
                <a:gd name="T2" fmla="*/ 17 w 54"/>
                <a:gd name="T3" fmla="*/ 71 h 76"/>
                <a:gd name="T4" fmla="*/ 12 w 54"/>
                <a:gd name="T5" fmla="*/ 66 h 76"/>
                <a:gd name="T6" fmla="*/ 7 w 54"/>
                <a:gd name="T7" fmla="*/ 60 h 76"/>
                <a:gd name="T8" fmla="*/ 3 w 54"/>
                <a:gd name="T9" fmla="*/ 54 h 76"/>
                <a:gd name="T10" fmla="*/ 0 w 54"/>
                <a:gd name="T11" fmla="*/ 47 h 76"/>
                <a:gd name="T12" fmla="*/ 0 w 54"/>
                <a:gd name="T13" fmla="*/ 39 h 76"/>
                <a:gd name="T14" fmla="*/ 1 w 54"/>
                <a:gd name="T15" fmla="*/ 30 h 76"/>
                <a:gd name="T16" fmla="*/ 4 w 54"/>
                <a:gd name="T17" fmla="*/ 21 h 76"/>
                <a:gd name="T18" fmla="*/ 7 w 54"/>
                <a:gd name="T19" fmla="*/ 15 h 76"/>
                <a:gd name="T20" fmla="*/ 11 w 54"/>
                <a:gd name="T21" fmla="*/ 10 h 76"/>
                <a:gd name="T22" fmla="*/ 15 w 54"/>
                <a:gd name="T23" fmla="*/ 6 h 76"/>
                <a:gd name="T24" fmla="*/ 21 w 54"/>
                <a:gd name="T25" fmla="*/ 3 h 76"/>
                <a:gd name="T26" fmla="*/ 28 w 54"/>
                <a:gd name="T27" fmla="*/ 1 h 76"/>
                <a:gd name="T28" fmla="*/ 36 w 54"/>
                <a:gd name="T29" fmla="*/ 0 h 76"/>
                <a:gd name="T30" fmla="*/ 44 w 54"/>
                <a:gd name="T31" fmla="*/ 1 h 76"/>
                <a:gd name="T32" fmla="*/ 54 w 54"/>
                <a:gd name="T33" fmla="*/ 3 h 76"/>
                <a:gd name="T34" fmla="*/ 23 w 54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76">
                  <a:moveTo>
                    <a:pt x="23" y="76"/>
                  </a:moveTo>
                  <a:lnTo>
                    <a:pt x="17" y="71"/>
                  </a:lnTo>
                  <a:lnTo>
                    <a:pt x="12" y="66"/>
                  </a:lnTo>
                  <a:lnTo>
                    <a:pt x="7" y="60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1" y="10"/>
                  </a:lnTo>
                  <a:lnTo>
                    <a:pt x="15" y="6"/>
                  </a:lnTo>
                  <a:lnTo>
                    <a:pt x="21" y="3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23" y="76"/>
                  </a:lnTo>
                  <a:close/>
                </a:path>
              </a:pathLst>
            </a:custGeom>
            <a:solidFill>
              <a:srgbClr val="3F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686" y="852"/>
              <a:ext cx="58" cy="83"/>
            </a:xfrm>
            <a:custGeom>
              <a:avLst/>
              <a:gdLst>
                <a:gd name="T0" fmla="*/ 35 w 58"/>
                <a:gd name="T1" fmla="*/ 0 h 83"/>
                <a:gd name="T2" fmla="*/ 40 w 58"/>
                <a:gd name="T3" fmla="*/ 5 h 83"/>
                <a:gd name="T4" fmla="*/ 46 w 58"/>
                <a:gd name="T5" fmla="*/ 10 h 83"/>
                <a:gd name="T6" fmla="*/ 50 w 58"/>
                <a:gd name="T7" fmla="*/ 16 h 83"/>
                <a:gd name="T8" fmla="*/ 54 w 58"/>
                <a:gd name="T9" fmla="*/ 23 h 83"/>
                <a:gd name="T10" fmla="*/ 57 w 58"/>
                <a:gd name="T11" fmla="*/ 31 h 83"/>
                <a:gd name="T12" fmla="*/ 58 w 58"/>
                <a:gd name="T13" fmla="*/ 39 h 83"/>
                <a:gd name="T14" fmla="*/ 57 w 58"/>
                <a:gd name="T15" fmla="*/ 47 h 83"/>
                <a:gd name="T16" fmla="*/ 55 w 58"/>
                <a:gd name="T17" fmla="*/ 56 h 83"/>
                <a:gd name="T18" fmla="*/ 49 w 58"/>
                <a:gd name="T19" fmla="*/ 67 h 83"/>
                <a:gd name="T20" fmla="*/ 43 w 58"/>
                <a:gd name="T21" fmla="*/ 74 h 83"/>
                <a:gd name="T22" fmla="*/ 35 w 58"/>
                <a:gd name="T23" fmla="*/ 79 h 83"/>
                <a:gd name="T24" fmla="*/ 28 w 58"/>
                <a:gd name="T25" fmla="*/ 82 h 83"/>
                <a:gd name="T26" fmla="*/ 20 w 58"/>
                <a:gd name="T27" fmla="*/ 83 h 83"/>
                <a:gd name="T28" fmla="*/ 13 w 58"/>
                <a:gd name="T29" fmla="*/ 83 h 83"/>
                <a:gd name="T30" fmla="*/ 6 w 58"/>
                <a:gd name="T31" fmla="*/ 83 h 83"/>
                <a:gd name="T32" fmla="*/ 0 w 58"/>
                <a:gd name="T33" fmla="*/ 81 h 83"/>
                <a:gd name="T34" fmla="*/ 35 w 58"/>
                <a:gd name="T35" fmla="*/ 0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8" h="83">
                  <a:moveTo>
                    <a:pt x="35" y="0"/>
                  </a:moveTo>
                  <a:lnTo>
                    <a:pt x="40" y="5"/>
                  </a:lnTo>
                  <a:lnTo>
                    <a:pt x="46" y="10"/>
                  </a:lnTo>
                  <a:lnTo>
                    <a:pt x="50" y="16"/>
                  </a:lnTo>
                  <a:lnTo>
                    <a:pt x="54" y="23"/>
                  </a:lnTo>
                  <a:lnTo>
                    <a:pt x="57" y="31"/>
                  </a:lnTo>
                  <a:lnTo>
                    <a:pt x="58" y="39"/>
                  </a:lnTo>
                  <a:lnTo>
                    <a:pt x="57" y="47"/>
                  </a:lnTo>
                  <a:lnTo>
                    <a:pt x="55" y="56"/>
                  </a:lnTo>
                  <a:lnTo>
                    <a:pt x="49" y="67"/>
                  </a:lnTo>
                  <a:lnTo>
                    <a:pt x="43" y="74"/>
                  </a:lnTo>
                  <a:lnTo>
                    <a:pt x="35" y="79"/>
                  </a:lnTo>
                  <a:lnTo>
                    <a:pt x="28" y="82"/>
                  </a:lnTo>
                  <a:lnTo>
                    <a:pt x="20" y="83"/>
                  </a:lnTo>
                  <a:lnTo>
                    <a:pt x="13" y="83"/>
                  </a:lnTo>
                  <a:lnTo>
                    <a:pt x="6" y="83"/>
                  </a:lnTo>
                  <a:lnTo>
                    <a:pt x="0" y="8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F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293" y="145"/>
              <a:ext cx="546" cy="257"/>
            </a:xfrm>
            <a:custGeom>
              <a:avLst/>
              <a:gdLst>
                <a:gd name="T0" fmla="*/ 8 w 546"/>
                <a:gd name="T1" fmla="*/ 188 h 257"/>
                <a:gd name="T2" fmla="*/ 12 w 546"/>
                <a:gd name="T3" fmla="*/ 181 h 257"/>
                <a:gd name="T4" fmla="*/ 16 w 546"/>
                <a:gd name="T5" fmla="*/ 174 h 257"/>
                <a:gd name="T6" fmla="*/ 22 w 546"/>
                <a:gd name="T7" fmla="*/ 167 h 257"/>
                <a:gd name="T8" fmla="*/ 28 w 546"/>
                <a:gd name="T9" fmla="*/ 161 h 257"/>
                <a:gd name="T10" fmla="*/ 34 w 546"/>
                <a:gd name="T11" fmla="*/ 156 h 257"/>
                <a:gd name="T12" fmla="*/ 41 w 546"/>
                <a:gd name="T13" fmla="*/ 151 h 257"/>
                <a:gd name="T14" fmla="*/ 48 w 546"/>
                <a:gd name="T15" fmla="*/ 147 h 257"/>
                <a:gd name="T16" fmla="*/ 56 w 546"/>
                <a:gd name="T17" fmla="*/ 144 h 257"/>
                <a:gd name="T18" fmla="*/ 436 w 546"/>
                <a:gd name="T19" fmla="*/ 5 h 257"/>
                <a:gd name="T20" fmla="*/ 444 w 546"/>
                <a:gd name="T21" fmla="*/ 3 h 257"/>
                <a:gd name="T22" fmla="*/ 452 w 546"/>
                <a:gd name="T23" fmla="*/ 1 h 257"/>
                <a:gd name="T24" fmla="*/ 461 w 546"/>
                <a:gd name="T25" fmla="*/ 0 h 257"/>
                <a:gd name="T26" fmla="*/ 469 w 546"/>
                <a:gd name="T27" fmla="*/ 0 h 257"/>
                <a:gd name="T28" fmla="*/ 477 w 546"/>
                <a:gd name="T29" fmla="*/ 1 h 257"/>
                <a:gd name="T30" fmla="*/ 485 w 546"/>
                <a:gd name="T31" fmla="*/ 3 h 257"/>
                <a:gd name="T32" fmla="*/ 493 w 546"/>
                <a:gd name="T33" fmla="*/ 5 h 257"/>
                <a:gd name="T34" fmla="*/ 501 w 546"/>
                <a:gd name="T35" fmla="*/ 8 h 257"/>
                <a:gd name="T36" fmla="*/ 508 w 546"/>
                <a:gd name="T37" fmla="*/ 12 h 257"/>
                <a:gd name="T38" fmla="*/ 515 w 546"/>
                <a:gd name="T39" fmla="*/ 16 h 257"/>
                <a:gd name="T40" fmla="*/ 521 w 546"/>
                <a:gd name="T41" fmla="*/ 22 h 257"/>
                <a:gd name="T42" fmla="*/ 527 w 546"/>
                <a:gd name="T43" fmla="*/ 28 h 257"/>
                <a:gd name="T44" fmla="*/ 532 w 546"/>
                <a:gd name="T45" fmla="*/ 34 h 257"/>
                <a:gd name="T46" fmla="*/ 537 w 546"/>
                <a:gd name="T47" fmla="*/ 41 h 257"/>
                <a:gd name="T48" fmla="*/ 541 w 546"/>
                <a:gd name="T49" fmla="*/ 49 h 257"/>
                <a:gd name="T50" fmla="*/ 545 w 546"/>
                <a:gd name="T51" fmla="*/ 56 h 257"/>
                <a:gd name="T52" fmla="*/ 546 w 546"/>
                <a:gd name="T53" fmla="*/ 60 h 257"/>
                <a:gd name="T54" fmla="*/ 7 w 546"/>
                <a:gd name="T55" fmla="*/ 257 h 257"/>
                <a:gd name="T56" fmla="*/ 5 w 546"/>
                <a:gd name="T57" fmla="*/ 253 h 257"/>
                <a:gd name="T58" fmla="*/ 1 w 546"/>
                <a:gd name="T59" fmla="*/ 237 h 257"/>
                <a:gd name="T60" fmla="*/ 0 w 546"/>
                <a:gd name="T61" fmla="*/ 220 h 257"/>
                <a:gd name="T62" fmla="*/ 3 w 546"/>
                <a:gd name="T63" fmla="*/ 203 h 257"/>
                <a:gd name="T64" fmla="*/ 8 w 546"/>
                <a:gd name="T65" fmla="*/ 188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6" h="257">
                  <a:moveTo>
                    <a:pt x="8" y="188"/>
                  </a:moveTo>
                  <a:lnTo>
                    <a:pt x="12" y="181"/>
                  </a:lnTo>
                  <a:lnTo>
                    <a:pt x="16" y="174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4" y="156"/>
                  </a:lnTo>
                  <a:lnTo>
                    <a:pt x="41" y="151"/>
                  </a:lnTo>
                  <a:lnTo>
                    <a:pt x="48" y="147"/>
                  </a:lnTo>
                  <a:lnTo>
                    <a:pt x="56" y="144"/>
                  </a:lnTo>
                  <a:lnTo>
                    <a:pt x="436" y="5"/>
                  </a:lnTo>
                  <a:lnTo>
                    <a:pt x="444" y="3"/>
                  </a:lnTo>
                  <a:lnTo>
                    <a:pt x="452" y="1"/>
                  </a:lnTo>
                  <a:lnTo>
                    <a:pt x="461" y="0"/>
                  </a:lnTo>
                  <a:lnTo>
                    <a:pt x="469" y="0"/>
                  </a:lnTo>
                  <a:lnTo>
                    <a:pt x="477" y="1"/>
                  </a:lnTo>
                  <a:lnTo>
                    <a:pt x="485" y="3"/>
                  </a:lnTo>
                  <a:lnTo>
                    <a:pt x="493" y="5"/>
                  </a:lnTo>
                  <a:lnTo>
                    <a:pt x="501" y="8"/>
                  </a:lnTo>
                  <a:lnTo>
                    <a:pt x="508" y="12"/>
                  </a:lnTo>
                  <a:lnTo>
                    <a:pt x="515" y="16"/>
                  </a:lnTo>
                  <a:lnTo>
                    <a:pt x="521" y="22"/>
                  </a:lnTo>
                  <a:lnTo>
                    <a:pt x="527" y="28"/>
                  </a:lnTo>
                  <a:lnTo>
                    <a:pt x="532" y="34"/>
                  </a:lnTo>
                  <a:lnTo>
                    <a:pt x="537" y="41"/>
                  </a:lnTo>
                  <a:lnTo>
                    <a:pt x="541" y="49"/>
                  </a:lnTo>
                  <a:lnTo>
                    <a:pt x="545" y="56"/>
                  </a:lnTo>
                  <a:lnTo>
                    <a:pt x="546" y="60"/>
                  </a:lnTo>
                  <a:lnTo>
                    <a:pt x="7" y="257"/>
                  </a:lnTo>
                  <a:lnTo>
                    <a:pt x="5" y="253"/>
                  </a:lnTo>
                  <a:lnTo>
                    <a:pt x="1" y="237"/>
                  </a:lnTo>
                  <a:lnTo>
                    <a:pt x="0" y="220"/>
                  </a:lnTo>
                  <a:lnTo>
                    <a:pt x="3" y="203"/>
                  </a:lnTo>
                  <a:lnTo>
                    <a:pt x="8" y="188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96" y="724"/>
              <a:ext cx="222" cy="222"/>
            </a:xfrm>
            <a:custGeom>
              <a:avLst/>
              <a:gdLst>
                <a:gd name="T0" fmla="*/ 100 w 222"/>
                <a:gd name="T1" fmla="*/ 221 h 222"/>
                <a:gd name="T2" fmla="*/ 78 w 222"/>
                <a:gd name="T3" fmla="*/ 217 h 222"/>
                <a:gd name="T4" fmla="*/ 58 w 222"/>
                <a:gd name="T5" fmla="*/ 208 h 222"/>
                <a:gd name="T6" fmla="*/ 41 w 222"/>
                <a:gd name="T7" fmla="*/ 196 h 222"/>
                <a:gd name="T8" fmla="*/ 26 w 222"/>
                <a:gd name="T9" fmla="*/ 181 h 222"/>
                <a:gd name="T10" fmla="*/ 14 w 222"/>
                <a:gd name="T11" fmla="*/ 164 h 222"/>
                <a:gd name="T12" fmla="*/ 5 w 222"/>
                <a:gd name="T13" fmla="*/ 143 h 222"/>
                <a:gd name="T14" fmla="*/ 1 w 222"/>
                <a:gd name="T15" fmla="*/ 122 h 222"/>
                <a:gd name="T16" fmla="*/ 1 w 222"/>
                <a:gd name="T17" fmla="*/ 99 h 222"/>
                <a:gd name="T18" fmla="*/ 5 w 222"/>
                <a:gd name="T19" fmla="*/ 77 h 222"/>
                <a:gd name="T20" fmla="*/ 14 w 222"/>
                <a:gd name="T21" fmla="*/ 58 h 222"/>
                <a:gd name="T22" fmla="*/ 26 w 222"/>
                <a:gd name="T23" fmla="*/ 40 h 222"/>
                <a:gd name="T24" fmla="*/ 41 w 222"/>
                <a:gd name="T25" fmla="*/ 25 h 222"/>
                <a:gd name="T26" fmla="*/ 58 w 222"/>
                <a:gd name="T27" fmla="*/ 13 h 222"/>
                <a:gd name="T28" fmla="*/ 78 w 222"/>
                <a:gd name="T29" fmla="*/ 4 h 222"/>
                <a:gd name="T30" fmla="*/ 100 w 222"/>
                <a:gd name="T31" fmla="*/ 0 h 222"/>
                <a:gd name="T32" fmla="*/ 122 w 222"/>
                <a:gd name="T33" fmla="*/ 0 h 222"/>
                <a:gd name="T34" fmla="*/ 144 w 222"/>
                <a:gd name="T35" fmla="*/ 4 h 222"/>
                <a:gd name="T36" fmla="*/ 164 w 222"/>
                <a:gd name="T37" fmla="*/ 13 h 222"/>
                <a:gd name="T38" fmla="*/ 181 w 222"/>
                <a:gd name="T39" fmla="*/ 25 h 222"/>
                <a:gd name="T40" fmla="*/ 197 w 222"/>
                <a:gd name="T41" fmla="*/ 40 h 222"/>
                <a:gd name="T42" fmla="*/ 209 w 222"/>
                <a:gd name="T43" fmla="*/ 58 h 222"/>
                <a:gd name="T44" fmla="*/ 217 w 222"/>
                <a:gd name="T45" fmla="*/ 77 h 222"/>
                <a:gd name="T46" fmla="*/ 221 w 222"/>
                <a:gd name="T47" fmla="*/ 99 h 222"/>
                <a:gd name="T48" fmla="*/ 221 w 222"/>
                <a:gd name="T49" fmla="*/ 122 h 222"/>
                <a:gd name="T50" fmla="*/ 217 w 222"/>
                <a:gd name="T51" fmla="*/ 143 h 222"/>
                <a:gd name="T52" fmla="*/ 209 w 222"/>
                <a:gd name="T53" fmla="*/ 164 h 222"/>
                <a:gd name="T54" fmla="*/ 197 w 222"/>
                <a:gd name="T55" fmla="*/ 181 h 222"/>
                <a:gd name="T56" fmla="*/ 181 w 222"/>
                <a:gd name="T57" fmla="*/ 196 h 222"/>
                <a:gd name="T58" fmla="*/ 164 w 222"/>
                <a:gd name="T59" fmla="*/ 208 h 222"/>
                <a:gd name="T60" fmla="*/ 144 w 222"/>
                <a:gd name="T61" fmla="*/ 217 h 222"/>
                <a:gd name="T62" fmla="*/ 122 w 222"/>
                <a:gd name="T63" fmla="*/ 221 h 2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2" h="222">
                  <a:moveTo>
                    <a:pt x="111" y="222"/>
                  </a:moveTo>
                  <a:lnTo>
                    <a:pt x="100" y="221"/>
                  </a:lnTo>
                  <a:lnTo>
                    <a:pt x="89" y="219"/>
                  </a:lnTo>
                  <a:lnTo>
                    <a:pt x="78" y="217"/>
                  </a:lnTo>
                  <a:lnTo>
                    <a:pt x="68" y="213"/>
                  </a:lnTo>
                  <a:lnTo>
                    <a:pt x="58" y="208"/>
                  </a:lnTo>
                  <a:lnTo>
                    <a:pt x="49" y="202"/>
                  </a:lnTo>
                  <a:lnTo>
                    <a:pt x="41" y="196"/>
                  </a:lnTo>
                  <a:lnTo>
                    <a:pt x="33" y="189"/>
                  </a:lnTo>
                  <a:lnTo>
                    <a:pt x="26" y="181"/>
                  </a:lnTo>
                  <a:lnTo>
                    <a:pt x="19" y="173"/>
                  </a:lnTo>
                  <a:lnTo>
                    <a:pt x="14" y="164"/>
                  </a:lnTo>
                  <a:lnTo>
                    <a:pt x="9" y="154"/>
                  </a:lnTo>
                  <a:lnTo>
                    <a:pt x="5" y="143"/>
                  </a:lnTo>
                  <a:lnTo>
                    <a:pt x="2" y="133"/>
                  </a:lnTo>
                  <a:lnTo>
                    <a:pt x="1" y="122"/>
                  </a:lnTo>
                  <a:lnTo>
                    <a:pt x="0" y="110"/>
                  </a:lnTo>
                  <a:lnTo>
                    <a:pt x="1" y="99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9" y="67"/>
                  </a:lnTo>
                  <a:lnTo>
                    <a:pt x="14" y="58"/>
                  </a:lnTo>
                  <a:lnTo>
                    <a:pt x="19" y="49"/>
                  </a:lnTo>
                  <a:lnTo>
                    <a:pt x="26" y="40"/>
                  </a:lnTo>
                  <a:lnTo>
                    <a:pt x="33" y="32"/>
                  </a:lnTo>
                  <a:lnTo>
                    <a:pt x="41" y="25"/>
                  </a:lnTo>
                  <a:lnTo>
                    <a:pt x="49" y="19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4"/>
                  </a:lnTo>
                  <a:lnTo>
                    <a:pt x="89" y="2"/>
                  </a:lnTo>
                  <a:lnTo>
                    <a:pt x="100" y="0"/>
                  </a:lnTo>
                  <a:lnTo>
                    <a:pt x="111" y="0"/>
                  </a:lnTo>
                  <a:lnTo>
                    <a:pt x="122" y="0"/>
                  </a:lnTo>
                  <a:lnTo>
                    <a:pt x="134" y="2"/>
                  </a:lnTo>
                  <a:lnTo>
                    <a:pt x="144" y="4"/>
                  </a:lnTo>
                  <a:lnTo>
                    <a:pt x="154" y="9"/>
                  </a:lnTo>
                  <a:lnTo>
                    <a:pt x="164" y="13"/>
                  </a:lnTo>
                  <a:lnTo>
                    <a:pt x="173" y="19"/>
                  </a:lnTo>
                  <a:lnTo>
                    <a:pt x="181" y="25"/>
                  </a:lnTo>
                  <a:lnTo>
                    <a:pt x="190" y="32"/>
                  </a:lnTo>
                  <a:lnTo>
                    <a:pt x="197" y="40"/>
                  </a:lnTo>
                  <a:lnTo>
                    <a:pt x="203" y="49"/>
                  </a:lnTo>
                  <a:lnTo>
                    <a:pt x="209" y="58"/>
                  </a:lnTo>
                  <a:lnTo>
                    <a:pt x="213" y="67"/>
                  </a:lnTo>
                  <a:lnTo>
                    <a:pt x="217" y="77"/>
                  </a:lnTo>
                  <a:lnTo>
                    <a:pt x="219" y="88"/>
                  </a:lnTo>
                  <a:lnTo>
                    <a:pt x="221" y="99"/>
                  </a:lnTo>
                  <a:lnTo>
                    <a:pt x="222" y="110"/>
                  </a:lnTo>
                  <a:lnTo>
                    <a:pt x="221" y="122"/>
                  </a:lnTo>
                  <a:lnTo>
                    <a:pt x="219" y="133"/>
                  </a:lnTo>
                  <a:lnTo>
                    <a:pt x="217" y="143"/>
                  </a:lnTo>
                  <a:lnTo>
                    <a:pt x="213" y="154"/>
                  </a:lnTo>
                  <a:lnTo>
                    <a:pt x="209" y="164"/>
                  </a:lnTo>
                  <a:lnTo>
                    <a:pt x="203" y="173"/>
                  </a:lnTo>
                  <a:lnTo>
                    <a:pt x="197" y="181"/>
                  </a:lnTo>
                  <a:lnTo>
                    <a:pt x="190" y="189"/>
                  </a:lnTo>
                  <a:lnTo>
                    <a:pt x="181" y="196"/>
                  </a:lnTo>
                  <a:lnTo>
                    <a:pt x="173" y="202"/>
                  </a:lnTo>
                  <a:lnTo>
                    <a:pt x="164" y="208"/>
                  </a:lnTo>
                  <a:lnTo>
                    <a:pt x="154" y="213"/>
                  </a:lnTo>
                  <a:lnTo>
                    <a:pt x="144" y="217"/>
                  </a:lnTo>
                  <a:lnTo>
                    <a:pt x="134" y="219"/>
                  </a:lnTo>
                  <a:lnTo>
                    <a:pt x="122" y="221"/>
                  </a:lnTo>
                  <a:lnTo>
                    <a:pt x="111" y="222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 userDrawn="1"/>
          </p:nvSpPr>
          <p:spPr bwMode="auto">
            <a:xfrm>
              <a:off x="309" y="928"/>
              <a:ext cx="164" cy="164"/>
            </a:xfrm>
            <a:custGeom>
              <a:avLst/>
              <a:gdLst>
                <a:gd name="T0" fmla="*/ 82 w 164"/>
                <a:gd name="T1" fmla="*/ 164 h 164"/>
                <a:gd name="T2" fmla="*/ 66 w 164"/>
                <a:gd name="T3" fmla="*/ 162 h 164"/>
                <a:gd name="T4" fmla="*/ 50 w 164"/>
                <a:gd name="T5" fmla="*/ 157 h 164"/>
                <a:gd name="T6" fmla="*/ 37 w 164"/>
                <a:gd name="T7" fmla="*/ 150 h 164"/>
                <a:gd name="T8" fmla="*/ 24 w 164"/>
                <a:gd name="T9" fmla="*/ 140 h 164"/>
                <a:gd name="T10" fmla="*/ 15 w 164"/>
                <a:gd name="T11" fmla="*/ 128 h 164"/>
                <a:gd name="T12" fmla="*/ 7 w 164"/>
                <a:gd name="T13" fmla="*/ 113 h 164"/>
                <a:gd name="T14" fmla="*/ 2 w 164"/>
                <a:gd name="T15" fmla="*/ 98 h 164"/>
                <a:gd name="T16" fmla="*/ 0 w 164"/>
                <a:gd name="T17" fmla="*/ 82 h 164"/>
                <a:gd name="T18" fmla="*/ 2 w 164"/>
                <a:gd name="T19" fmla="*/ 65 h 164"/>
                <a:gd name="T20" fmla="*/ 7 w 164"/>
                <a:gd name="T21" fmla="*/ 50 h 164"/>
                <a:gd name="T22" fmla="*/ 15 w 164"/>
                <a:gd name="T23" fmla="*/ 36 h 164"/>
                <a:gd name="T24" fmla="*/ 24 w 164"/>
                <a:gd name="T25" fmla="*/ 24 h 164"/>
                <a:gd name="T26" fmla="*/ 37 w 164"/>
                <a:gd name="T27" fmla="*/ 13 h 164"/>
                <a:gd name="T28" fmla="*/ 50 w 164"/>
                <a:gd name="T29" fmla="*/ 6 h 164"/>
                <a:gd name="T30" fmla="*/ 66 w 164"/>
                <a:gd name="T31" fmla="*/ 1 h 164"/>
                <a:gd name="T32" fmla="*/ 82 w 164"/>
                <a:gd name="T33" fmla="*/ 0 h 164"/>
                <a:gd name="T34" fmla="*/ 99 w 164"/>
                <a:gd name="T35" fmla="*/ 1 h 164"/>
                <a:gd name="T36" fmla="*/ 114 w 164"/>
                <a:gd name="T37" fmla="*/ 6 h 164"/>
                <a:gd name="T38" fmla="*/ 128 w 164"/>
                <a:gd name="T39" fmla="*/ 13 h 164"/>
                <a:gd name="T40" fmla="*/ 141 w 164"/>
                <a:gd name="T41" fmla="*/ 24 h 164"/>
                <a:gd name="T42" fmla="*/ 150 w 164"/>
                <a:gd name="T43" fmla="*/ 36 h 164"/>
                <a:gd name="T44" fmla="*/ 158 w 164"/>
                <a:gd name="T45" fmla="*/ 50 h 164"/>
                <a:gd name="T46" fmla="*/ 163 w 164"/>
                <a:gd name="T47" fmla="*/ 65 h 164"/>
                <a:gd name="T48" fmla="*/ 164 w 164"/>
                <a:gd name="T49" fmla="*/ 82 h 164"/>
                <a:gd name="T50" fmla="*/ 163 w 164"/>
                <a:gd name="T51" fmla="*/ 98 h 164"/>
                <a:gd name="T52" fmla="*/ 158 w 164"/>
                <a:gd name="T53" fmla="*/ 113 h 164"/>
                <a:gd name="T54" fmla="*/ 150 w 164"/>
                <a:gd name="T55" fmla="*/ 128 h 164"/>
                <a:gd name="T56" fmla="*/ 141 w 164"/>
                <a:gd name="T57" fmla="*/ 140 h 164"/>
                <a:gd name="T58" fmla="*/ 128 w 164"/>
                <a:gd name="T59" fmla="*/ 150 h 164"/>
                <a:gd name="T60" fmla="*/ 114 w 164"/>
                <a:gd name="T61" fmla="*/ 157 h 164"/>
                <a:gd name="T62" fmla="*/ 99 w 164"/>
                <a:gd name="T63" fmla="*/ 162 h 164"/>
                <a:gd name="T64" fmla="*/ 82 w 164"/>
                <a:gd name="T65" fmla="*/ 164 h 1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4" h="164">
                  <a:moveTo>
                    <a:pt x="82" y="164"/>
                  </a:moveTo>
                  <a:lnTo>
                    <a:pt x="66" y="162"/>
                  </a:lnTo>
                  <a:lnTo>
                    <a:pt x="50" y="157"/>
                  </a:lnTo>
                  <a:lnTo>
                    <a:pt x="37" y="150"/>
                  </a:lnTo>
                  <a:lnTo>
                    <a:pt x="24" y="140"/>
                  </a:lnTo>
                  <a:lnTo>
                    <a:pt x="15" y="128"/>
                  </a:lnTo>
                  <a:lnTo>
                    <a:pt x="7" y="113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2" y="65"/>
                  </a:lnTo>
                  <a:lnTo>
                    <a:pt x="7" y="50"/>
                  </a:lnTo>
                  <a:lnTo>
                    <a:pt x="15" y="36"/>
                  </a:lnTo>
                  <a:lnTo>
                    <a:pt x="24" y="24"/>
                  </a:lnTo>
                  <a:lnTo>
                    <a:pt x="37" y="13"/>
                  </a:lnTo>
                  <a:lnTo>
                    <a:pt x="50" y="6"/>
                  </a:lnTo>
                  <a:lnTo>
                    <a:pt x="66" y="1"/>
                  </a:lnTo>
                  <a:lnTo>
                    <a:pt x="82" y="0"/>
                  </a:lnTo>
                  <a:lnTo>
                    <a:pt x="99" y="1"/>
                  </a:lnTo>
                  <a:lnTo>
                    <a:pt x="114" y="6"/>
                  </a:lnTo>
                  <a:lnTo>
                    <a:pt x="128" y="13"/>
                  </a:lnTo>
                  <a:lnTo>
                    <a:pt x="141" y="24"/>
                  </a:lnTo>
                  <a:lnTo>
                    <a:pt x="150" y="36"/>
                  </a:lnTo>
                  <a:lnTo>
                    <a:pt x="158" y="50"/>
                  </a:lnTo>
                  <a:lnTo>
                    <a:pt x="163" y="65"/>
                  </a:lnTo>
                  <a:lnTo>
                    <a:pt x="164" y="82"/>
                  </a:lnTo>
                  <a:lnTo>
                    <a:pt x="163" y="98"/>
                  </a:lnTo>
                  <a:lnTo>
                    <a:pt x="158" y="113"/>
                  </a:lnTo>
                  <a:lnTo>
                    <a:pt x="150" y="128"/>
                  </a:lnTo>
                  <a:lnTo>
                    <a:pt x="141" y="140"/>
                  </a:lnTo>
                  <a:lnTo>
                    <a:pt x="128" y="150"/>
                  </a:lnTo>
                  <a:lnTo>
                    <a:pt x="114" y="157"/>
                  </a:lnTo>
                  <a:lnTo>
                    <a:pt x="99" y="162"/>
                  </a:lnTo>
                  <a:lnTo>
                    <a:pt x="82" y="164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/>
            </p:cNvSpPr>
            <p:nvPr userDrawn="1"/>
          </p:nvSpPr>
          <p:spPr bwMode="auto">
            <a:xfrm>
              <a:off x="138" y="1019"/>
              <a:ext cx="133" cy="133"/>
            </a:xfrm>
            <a:custGeom>
              <a:avLst/>
              <a:gdLst>
                <a:gd name="T0" fmla="*/ 66 w 133"/>
                <a:gd name="T1" fmla="*/ 133 h 133"/>
                <a:gd name="T2" fmla="*/ 53 w 133"/>
                <a:gd name="T3" fmla="*/ 132 h 133"/>
                <a:gd name="T4" fmla="*/ 40 w 133"/>
                <a:gd name="T5" fmla="*/ 128 h 133"/>
                <a:gd name="T6" fmla="*/ 29 w 133"/>
                <a:gd name="T7" fmla="*/ 122 h 133"/>
                <a:gd name="T8" fmla="*/ 19 w 133"/>
                <a:gd name="T9" fmla="*/ 113 h 133"/>
                <a:gd name="T10" fmla="*/ 11 w 133"/>
                <a:gd name="T11" fmla="*/ 104 h 133"/>
                <a:gd name="T12" fmla="*/ 5 w 133"/>
                <a:gd name="T13" fmla="*/ 92 h 133"/>
                <a:gd name="T14" fmla="*/ 1 w 133"/>
                <a:gd name="T15" fmla="*/ 80 h 133"/>
                <a:gd name="T16" fmla="*/ 0 w 133"/>
                <a:gd name="T17" fmla="*/ 67 h 133"/>
                <a:gd name="T18" fmla="*/ 1 w 133"/>
                <a:gd name="T19" fmla="*/ 53 h 133"/>
                <a:gd name="T20" fmla="*/ 5 w 133"/>
                <a:gd name="T21" fmla="*/ 40 h 133"/>
                <a:gd name="T22" fmla="*/ 11 w 133"/>
                <a:gd name="T23" fmla="*/ 29 h 133"/>
                <a:gd name="T24" fmla="*/ 19 w 133"/>
                <a:gd name="T25" fmla="*/ 19 h 133"/>
                <a:gd name="T26" fmla="*/ 29 w 133"/>
                <a:gd name="T27" fmla="*/ 11 h 133"/>
                <a:gd name="T28" fmla="*/ 40 w 133"/>
                <a:gd name="T29" fmla="*/ 5 h 133"/>
                <a:gd name="T30" fmla="*/ 53 w 133"/>
                <a:gd name="T31" fmla="*/ 1 h 133"/>
                <a:gd name="T32" fmla="*/ 66 w 133"/>
                <a:gd name="T33" fmla="*/ 0 h 133"/>
                <a:gd name="T34" fmla="*/ 80 w 133"/>
                <a:gd name="T35" fmla="*/ 1 h 133"/>
                <a:gd name="T36" fmla="*/ 92 w 133"/>
                <a:gd name="T37" fmla="*/ 5 h 133"/>
                <a:gd name="T38" fmla="*/ 103 w 133"/>
                <a:gd name="T39" fmla="*/ 11 h 133"/>
                <a:gd name="T40" fmla="*/ 113 w 133"/>
                <a:gd name="T41" fmla="*/ 19 h 133"/>
                <a:gd name="T42" fmla="*/ 121 w 133"/>
                <a:gd name="T43" fmla="*/ 29 h 133"/>
                <a:gd name="T44" fmla="*/ 127 w 133"/>
                <a:gd name="T45" fmla="*/ 40 h 133"/>
                <a:gd name="T46" fmla="*/ 131 w 133"/>
                <a:gd name="T47" fmla="*/ 53 h 133"/>
                <a:gd name="T48" fmla="*/ 133 w 133"/>
                <a:gd name="T49" fmla="*/ 67 h 133"/>
                <a:gd name="T50" fmla="*/ 131 w 133"/>
                <a:gd name="T51" fmla="*/ 80 h 133"/>
                <a:gd name="T52" fmla="*/ 127 w 133"/>
                <a:gd name="T53" fmla="*/ 92 h 133"/>
                <a:gd name="T54" fmla="*/ 121 w 133"/>
                <a:gd name="T55" fmla="*/ 104 h 133"/>
                <a:gd name="T56" fmla="*/ 113 w 133"/>
                <a:gd name="T57" fmla="*/ 113 h 133"/>
                <a:gd name="T58" fmla="*/ 103 w 133"/>
                <a:gd name="T59" fmla="*/ 122 h 133"/>
                <a:gd name="T60" fmla="*/ 92 w 133"/>
                <a:gd name="T61" fmla="*/ 128 h 133"/>
                <a:gd name="T62" fmla="*/ 80 w 133"/>
                <a:gd name="T63" fmla="*/ 132 h 133"/>
                <a:gd name="T64" fmla="*/ 66 w 133"/>
                <a:gd name="T65" fmla="*/ 133 h 1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3" h="133">
                  <a:moveTo>
                    <a:pt x="66" y="133"/>
                  </a:moveTo>
                  <a:lnTo>
                    <a:pt x="53" y="132"/>
                  </a:lnTo>
                  <a:lnTo>
                    <a:pt x="40" y="128"/>
                  </a:lnTo>
                  <a:lnTo>
                    <a:pt x="29" y="122"/>
                  </a:lnTo>
                  <a:lnTo>
                    <a:pt x="19" y="113"/>
                  </a:lnTo>
                  <a:lnTo>
                    <a:pt x="11" y="104"/>
                  </a:lnTo>
                  <a:lnTo>
                    <a:pt x="5" y="92"/>
                  </a:lnTo>
                  <a:lnTo>
                    <a:pt x="1" y="80"/>
                  </a:lnTo>
                  <a:lnTo>
                    <a:pt x="0" y="67"/>
                  </a:lnTo>
                  <a:lnTo>
                    <a:pt x="1" y="53"/>
                  </a:lnTo>
                  <a:lnTo>
                    <a:pt x="5" y="40"/>
                  </a:lnTo>
                  <a:lnTo>
                    <a:pt x="11" y="29"/>
                  </a:lnTo>
                  <a:lnTo>
                    <a:pt x="19" y="19"/>
                  </a:lnTo>
                  <a:lnTo>
                    <a:pt x="29" y="11"/>
                  </a:lnTo>
                  <a:lnTo>
                    <a:pt x="40" y="5"/>
                  </a:lnTo>
                  <a:lnTo>
                    <a:pt x="53" y="1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92" y="5"/>
                  </a:lnTo>
                  <a:lnTo>
                    <a:pt x="103" y="11"/>
                  </a:lnTo>
                  <a:lnTo>
                    <a:pt x="113" y="19"/>
                  </a:lnTo>
                  <a:lnTo>
                    <a:pt x="121" y="29"/>
                  </a:lnTo>
                  <a:lnTo>
                    <a:pt x="127" y="40"/>
                  </a:lnTo>
                  <a:lnTo>
                    <a:pt x="131" y="53"/>
                  </a:lnTo>
                  <a:lnTo>
                    <a:pt x="133" y="67"/>
                  </a:lnTo>
                  <a:lnTo>
                    <a:pt x="131" y="80"/>
                  </a:lnTo>
                  <a:lnTo>
                    <a:pt x="127" y="92"/>
                  </a:lnTo>
                  <a:lnTo>
                    <a:pt x="121" y="104"/>
                  </a:lnTo>
                  <a:lnTo>
                    <a:pt x="113" y="113"/>
                  </a:lnTo>
                  <a:lnTo>
                    <a:pt x="103" y="122"/>
                  </a:lnTo>
                  <a:lnTo>
                    <a:pt x="92" y="128"/>
                  </a:lnTo>
                  <a:lnTo>
                    <a:pt x="80" y="132"/>
                  </a:lnTo>
                  <a:lnTo>
                    <a:pt x="66" y="133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 userDrawn="1"/>
          </p:nvSpPr>
          <p:spPr bwMode="auto">
            <a:xfrm>
              <a:off x="331" y="293"/>
              <a:ext cx="578" cy="344"/>
            </a:xfrm>
            <a:custGeom>
              <a:avLst/>
              <a:gdLst>
                <a:gd name="T0" fmla="*/ 142 w 578"/>
                <a:gd name="T1" fmla="*/ 340 h 344"/>
                <a:gd name="T2" fmla="*/ 134 w 578"/>
                <a:gd name="T3" fmla="*/ 342 h 344"/>
                <a:gd name="T4" fmla="*/ 126 w 578"/>
                <a:gd name="T5" fmla="*/ 344 h 344"/>
                <a:gd name="T6" fmla="*/ 117 w 578"/>
                <a:gd name="T7" fmla="*/ 344 h 344"/>
                <a:gd name="T8" fmla="*/ 110 w 578"/>
                <a:gd name="T9" fmla="*/ 344 h 344"/>
                <a:gd name="T10" fmla="*/ 101 w 578"/>
                <a:gd name="T11" fmla="*/ 344 h 344"/>
                <a:gd name="T12" fmla="*/ 93 w 578"/>
                <a:gd name="T13" fmla="*/ 342 h 344"/>
                <a:gd name="T14" fmla="*/ 85 w 578"/>
                <a:gd name="T15" fmla="*/ 340 h 344"/>
                <a:gd name="T16" fmla="*/ 78 w 578"/>
                <a:gd name="T17" fmla="*/ 337 h 344"/>
                <a:gd name="T18" fmla="*/ 71 w 578"/>
                <a:gd name="T19" fmla="*/ 333 h 344"/>
                <a:gd name="T20" fmla="*/ 64 w 578"/>
                <a:gd name="T21" fmla="*/ 328 h 344"/>
                <a:gd name="T22" fmla="*/ 57 w 578"/>
                <a:gd name="T23" fmla="*/ 323 h 344"/>
                <a:gd name="T24" fmla="*/ 52 w 578"/>
                <a:gd name="T25" fmla="*/ 318 h 344"/>
                <a:gd name="T26" fmla="*/ 46 w 578"/>
                <a:gd name="T27" fmla="*/ 311 h 344"/>
                <a:gd name="T28" fmla="*/ 42 w 578"/>
                <a:gd name="T29" fmla="*/ 304 h 344"/>
                <a:gd name="T30" fmla="*/ 37 w 578"/>
                <a:gd name="T31" fmla="*/ 297 h 344"/>
                <a:gd name="T32" fmla="*/ 34 w 578"/>
                <a:gd name="T33" fmla="*/ 289 h 344"/>
                <a:gd name="T34" fmla="*/ 0 w 578"/>
                <a:gd name="T35" fmla="*/ 197 h 344"/>
                <a:gd name="T36" fmla="*/ 539 w 578"/>
                <a:gd name="T37" fmla="*/ 0 h 344"/>
                <a:gd name="T38" fmla="*/ 573 w 578"/>
                <a:gd name="T39" fmla="*/ 93 h 344"/>
                <a:gd name="T40" fmla="*/ 577 w 578"/>
                <a:gd name="T41" fmla="*/ 109 h 344"/>
                <a:gd name="T42" fmla="*/ 578 w 578"/>
                <a:gd name="T43" fmla="*/ 125 h 344"/>
                <a:gd name="T44" fmla="*/ 576 w 578"/>
                <a:gd name="T45" fmla="*/ 142 h 344"/>
                <a:gd name="T46" fmla="*/ 570 w 578"/>
                <a:gd name="T47" fmla="*/ 158 h 344"/>
                <a:gd name="T48" fmla="*/ 566 w 578"/>
                <a:gd name="T49" fmla="*/ 165 h 344"/>
                <a:gd name="T50" fmla="*/ 561 w 578"/>
                <a:gd name="T51" fmla="*/ 172 h 344"/>
                <a:gd name="T52" fmla="*/ 556 w 578"/>
                <a:gd name="T53" fmla="*/ 179 h 344"/>
                <a:gd name="T54" fmla="*/ 551 w 578"/>
                <a:gd name="T55" fmla="*/ 184 h 344"/>
                <a:gd name="T56" fmla="*/ 544 w 578"/>
                <a:gd name="T57" fmla="*/ 190 h 344"/>
                <a:gd name="T58" fmla="*/ 537 w 578"/>
                <a:gd name="T59" fmla="*/ 194 h 344"/>
                <a:gd name="T60" fmla="*/ 530 w 578"/>
                <a:gd name="T61" fmla="*/ 198 h 344"/>
                <a:gd name="T62" fmla="*/ 522 w 578"/>
                <a:gd name="T63" fmla="*/ 201 h 344"/>
                <a:gd name="T64" fmla="*/ 142 w 578"/>
                <a:gd name="T65" fmla="*/ 340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8" h="344">
                  <a:moveTo>
                    <a:pt x="142" y="340"/>
                  </a:moveTo>
                  <a:lnTo>
                    <a:pt x="134" y="342"/>
                  </a:lnTo>
                  <a:lnTo>
                    <a:pt x="126" y="344"/>
                  </a:lnTo>
                  <a:lnTo>
                    <a:pt x="117" y="344"/>
                  </a:lnTo>
                  <a:lnTo>
                    <a:pt x="110" y="344"/>
                  </a:lnTo>
                  <a:lnTo>
                    <a:pt x="101" y="344"/>
                  </a:lnTo>
                  <a:lnTo>
                    <a:pt x="93" y="342"/>
                  </a:lnTo>
                  <a:lnTo>
                    <a:pt x="85" y="340"/>
                  </a:lnTo>
                  <a:lnTo>
                    <a:pt x="78" y="337"/>
                  </a:lnTo>
                  <a:lnTo>
                    <a:pt x="71" y="333"/>
                  </a:lnTo>
                  <a:lnTo>
                    <a:pt x="64" y="328"/>
                  </a:lnTo>
                  <a:lnTo>
                    <a:pt x="57" y="323"/>
                  </a:lnTo>
                  <a:lnTo>
                    <a:pt x="52" y="318"/>
                  </a:lnTo>
                  <a:lnTo>
                    <a:pt x="46" y="311"/>
                  </a:lnTo>
                  <a:lnTo>
                    <a:pt x="42" y="304"/>
                  </a:lnTo>
                  <a:lnTo>
                    <a:pt x="37" y="297"/>
                  </a:lnTo>
                  <a:lnTo>
                    <a:pt x="34" y="289"/>
                  </a:lnTo>
                  <a:lnTo>
                    <a:pt x="0" y="197"/>
                  </a:lnTo>
                  <a:lnTo>
                    <a:pt x="539" y="0"/>
                  </a:lnTo>
                  <a:lnTo>
                    <a:pt x="573" y="93"/>
                  </a:lnTo>
                  <a:lnTo>
                    <a:pt x="577" y="109"/>
                  </a:lnTo>
                  <a:lnTo>
                    <a:pt x="578" y="125"/>
                  </a:lnTo>
                  <a:lnTo>
                    <a:pt x="576" y="142"/>
                  </a:lnTo>
                  <a:lnTo>
                    <a:pt x="570" y="158"/>
                  </a:lnTo>
                  <a:lnTo>
                    <a:pt x="566" y="165"/>
                  </a:lnTo>
                  <a:lnTo>
                    <a:pt x="561" y="172"/>
                  </a:lnTo>
                  <a:lnTo>
                    <a:pt x="556" y="179"/>
                  </a:lnTo>
                  <a:lnTo>
                    <a:pt x="551" y="184"/>
                  </a:lnTo>
                  <a:lnTo>
                    <a:pt x="544" y="190"/>
                  </a:lnTo>
                  <a:lnTo>
                    <a:pt x="537" y="194"/>
                  </a:lnTo>
                  <a:lnTo>
                    <a:pt x="530" y="198"/>
                  </a:lnTo>
                  <a:lnTo>
                    <a:pt x="522" y="201"/>
                  </a:lnTo>
                  <a:lnTo>
                    <a:pt x="142" y="340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 rot="20427625">
            <a:off x="498475" y="4602163"/>
            <a:ext cx="1246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100" smtClean="0">
                <a:latin typeface="Trajan Pro" pitchFamily="18" charset="0"/>
                <a:cs typeface="Arial" charset="0"/>
              </a:rPr>
              <a:t>Credit Card</a:t>
            </a:r>
          </a:p>
        </p:txBody>
      </p:sp>
      <p:pic>
        <p:nvPicPr>
          <p:cNvPr id="18" name="Picture 4" descr="R:\Templates &amp; Logos\Logos\FEFE Logos from Debra Bowles\FEFE Logo Clear Backgroun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67400"/>
            <a:ext cx="10668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 descr="R:\TCAI\Templates &amp; Logos\Logos\TCAI ICON_fin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63" y="6149975"/>
            <a:ext cx="16906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C4EB5-70E2-4A11-A56A-202A049BE4E9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5A658-3C0E-4919-ADDB-16E2DC544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20E9E-63EA-416E-A070-7B21A06F746B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63E-E763-40A3-88FD-3F81FA201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58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11C9-FCE2-4AD7-961C-C1F9854B9035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5B4F9-F6CD-4DB6-BA5A-D0359ED71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3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FD41-96B8-47C8-BB48-C482779A3332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5775-C9E4-47CE-9CF7-C4E44770A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1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7C663-4CEB-4309-B8BE-8B7FE273AA84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E077A-5F34-4FE3-B8E4-5DF20ACB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B75C-3BAC-403D-ACA1-96FBCE5633A4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E722D-FACB-422E-9A9F-8B4530B9B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56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50A08-1A8A-467E-AA22-984BCCD7C7A1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3D50D-D468-4F9B-B525-75A5D10C6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80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1F027-6668-4494-8B8B-E0537BDE8E87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543D7-C154-4E7E-B83B-0FD983479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12EAD50B-7940-4D59-AF1A-BBCB2C1F8B08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441714C4-E578-4825-AF58-89A9C9B1F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10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09B995B9-1F19-4E51-B168-C1F786BF7A85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4DC1A022-6541-4753-8E29-746490D0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8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1112D98A-E8F9-454A-83A0-64CE64238E18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87007A48-13FA-4C43-89AB-6C88B5E97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71093EFA-00D6-4D71-9814-7AAAD5F01926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EF76ED3B-079E-4DE9-A7B7-C58965F9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3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7B4785C9-3D4E-4F0A-9823-CE893F30B6F0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059B26DE-E805-4001-8525-C099B9118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88FAAC30-CDE8-45FA-8F95-632277249087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E1803F3D-291C-4E6F-95DB-979AA2B1D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2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7AAEF935-4033-419E-A60E-F13CD7E0FC61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2C74543-7668-43C4-9E0F-A9C46BBC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57400" y="274638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057400" y="1447800"/>
            <a:ext cx="6096000" cy="1524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229600" y="1447800"/>
            <a:ext cx="533400" cy="1524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4" name="Text Box 17"/>
          <p:cNvSpPr txBox="1">
            <a:spLocks noChangeArrowheads="1"/>
          </p:cNvSpPr>
          <p:nvPr userDrawn="1"/>
        </p:nvSpPr>
        <p:spPr bwMode="auto">
          <a:xfrm>
            <a:off x="533400" y="6364288"/>
            <a:ext cx="8077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800" smtClean="0">
                <a:latin typeface="Calibri" pitchFamily="34" charset="0"/>
                <a:cs typeface="Calibri" pitchFamily="34" charset="0"/>
              </a:rPr>
              <a:t>© Family Economics &amp; Financial Education – Updated May 2011– Credit Unit – Credit Card Trivia – Slide </a:t>
            </a:r>
            <a:fld id="{0D272EC1-B235-4600-A5C7-82723766A94D}" type="slidenum">
              <a:rPr lang="en-US" sz="800" smtClean="0">
                <a:latin typeface="Calibri" pitchFamily="34" charset="0"/>
                <a:cs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80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800" smtClean="0">
                <a:latin typeface="Calibri" pitchFamily="34" charset="0"/>
                <a:cs typeface="Calibri" pitchFamily="34" charset="0"/>
              </a:rPr>
              <a:t>Funded by a grant from Take Charge America, Inc. to the Norton School of Family and Consumer Sciences Take Charge America Institute at The University of Arizona</a:t>
            </a:r>
          </a:p>
        </p:txBody>
      </p:sp>
      <p:grpSp>
        <p:nvGrpSpPr>
          <p:cNvPr id="1035" name="Group 3"/>
          <p:cNvGrpSpPr>
            <a:grpSpLocks noChangeAspect="1"/>
          </p:cNvGrpSpPr>
          <p:nvPr userDrawn="1"/>
        </p:nvGrpSpPr>
        <p:grpSpPr bwMode="auto">
          <a:xfrm>
            <a:off x="152400" y="152400"/>
            <a:ext cx="1876425" cy="1905000"/>
            <a:chOff x="96" y="96"/>
            <a:chExt cx="1182" cy="1200"/>
          </a:xfrm>
        </p:grpSpPr>
        <p:sp>
          <p:nvSpPr>
            <p:cNvPr id="1040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96" y="96"/>
              <a:ext cx="1182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4"/>
            <p:cNvSpPr>
              <a:spLocks/>
            </p:cNvSpPr>
            <p:nvPr userDrawn="1"/>
          </p:nvSpPr>
          <p:spPr bwMode="auto">
            <a:xfrm>
              <a:off x="210" y="111"/>
              <a:ext cx="1068" cy="1185"/>
            </a:xfrm>
            <a:custGeom>
              <a:avLst/>
              <a:gdLst>
                <a:gd name="T0" fmla="*/ 655 w 1068"/>
                <a:gd name="T1" fmla="*/ 415 h 1185"/>
                <a:gd name="T2" fmla="*/ 677 w 1068"/>
                <a:gd name="T3" fmla="*/ 405 h 1185"/>
                <a:gd name="T4" fmla="*/ 695 w 1068"/>
                <a:gd name="T5" fmla="*/ 391 h 1185"/>
                <a:gd name="T6" fmla="*/ 710 w 1068"/>
                <a:gd name="T7" fmla="*/ 375 h 1185"/>
                <a:gd name="T8" fmla="*/ 722 w 1068"/>
                <a:gd name="T9" fmla="*/ 354 h 1185"/>
                <a:gd name="T10" fmla="*/ 733 w 1068"/>
                <a:gd name="T11" fmla="*/ 309 h 1185"/>
                <a:gd name="T12" fmla="*/ 726 w 1068"/>
                <a:gd name="T13" fmla="*/ 263 h 1185"/>
                <a:gd name="T14" fmla="*/ 654 w 1068"/>
                <a:gd name="T15" fmla="*/ 68 h 1185"/>
                <a:gd name="T16" fmla="*/ 643 w 1068"/>
                <a:gd name="T17" fmla="*/ 47 h 1185"/>
                <a:gd name="T18" fmla="*/ 626 w 1068"/>
                <a:gd name="T19" fmla="*/ 30 h 1185"/>
                <a:gd name="T20" fmla="*/ 608 w 1068"/>
                <a:gd name="T21" fmla="*/ 17 h 1185"/>
                <a:gd name="T22" fmla="*/ 588 w 1068"/>
                <a:gd name="T23" fmla="*/ 7 h 1185"/>
                <a:gd name="T24" fmla="*/ 565 w 1068"/>
                <a:gd name="T25" fmla="*/ 1 h 1185"/>
                <a:gd name="T26" fmla="*/ 542 w 1068"/>
                <a:gd name="T27" fmla="*/ 0 h 1185"/>
                <a:gd name="T28" fmla="*/ 519 w 1068"/>
                <a:gd name="T29" fmla="*/ 4 h 1185"/>
                <a:gd name="T30" fmla="*/ 127 w 1068"/>
                <a:gd name="T31" fmla="*/ 146 h 1185"/>
                <a:gd name="T32" fmla="*/ 106 w 1068"/>
                <a:gd name="T33" fmla="*/ 156 h 1185"/>
                <a:gd name="T34" fmla="*/ 87 w 1068"/>
                <a:gd name="T35" fmla="*/ 170 h 1185"/>
                <a:gd name="T36" fmla="*/ 72 w 1068"/>
                <a:gd name="T37" fmla="*/ 187 h 1185"/>
                <a:gd name="T38" fmla="*/ 60 w 1068"/>
                <a:gd name="T39" fmla="*/ 208 h 1185"/>
                <a:gd name="T40" fmla="*/ 49 w 1068"/>
                <a:gd name="T41" fmla="*/ 252 h 1185"/>
                <a:gd name="T42" fmla="*/ 56 w 1068"/>
                <a:gd name="T43" fmla="*/ 299 h 1185"/>
                <a:gd name="T44" fmla="*/ 0 w 1068"/>
                <a:gd name="T45" fmla="*/ 555 h 1185"/>
                <a:gd name="T46" fmla="*/ 33 w 1068"/>
                <a:gd name="T47" fmla="*/ 559 h 1185"/>
                <a:gd name="T48" fmla="*/ 64 w 1068"/>
                <a:gd name="T49" fmla="*/ 570 h 1185"/>
                <a:gd name="T50" fmla="*/ 91 w 1068"/>
                <a:gd name="T51" fmla="*/ 586 h 1185"/>
                <a:gd name="T52" fmla="*/ 116 w 1068"/>
                <a:gd name="T53" fmla="*/ 606 h 1185"/>
                <a:gd name="T54" fmla="*/ 135 w 1068"/>
                <a:gd name="T55" fmla="*/ 631 h 1185"/>
                <a:gd name="T56" fmla="*/ 151 w 1068"/>
                <a:gd name="T57" fmla="*/ 659 h 1185"/>
                <a:gd name="T58" fmla="*/ 160 w 1068"/>
                <a:gd name="T59" fmla="*/ 690 h 1185"/>
                <a:gd name="T60" fmla="*/ 163 w 1068"/>
                <a:gd name="T61" fmla="*/ 724 h 1185"/>
                <a:gd name="T62" fmla="*/ 163 w 1068"/>
                <a:gd name="T63" fmla="*/ 741 h 1185"/>
                <a:gd name="T64" fmla="*/ 160 w 1068"/>
                <a:gd name="T65" fmla="*/ 759 h 1185"/>
                <a:gd name="T66" fmla="*/ 166 w 1068"/>
                <a:gd name="T67" fmla="*/ 757 h 1185"/>
                <a:gd name="T68" fmla="*/ 172 w 1068"/>
                <a:gd name="T69" fmla="*/ 757 h 1185"/>
                <a:gd name="T70" fmla="*/ 178 w 1068"/>
                <a:gd name="T71" fmla="*/ 756 h 1185"/>
                <a:gd name="T72" fmla="*/ 184 w 1068"/>
                <a:gd name="T73" fmla="*/ 756 h 1185"/>
                <a:gd name="T74" fmla="*/ 210 w 1068"/>
                <a:gd name="T75" fmla="*/ 759 h 1185"/>
                <a:gd name="T76" fmla="*/ 235 w 1068"/>
                <a:gd name="T77" fmla="*/ 766 h 1185"/>
                <a:gd name="T78" fmla="*/ 257 w 1068"/>
                <a:gd name="T79" fmla="*/ 778 h 1185"/>
                <a:gd name="T80" fmla="*/ 276 w 1068"/>
                <a:gd name="T81" fmla="*/ 795 h 1185"/>
                <a:gd name="T82" fmla="*/ 293 w 1068"/>
                <a:gd name="T83" fmla="*/ 814 h 1185"/>
                <a:gd name="T84" fmla="*/ 305 w 1068"/>
                <a:gd name="T85" fmla="*/ 836 h 1185"/>
                <a:gd name="T86" fmla="*/ 312 w 1068"/>
                <a:gd name="T87" fmla="*/ 861 h 1185"/>
                <a:gd name="T88" fmla="*/ 315 w 1068"/>
                <a:gd name="T89" fmla="*/ 887 h 1185"/>
                <a:gd name="T90" fmla="*/ 309 w 1068"/>
                <a:gd name="T91" fmla="*/ 930 h 1185"/>
                <a:gd name="T92" fmla="*/ 304 w 1068"/>
                <a:gd name="T93" fmla="*/ 944 h 1185"/>
                <a:gd name="T94" fmla="*/ 1068 w 1068"/>
                <a:gd name="T95" fmla="*/ 646 h 11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068" h="1185">
                  <a:moveTo>
                    <a:pt x="598" y="436"/>
                  </a:moveTo>
                  <a:lnTo>
                    <a:pt x="655" y="415"/>
                  </a:lnTo>
                  <a:lnTo>
                    <a:pt x="666" y="410"/>
                  </a:lnTo>
                  <a:lnTo>
                    <a:pt x="677" y="405"/>
                  </a:lnTo>
                  <a:lnTo>
                    <a:pt x="686" y="398"/>
                  </a:lnTo>
                  <a:lnTo>
                    <a:pt x="695" y="391"/>
                  </a:lnTo>
                  <a:lnTo>
                    <a:pt x="703" y="383"/>
                  </a:lnTo>
                  <a:lnTo>
                    <a:pt x="710" y="375"/>
                  </a:lnTo>
                  <a:lnTo>
                    <a:pt x="716" y="364"/>
                  </a:lnTo>
                  <a:lnTo>
                    <a:pt x="722" y="354"/>
                  </a:lnTo>
                  <a:lnTo>
                    <a:pt x="730" y="332"/>
                  </a:lnTo>
                  <a:lnTo>
                    <a:pt x="733" y="309"/>
                  </a:lnTo>
                  <a:lnTo>
                    <a:pt x="732" y="285"/>
                  </a:lnTo>
                  <a:lnTo>
                    <a:pt x="726" y="263"/>
                  </a:lnTo>
                  <a:lnTo>
                    <a:pt x="659" y="79"/>
                  </a:lnTo>
                  <a:lnTo>
                    <a:pt x="654" y="68"/>
                  </a:lnTo>
                  <a:lnTo>
                    <a:pt x="649" y="57"/>
                  </a:lnTo>
                  <a:lnTo>
                    <a:pt x="643" y="47"/>
                  </a:lnTo>
                  <a:lnTo>
                    <a:pt x="635" y="38"/>
                  </a:lnTo>
                  <a:lnTo>
                    <a:pt x="626" y="30"/>
                  </a:lnTo>
                  <a:lnTo>
                    <a:pt x="618" y="23"/>
                  </a:lnTo>
                  <a:lnTo>
                    <a:pt x="608" y="17"/>
                  </a:lnTo>
                  <a:lnTo>
                    <a:pt x="598" y="11"/>
                  </a:lnTo>
                  <a:lnTo>
                    <a:pt x="588" y="7"/>
                  </a:lnTo>
                  <a:lnTo>
                    <a:pt x="576" y="4"/>
                  </a:lnTo>
                  <a:lnTo>
                    <a:pt x="565" y="1"/>
                  </a:lnTo>
                  <a:lnTo>
                    <a:pt x="554" y="1"/>
                  </a:lnTo>
                  <a:lnTo>
                    <a:pt x="542" y="0"/>
                  </a:lnTo>
                  <a:lnTo>
                    <a:pt x="530" y="1"/>
                  </a:lnTo>
                  <a:lnTo>
                    <a:pt x="519" y="4"/>
                  </a:lnTo>
                  <a:lnTo>
                    <a:pt x="507" y="7"/>
                  </a:lnTo>
                  <a:lnTo>
                    <a:pt x="127" y="146"/>
                  </a:lnTo>
                  <a:lnTo>
                    <a:pt x="117" y="151"/>
                  </a:lnTo>
                  <a:lnTo>
                    <a:pt x="106" y="156"/>
                  </a:lnTo>
                  <a:lnTo>
                    <a:pt x="96" y="163"/>
                  </a:lnTo>
                  <a:lnTo>
                    <a:pt x="87" y="170"/>
                  </a:lnTo>
                  <a:lnTo>
                    <a:pt x="80" y="178"/>
                  </a:lnTo>
                  <a:lnTo>
                    <a:pt x="72" y="187"/>
                  </a:lnTo>
                  <a:lnTo>
                    <a:pt x="65" y="197"/>
                  </a:lnTo>
                  <a:lnTo>
                    <a:pt x="60" y="208"/>
                  </a:lnTo>
                  <a:lnTo>
                    <a:pt x="52" y="230"/>
                  </a:lnTo>
                  <a:lnTo>
                    <a:pt x="49" y="252"/>
                  </a:lnTo>
                  <a:lnTo>
                    <a:pt x="51" y="276"/>
                  </a:lnTo>
                  <a:lnTo>
                    <a:pt x="56" y="299"/>
                  </a:lnTo>
                  <a:lnTo>
                    <a:pt x="83" y="372"/>
                  </a:lnTo>
                  <a:lnTo>
                    <a:pt x="0" y="555"/>
                  </a:lnTo>
                  <a:lnTo>
                    <a:pt x="17" y="556"/>
                  </a:lnTo>
                  <a:lnTo>
                    <a:pt x="33" y="559"/>
                  </a:lnTo>
                  <a:lnTo>
                    <a:pt x="49" y="564"/>
                  </a:lnTo>
                  <a:lnTo>
                    <a:pt x="64" y="570"/>
                  </a:lnTo>
                  <a:lnTo>
                    <a:pt x="78" y="577"/>
                  </a:lnTo>
                  <a:lnTo>
                    <a:pt x="91" y="586"/>
                  </a:lnTo>
                  <a:lnTo>
                    <a:pt x="104" y="595"/>
                  </a:lnTo>
                  <a:lnTo>
                    <a:pt x="116" y="606"/>
                  </a:lnTo>
                  <a:lnTo>
                    <a:pt x="126" y="618"/>
                  </a:lnTo>
                  <a:lnTo>
                    <a:pt x="135" y="631"/>
                  </a:lnTo>
                  <a:lnTo>
                    <a:pt x="144" y="645"/>
                  </a:lnTo>
                  <a:lnTo>
                    <a:pt x="151" y="659"/>
                  </a:lnTo>
                  <a:lnTo>
                    <a:pt x="156" y="675"/>
                  </a:lnTo>
                  <a:lnTo>
                    <a:pt x="160" y="690"/>
                  </a:lnTo>
                  <a:lnTo>
                    <a:pt x="163" y="707"/>
                  </a:lnTo>
                  <a:lnTo>
                    <a:pt x="163" y="724"/>
                  </a:lnTo>
                  <a:lnTo>
                    <a:pt x="163" y="733"/>
                  </a:lnTo>
                  <a:lnTo>
                    <a:pt x="163" y="741"/>
                  </a:lnTo>
                  <a:lnTo>
                    <a:pt x="161" y="750"/>
                  </a:lnTo>
                  <a:lnTo>
                    <a:pt x="160" y="759"/>
                  </a:lnTo>
                  <a:lnTo>
                    <a:pt x="163" y="758"/>
                  </a:lnTo>
                  <a:lnTo>
                    <a:pt x="166" y="757"/>
                  </a:lnTo>
                  <a:lnTo>
                    <a:pt x="169" y="757"/>
                  </a:lnTo>
                  <a:lnTo>
                    <a:pt x="172" y="757"/>
                  </a:lnTo>
                  <a:lnTo>
                    <a:pt x="175" y="756"/>
                  </a:lnTo>
                  <a:lnTo>
                    <a:pt x="178" y="756"/>
                  </a:lnTo>
                  <a:lnTo>
                    <a:pt x="181" y="756"/>
                  </a:lnTo>
                  <a:lnTo>
                    <a:pt x="184" y="756"/>
                  </a:lnTo>
                  <a:lnTo>
                    <a:pt x="198" y="757"/>
                  </a:lnTo>
                  <a:lnTo>
                    <a:pt x="210" y="759"/>
                  </a:lnTo>
                  <a:lnTo>
                    <a:pt x="223" y="762"/>
                  </a:lnTo>
                  <a:lnTo>
                    <a:pt x="235" y="766"/>
                  </a:lnTo>
                  <a:lnTo>
                    <a:pt x="247" y="772"/>
                  </a:lnTo>
                  <a:lnTo>
                    <a:pt x="257" y="778"/>
                  </a:lnTo>
                  <a:lnTo>
                    <a:pt x="268" y="786"/>
                  </a:lnTo>
                  <a:lnTo>
                    <a:pt x="276" y="795"/>
                  </a:lnTo>
                  <a:lnTo>
                    <a:pt x="285" y="804"/>
                  </a:lnTo>
                  <a:lnTo>
                    <a:pt x="293" y="814"/>
                  </a:lnTo>
                  <a:lnTo>
                    <a:pt x="299" y="825"/>
                  </a:lnTo>
                  <a:lnTo>
                    <a:pt x="305" y="836"/>
                  </a:lnTo>
                  <a:lnTo>
                    <a:pt x="309" y="848"/>
                  </a:lnTo>
                  <a:lnTo>
                    <a:pt x="312" y="861"/>
                  </a:lnTo>
                  <a:lnTo>
                    <a:pt x="314" y="874"/>
                  </a:lnTo>
                  <a:lnTo>
                    <a:pt x="315" y="887"/>
                  </a:lnTo>
                  <a:lnTo>
                    <a:pt x="313" y="913"/>
                  </a:lnTo>
                  <a:lnTo>
                    <a:pt x="309" y="930"/>
                  </a:lnTo>
                  <a:lnTo>
                    <a:pt x="306" y="941"/>
                  </a:lnTo>
                  <a:lnTo>
                    <a:pt x="304" y="944"/>
                  </a:lnTo>
                  <a:lnTo>
                    <a:pt x="824" y="1185"/>
                  </a:lnTo>
                  <a:lnTo>
                    <a:pt x="1068" y="646"/>
                  </a:lnTo>
                  <a:lnTo>
                    <a:pt x="598" y="4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5"/>
            <p:cNvSpPr>
              <a:spLocks/>
            </p:cNvSpPr>
            <p:nvPr userDrawn="1"/>
          </p:nvSpPr>
          <p:spPr bwMode="auto">
            <a:xfrm>
              <a:off x="583" y="637"/>
              <a:ext cx="273" cy="382"/>
            </a:xfrm>
            <a:custGeom>
              <a:avLst/>
              <a:gdLst>
                <a:gd name="T0" fmla="*/ 272 w 273"/>
                <a:gd name="T1" fmla="*/ 135 h 382"/>
                <a:gd name="T2" fmla="*/ 269 w 273"/>
                <a:gd name="T3" fmla="*/ 92 h 382"/>
                <a:gd name="T4" fmla="*/ 251 w 273"/>
                <a:gd name="T5" fmla="*/ 63 h 382"/>
                <a:gd name="T6" fmla="*/ 227 w 273"/>
                <a:gd name="T7" fmla="*/ 43 h 382"/>
                <a:gd name="T8" fmla="*/ 227 w 273"/>
                <a:gd name="T9" fmla="*/ 8 h 382"/>
                <a:gd name="T10" fmla="*/ 196 w 273"/>
                <a:gd name="T11" fmla="*/ 27 h 382"/>
                <a:gd name="T12" fmla="*/ 174 w 273"/>
                <a:gd name="T13" fmla="*/ 20 h 382"/>
                <a:gd name="T14" fmla="*/ 153 w 273"/>
                <a:gd name="T15" fmla="*/ 18 h 382"/>
                <a:gd name="T16" fmla="*/ 135 w 273"/>
                <a:gd name="T17" fmla="*/ 20 h 382"/>
                <a:gd name="T18" fmla="*/ 118 w 273"/>
                <a:gd name="T19" fmla="*/ 26 h 382"/>
                <a:gd name="T20" fmla="*/ 103 w 273"/>
                <a:gd name="T21" fmla="*/ 35 h 382"/>
                <a:gd name="T22" fmla="*/ 89 w 273"/>
                <a:gd name="T23" fmla="*/ 46 h 382"/>
                <a:gd name="T24" fmla="*/ 78 w 273"/>
                <a:gd name="T25" fmla="*/ 60 h 382"/>
                <a:gd name="T26" fmla="*/ 70 w 273"/>
                <a:gd name="T27" fmla="*/ 76 h 382"/>
                <a:gd name="T28" fmla="*/ 63 w 273"/>
                <a:gd name="T29" fmla="*/ 116 h 382"/>
                <a:gd name="T30" fmla="*/ 73 w 273"/>
                <a:gd name="T31" fmla="*/ 149 h 382"/>
                <a:gd name="T32" fmla="*/ 95 w 273"/>
                <a:gd name="T33" fmla="*/ 176 h 382"/>
                <a:gd name="T34" fmla="*/ 122 w 273"/>
                <a:gd name="T35" fmla="*/ 200 h 382"/>
                <a:gd name="T36" fmla="*/ 75 w 273"/>
                <a:gd name="T37" fmla="*/ 280 h 382"/>
                <a:gd name="T38" fmla="*/ 63 w 273"/>
                <a:gd name="T39" fmla="*/ 265 h 382"/>
                <a:gd name="T40" fmla="*/ 60 w 273"/>
                <a:gd name="T41" fmla="*/ 248 h 382"/>
                <a:gd name="T42" fmla="*/ 64 w 273"/>
                <a:gd name="T43" fmla="*/ 228 h 382"/>
                <a:gd name="T44" fmla="*/ 12 w 273"/>
                <a:gd name="T45" fmla="*/ 194 h 382"/>
                <a:gd name="T46" fmla="*/ 0 w 273"/>
                <a:gd name="T47" fmla="*/ 237 h 382"/>
                <a:gd name="T48" fmla="*/ 4 w 273"/>
                <a:gd name="T49" fmla="*/ 273 h 382"/>
                <a:gd name="T50" fmla="*/ 26 w 273"/>
                <a:gd name="T51" fmla="*/ 305 h 382"/>
                <a:gd name="T52" fmla="*/ 65 w 273"/>
                <a:gd name="T53" fmla="*/ 333 h 382"/>
                <a:gd name="T54" fmla="*/ 67 w 273"/>
                <a:gd name="T55" fmla="*/ 382 h 382"/>
                <a:gd name="T56" fmla="*/ 97 w 273"/>
                <a:gd name="T57" fmla="*/ 345 h 382"/>
                <a:gd name="T58" fmla="*/ 121 w 273"/>
                <a:gd name="T59" fmla="*/ 349 h 382"/>
                <a:gd name="T60" fmla="*/ 143 w 273"/>
                <a:gd name="T61" fmla="*/ 348 h 382"/>
                <a:gd name="T62" fmla="*/ 162 w 273"/>
                <a:gd name="T63" fmla="*/ 343 h 382"/>
                <a:gd name="T64" fmla="*/ 178 w 273"/>
                <a:gd name="T65" fmla="*/ 335 h 382"/>
                <a:gd name="T66" fmla="*/ 192 w 273"/>
                <a:gd name="T67" fmla="*/ 324 h 382"/>
                <a:gd name="T68" fmla="*/ 203 w 273"/>
                <a:gd name="T69" fmla="*/ 312 h 382"/>
                <a:gd name="T70" fmla="*/ 212 w 273"/>
                <a:gd name="T71" fmla="*/ 297 h 382"/>
                <a:gd name="T72" fmla="*/ 220 w 273"/>
                <a:gd name="T73" fmla="*/ 279 h 382"/>
                <a:gd name="T74" fmla="*/ 224 w 273"/>
                <a:gd name="T75" fmla="*/ 244 h 382"/>
                <a:gd name="T76" fmla="*/ 215 w 273"/>
                <a:gd name="T77" fmla="*/ 216 h 382"/>
                <a:gd name="T78" fmla="*/ 206 w 273"/>
                <a:gd name="T79" fmla="*/ 203 h 382"/>
                <a:gd name="T80" fmla="*/ 193 w 273"/>
                <a:gd name="T81" fmla="*/ 187 h 382"/>
                <a:gd name="T82" fmla="*/ 174 w 273"/>
                <a:gd name="T83" fmla="*/ 169 h 382"/>
                <a:gd name="T84" fmla="*/ 196 w 273"/>
                <a:gd name="T85" fmla="*/ 80 h 382"/>
                <a:gd name="T86" fmla="*/ 207 w 273"/>
                <a:gd name="T87" fmla="*/ 87 h 382"/>
                <a:gd name="T88" fmla="*/ 215 w 273"/>
                <a:gd name="T89" fmla="*/ 97 h 382"/>
                <a:gd name="T90" fmla="*/ 217 w 273"/>
                <a:gd name="T91" fmla="*/ 114 h 382"/>
                <a:gd name="T92" fmla="*/ 211 w 273"/>
                <a:gd name="T93" fmla="*/ 138 h 38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73" h="382">
                  <a:moveTo>
                    <a:pt x="265" y="161"/>
                  </a:moveTo>
                  <a:lnTo>
                    <a:pt x="272" y="135"/>
                  </a:lnTo>
                  <a:lnTo>
                    <a:pt x="273" y="112"/>
                  </a:lnTo>
                  <a:lnTo>
                    <a:pt x="269" y="92"/>
                  </a:lnTo>
                  <a:lnTo>
                    <a:pt x="261" y="76"/>
                  </a:lnTo>
                  <a:lnTo>
                    <a:pt x="251" y="63"/>
                  </a:lnTo>
                  <a:lnTo>
                    <a:pt x="239" y="51"/>
                  </a:lnTo>
                  <a:lnTo>
                    <a:pt x="227" y="43"/>
                  </a:lnTo>
                  <a:lnTo>
                    <a:pt x="215" y="36"/>
                  </a:lnTo>
                  <a:lnTo>
                    <a:pt x="227" y="8"/>
                  </a:lnTo>
                  <a:lnTo>
                    <a:pt x="208" y="0"/>
                  </a:lnTo>
                  <a:lnTo>
                    <a:pt x="196" y="27"/>
                  </a:lnTo>
                  <a:lnTo>
                    <a:pt x="184" y="23"/>
                  </a:lnTo>
                  <a:lnTo>
                    <a:pt x="174" y="20"/>
                  </a:lnTo>
                  <a:lnTo>
                    <a:pt x="163" y="18"/>
                  </a:lnTo>
                  <a:lnTo>
                    <a:pt x="153" y="18"/>
                  </a:lnTo>
                  <a:lnTo>
                    <a:pt x="144" y="18"/>
                  </a:lnTo>
                  <a:lnTo>
                    <a:pt x="135" y="20"/>
                  </a:lnTo>
                  <a:lnTo>
                    <a:pt x="126" y="22"/>
                  </a:lnTo>
                  <a:lnTo>
                    <a:pt x="118" y="26"/>
                  </a:lnTo>
                  <a:lnTo>
                    <a:pt x="110" y="30"/>
                  </a:lnTo>
                  <a:lnTo>
                    <a:pt x="103" y="35"/>
                  </a:lnTo>
                  <a:lnTo>
                    <a:pt x="95" y="40"/>
                  </a:lnTo>
                  <a:lnTo>
                    <a:pt x="89" y="46"/>
                  </a:lnTo>
                  <a:lnTo>
                    <a:pt x="84" y="53"/>
                  </a:lnTo>
                  <a:lnTo>
                    <a:pt x="78" y="60"/>
                  </a:lnTo>
                  <a:lnTo>
                    <a:pt x="74" y="68"/>
                  </a:lnTo>
                  <a:lnTo>
                    <a:pt x="70" y="76"/>
                  </a:lnTo>
                  <a:lnTo>
                    <a:pt x="63" y="97"/>
                  </a:lnTo>
                  <a:lnTo>
                    <a:pt x="63" y="116"/>
                  </a:lnTo>
                  <a:lnTo>
                    <a:pt x="66" y="133"/>
                  </a:lnTo>
                  <a:lnTo>
                    <a:pt x="73" y="149"/>
                  </a:lnTo>
                  <a:lnTo>
                    <a:pt x="83" y="163"/>
                  </a:lnTo>
                  <a:lnTo>
                    <a:pt x="95" y="176"/>
                  </a:lnTo>
                  <a:lnTo>
                    <a:pt x="108" y="188"/>
                  </a:lnTo>
                  <a:lnTo>
                    <a:pt x="122" y="200"/>
                  </a:lnTo>
                  <a:lnTo>
                    <a:pt x="84" y="288"/>
                  </a:lnTo>
                  <a:lnTo>
                    <a:pt x="75" y="280"/>
                  </a:lnTo>
                  <a:lnTo>
                    <a:pt x="67" y="273"/>
                  </a:lnTo>
                  <a:lnTo>
                    <a:pt x="63" y="265"/>
                  </a:lnTo>
                  <a:lnTo>
                    <a:pt x="61" y="257"/>
                  </a:lnTo>
                  <a:lnTo>
                    <a:pt x="60" y="248"/>
                  </a:lnTo>
                  <a:lnTo>
                    <a:pt x="61" y="239"/>
                  </a:lnTo>
                  <a:lnTo>
                    <a:pt x="64" y="228"/>
                  </a:lnTo>
                  <a:lnTo>
                    <a:pt x="67" y="218"/>
                  </a:lnTo>
                  <a:lnTo>
                    <a:pt x="12" y="194"/>
                  </a:lnTo>
                  <a:lnTo>
                    <a:pt x="4" y="216"/>
                  </a:lnTo>
                  <a:lnTo>
                    <a:pt x="0" y="237"/>
                  </a:lnTo>
                  <a:lnTo>
                    <a:pt x="0" y="256"/>
                  </a:lnTo>
                  <a:lnTo>
                    <a:pt x="4" y="273"/>
                  </a:lnTo>
                  <a:lnTo>
                    <a:pt x="13" y="289"/>
                  </a:lnTo>
                  <a:lnTo>
                    <a:pt x="26" y="305"/>
                  </a:lnTo>
                  <a:lnTo>
                    <a:pt x="43" y="319"/>
                  </a:lnTo>
                  <a:lnTo>
                    <a:pt x="65" y="333"/>
                  </a:lnTo>
                  <a:lnTo>
                    <a:pt x="48" y="374"/>
                  </a:lnTo>
                  <a:lnTo>
                    <a:pt x="67" y="382"/>
                  </a:lnTo>
                  <a:lnTo>
                    <a:pt x="84" y="340"/>
                  </a:lnTo>
                  <a:lnTo>
                    <a:pt x="97" y="345"/>
                  </a:lnTo>
                  <a:lnTo>
                    <a:pt x="110" y="348"/>
                  </a:lnTo>
                  <a:lnTo>
                    <a:pt x="121" y="349"/>
                  </a:lnTo>
                  <a:lnTo>
                    <a:pt x="132" y="349"/>
                  </a:lnTo>
                  <a:lnTo>
                    <a:pt x="143" y="348"/>
                  </a:lnTo>
                  <a:lnTo>
                    <a:pt x="153" y="346"/>
                  </a:lnTo>
                  <a:lnTo>
                    <a:pt x="162" y="343"/>
                  </a:lnTo>
                  <a:lnTo>
                    <a:pt x="171" y="340"/>
                  </a:lnTo>
                  <a:lnTo>
                    <a:pt x="178" y="335"/>
                  </a:lnTo>
                  <a:lnTo>
                    <a:pt x="185" y="330"/>
                  </a:lnTo>
                  <a:lnTo>
                    <a:pt x="192" y="324"/>
                  </a:lnTo>
                  <a:lnTo>
                    <a:pt x="198" y="318"/>
                  </a:lnTo>
                  <a:lnTo>
                    <a:pt x="203" y="312"/>
                  </a:lnTo>
                  <a:lnTo>
                    <a:pt x="208" y="304"/>
                  </a:lnTo>
                  <a:lnTo>
                    <a:pt x="212" y="297"/>
                  </a:lnTo>
                  <a:lnTo>
                    <a:pt x="216" y="290"/>
                  </a:lnTo>
                  <a:lnTo>
                    <a:pt x="220" y="279"/>
                  </a:lnTo>
                  <a:lnTo>
                    <a:pt x="224" y="264"/>
                  </a:lnTo>
                  <a:lnTo>
                    <a:pt x="224" y="244"/>
                  </a:lnTo>
                  <a:lnTo>
                    <a:pt x="218" y="222"/>
                  </a:lnTo>
                  <a:lnTo>
                    <a:pt x="215" y="216"/>
                  </a:lnTo>
                  <a:lnTo>
                    <a:pt x="211" y="210"/>
                  </a:lnTo>
                  <a:lnTo>
                    <a:pt x="206" y="203"/>
                  </a:lnTo>
                  <a:lnTo>
                    <a:pt x="200" y="196"/>
                  </a:lnTo>
                  <a:lnTo>
                    <a:pt x="193" y="187"/>
                  </a:lnTo>
                  <a:lnTo>
                    <a:pt x="184" y="179"/>
                  </a:lnTo>
                  <a:lnTo>
                    <a:pt x="174" y="169"/>
                  </a:lnTo>
                  <a:lnTo>
                    <a:pt x="162" y="158"/>
                  </a:lnTo>
                  <a:lnTo>
                    <a:pt x="196" y="80"/>
                  </a:lnTo>
                  <a:lnTo>
                    <a:pt x="202" y="83"/>
                  </a:lnTo>
                  <a:lnTo>
                    <a:pt x="207" y="87"/>
                  </a:lnTo>
                  <a:lnTo>
                    <a:pt x="211" y="91"/>
                  </a:lnTo>
                  <a:lnTo>
                    <a:pt x="215" y="97"/>
                  </a:lnTo>
                  <a:lnTo>
                    <a:pt x="216" y="104"/>
                  </a:lnTo>
                  <a:lnTo>
                    <a:pt x="217" y="114"/>
                  </a:lnTo>
                  <a:lnTo>
                    <a:pt x="215" y="124"/>
                  </a:lnTo>
                  <a:lnTo>
                    <a:pt x="211" y="138"/>
                  </a:lnTo>
                  <a:lnTo>
                    <a:pt x="265" y="161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6"/>
            <p:cNvSpPr>
              <a:spLocks/>
            </p:cNvSpPr>
            <p:nvPr userDrawn="1"/>
          </p:nvSpPr>
          <p:spPr bwMode="auto">
            <a:xfrm>
              <a:off x="706" y="706"/>
              <a:ext cx="54" cy="76"/>
            </a:xfrm>
            <a:custGeom>
              <a:avLst/>
              <a:gdLst>
                <a:gd name="T0" fmla="*/ 23 w 54"/>
                <a:gd name="T1" fmla="*/ 76 h 76"/>
                <a:gd name="T2" fmla="*/ 17 w 54"/>
                <a:gd name="T3" fmla="*/ 71 h 76"/>
                <a:gd name="T4" fmla="*/ 12 w 54"/>
                <a:gd name="T5" fmla="*/ 66 h 76"/>
                <a:gd name="T6" fmla="*/ 7 w 54"/>
                <a:gd name="T7" fmla="*/ 60 h 76"/>
                <a:gd name="T8" fmla="*/ 3 w 54"/>
                <a:gd name="T9" fmla="*/ 54 h 76"/>
                <a:gd name="T10" fmla="*/ 0 w 54"/>
                <a:gd name="T11" fmla="*/ 47 h 76"/>
                <a:gd name="T12" fmla="*/ 0 w 54"/>
                <a:gd name="T13" fmla="*/ 39 h 76"/>
                <a:gd name="T14" fmla="*/ 1 w 54"/>
                <a:gd name="T15" fmla="*/ 30 h 76"/>
                <a:gd name="T16" fmla="*/ 4 w 54"/>
                <a:gd name="T17" fmla="*/ 21 h 76"/>
                <a:gd name="T18" fmla="*/ 7 w 54"/>
                <a:gd name="T19" fmla="*/ 15 h 76"/>
                <a:gd name="T20" fmla="*/ 11 w 54"/>
                <a:gd name="T21" fmla="*/ 10 h 76"/>
                <a:gd name="T22" fmla="*/ 15 w 54"/>
                <a:gd name="T23" fmla="*/ 6 h 76"/>
                <a:gd name="T24" fmla="*/ 21 w 54"/>
                <a:gd name="T25" fmla="*/ 3 h 76"/>
                <a:gd name="T26" fmla="*/ 28 w 54"/>
                <a:gd name="T27" fmla="*/ 1 h 76"/>
                <a:gd name="T28" fmla="*/ 36 w 54"/>
                <a:gd name="T29" fmla="*/ 0 h 76"/>
                <a:gd name="T30" fmla="*/ 44 w 54"/>
                <a:gd name="T31" fmla="*/ 1 h 76"/>
                <a:gd name="T32" fmla="*/ 54 w 54"/>
                <a:gd name="T33" fmla="*/ 3 h 76"/>
                <a:gd name="T34" fmla="*/ 23 w 54"/>
                <a:gd name="T35" fmla="*/ 76 h 7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4" h="76">
                  <a:moveTo>
                    <a:pt x="23" y="76"/>
                  </a:moveTo>
                  <a:lnTo>
                    <a:pt x="17" y="71"/>
                  </a:lnTo>
                  <a:lnTo>
                    <a:pt x="12" y="66"/>
                  </a:lnTo>
                  <a:lnTo>
                    <a:pt x="7" y="60"/>
                  </a:lnTo>
                  <a:lnTo>
                    <a:pt x="3" y="54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1" y="10"/>
                  </a:lnTo>
                  <a:lnTo>
                    <a:pt x="15" y="6"/>
                  </a:lnTo>
                  <a:lnTo>
                    <a:pt x="21" y="3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4" y="1"/>
                  </a:lnTo>
                  <a:lnTo>
                    <a:pt x="54" y="3"/>
                  </a:lnTo>
                  <a:lnTo>
                    <a:pt x="23" y="76"/>
                  </a:lnTo>
                  <a:close/>
                </a:path>
              </a:pathLst>
            </a:custGeom>
            <a:solidFill>
              <a:srgbClr val="3F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7"/>
            <p:cNvSpPr>
              <a:spLocks/>
            </p:cNvSpPr>
            <p:nvPr userDrawn="1"/>
          </p:nvSpPr>
          <p:spPr bwMode="auto">
            <a:xfrm>
              <a:off x="686" y="852"/>
              <a:ext cx="58" cy="83"/>
            </a:xfrm>
            <a:custGeom>
              <a:avLst/>
              <a:gdLst>
                <a:gd name="T0" fmla="*/ 35 w 58"/>
                <a:gd name="T1" fmla="*/ 0 h 83"/>
                <a:gd name="T2" fmla="*/ 40 w 58"/>
                <a:gd name="T3" fmla="*/ 5 h 83"/>
                <a:gd name="T4" fmla="*/ 46 w 58"/>
                <a:gd name="T5" fmla="*/ 10 h 83"/>
                <a:gd name="T6" fmla="*/ 50 w 58"/>
                <a:gd name="T7" fmla="*/ 16 h 83"/>
                <a:gd name="T8" fmla="*/ 54 w 58"/>
                <a:gd name="T9" fmla="*/ 23 h 83"/>
                <a:gd name="T10" fmla="*/ 57 w 58"/>
                <a:gd name="T11" fmla="*/ 31 h 83"/>
                <a:gd name="T12" fmla="*/ 58 w 58"/>
                <a:gd name="T13" fmla="*/ 39 h 83"/>
                <a:gd name="T14" fmla="*/ 57 w 58"/>
                <a:gd name="T15" fmla="*/ 47 h 83"/>
                <a:gd name="T16" fmla="*/ 55 w 58"/>
                <a:gd name="T17" fmla="*/ 56 h 83"/>
                <a:gd name="T18" fmla="*/ 49 w 58"/>
                <a:gd name="T19" fmla="*/ 67 h 83"/>
                <a:gd name="T20" fmla="*/ 43 w 58"/>
                <a:gd name="T21" fmla="*/ 74 h 83"/>
                <a:gd name="T22" fmla="*/ 35 w 58"/>
                <a:gd name="T23" fmla="*/ 79 h 83"/>
                <a:gd name="T24" fmla="*/ 28 w 58"/>
                <a:gd name="T25" fmla="*/ 82 h 83"/>
                <a:gd name="T26" fmla="*/ 20 w 58"/>
                <a:gd name="T27" fmla="*/ 83 h 83"/>
                <a:gd name="T28" fmla="*/ 13 w 58"/>
                <a:gd name="T29" fmla="*/ 83 h 83"/>
                <a:gd name="T30" fmla="*/ 6 w 58"/>
                <a:gd name="T31" fmla="*/ 83 h 83"/>
                <a:gd name="T32" fmla="*/ 0 w 58"/>
                <a:gd name="T33" fmla="*/ 81 h 83"/>
                <a:gd name="T34" fmla="*/ 35 w 58"/>
                <a:gd name="T35" fmla="*/ 0 h 8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8" h="83">
                  <a:moveTo>
                    <a:pt x="35" y="0"/>
                  </a:moveTo>
                  <a:lnTo>
                    <a:pt x="40" y="5"/>
                  </a:lnTo>
                  <a:lnTo>
                    <a:pt x="46" y="10"/>
                  </a:lnTo>
                  <a:lnTo>
                    <a:pt x="50" y="16"/>
                  </a:lnTo>
                  <a:lnTo>
                    <a:pt x="54" y="23"/>
                  </a:lnTo>
                  <a:lnTo>
                    <a:pt x="57" y="31"/>
                  </a:lnTo>
                  <a:lnTo>
                    <a:pt x="58" y="39"/>
                  </a:lnTo>
                  <a:lnTo>
                    <a:pt x="57" y="47"/>
                  </a:lnTo>
                  <a:lnTo>
                    <a:pt x="55" y="56"/>
                  </a:lnTo>
                  <a:lnTo>
                    <a:pt x="49" y="67"/>
                  </a:lnTo>
                  <a:lnTo>
                    <a:pt x="43" y="74"/>
                  </a:lnTo>
                  <a:lnTo>
                    <a:pt x="35" y="79"/>
                  </a:lnTo>
                  <a:lnTo>
                    <a:pt x="28" y="82"/>
                  </a:lnTo>
                  <a:lnTo>
                    <a:pt x="20" y="83"/>
                  </a:lnTo>
                  <a:lnTo>
                    <a:pt x="13" y="83"/>
                  </a:lnTo>
                  <a:lnTo>
                    <a:pt x="6" y="83"/>
                  </a:lnTo>
                  <a:lnTo>
                    <a:pt x="0" y="8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3FE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8"/>
            <p:cNvSpPr>
              <a:spLocks/>
            </p:cNvSpPr>
            <p:nvPr userDrawn="1"/>
          </p:nvSpPr>
          <p:spPr bwMode="auto">
            <a:xfrm>
              <a:off x="293" y="145"/>
              <a:ext cx="546" cy="257"/>
            </a:xfrm>
            <a:custGeom>
              <a:avLst/>
              <a:gdLst>
                <a:gd name="T0" fmla="*/ 8 w 546"/>
                <a:gd name="T1" fmla="*/ 188 h 257"/>
                <a:gd name="T2" fmla="*/ 12 w 546"/>
                <a:gd name="T3" fmla="*/ 181 h 257"/>
                <a:gd name="T4" fmla="*/ 16 w 546"/>
                <a:gd name="T5" fmla="*/ 174 h 257"/>
                <a:gd name="T6" fmla="*/ 22 w 546"/>
                <a:gd name="T7" fmla="*/ 167 h 257"/>
                <a:gd name="T8" fmla="*/ 28 w 546"/>
                <a:gd name="T9" fmla="*/ 161 h 257"/>
                <a:gd name="T10" fmla="*/ 34 w 546"/>
                <a:gd name="T11" fmla="*/ 156 h 257"/>
                <a:gd name="T12" fmla="*/ 41 w 546"/>
                <a:gd name="T13" fmla="*/ 151 h 257"/>
                <a:gd name="T14" fmla="*/ 48 w 546"/>
                <a:gd name="T15" fmla="*/ 147 h 257"/>
                <a:gd name="T16" fmla="*/ 56 w 546"/>
                <a:gd name="T17" fmla="*/ 144 h 257"/>
                <a:gd name="T18" fmla="*/ 436 w 546"/>
                <a:gd name="T19" fmla="*/ 5 h 257"/>
                <a:gd name="T20" fmla="*/ 444 w 546"/>
                <a:gd name="T21" fmla="*/ 3 h 257"/>
                <a:gd name="T22" fmla="*/ 452 w 546"/>
                <a:gd name="T23" fmla="*/ 1 h 257"/>
                <a:gd name="T24" fmla="*/ 461 w 546"/>
                <a:gd name="T25" fmla="*/ 0 h 257"/>
                <a:gd name="T26" fmla="*/ 469 w 546"/>
                <a:gd name="T27" fmla="*/ 0 h 257"/>
                <a:gd name="T28" fmla="*/ 477 w 546"/>
                <a:gd name="T29" fmla="*/ 1 h 257"/>
                <a:gd name="T30" fmla="*/ 485 w 546"/>
                <a:gd name="T31" fmla="*/ 3 h 257"/>
                <a:gd name="T32" fmla="*/ 493 w 546"/>
                <a:gd name="T33" fmla="*/ 5 h 257"/>
                <a:gd name="T34" fmla="*/ 501 w 546"/>
                <a:gd name="T35" fmla="*/ 8 h 257"/>
                <a:gd name="T36" fmla="*/ 508 w 546"/>
                <a:gd name="T37" fmla="*/ 12 h 257"/>
                <a:gd name="T38" fmla="*/ 515 w 546"/>
                <a:gd name="T39" fmla="*/ 16 h 257"/>
                <a:gd name="T40" fmla="*/ 521 w 546"/>
                <a:gd name="T41" fmla="*/ 22 h 257"/>
                <a:gd name="T42" fmla="*/ 527 w 546"/>
                <a:gd name="T43" fmla="*/ 28 h 257"/>
                <a:gd name="T44" fmla="*/ 532 w 546"/>
                <a:gd name="T45" fmla="*/ 34 h 257"/>
                <a:gd name="T46" fmla="*/ 537 w 546"/>
                <a:gd name="T47" fmla="*/ 41 h 257"/>
                <a:gd name="T48" fmla="*/ 541 w 546"/>
                <a:gd name="T49" fmla="*/ 49 h 257"/>
                <a:gd name="T50" fmla="*/ 545 w 546"/>
                <a:gd name="T51" fmla="*/ 56 h 257"/>
                <a:gd name="T52" fmla="*/ 546 w 546"/>
                <a:gd name="T53" fmla="*/ 60 h 257"/>
                <a:gd name="T54" fmla="*/ 7 w 546"/>
                <a:gd name="T55" fmla="*/ 257 h 257"/>
                <a:gd name="T56" fmla="*/ 5 w 546"/>
                <a:gd name="T57" fmla="*/ 253 h 257"/>
                <a:gd name="T58" fmla="*/ 1 w 546"/>
                <a:gd name="T59" fmla="*/ 237 h 257"/>
                <a:gd name="T60" fmla="*/ 0 w 546"/>
                <a:gd name="T61" fmla="*/ 220 h 257"/>
                <a:gd name="T62" fmla="*/ 3 w 546"/>
                <a:gd name="T63" fmla="*/ 203 h 257"/>
                <a:gd name="T64" fmla="*/ 8 w 546"/>
                <a:gd name="T65" fmla="*/ 188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46" h="257">
                  <a:moveTo>
                    <a:pt x="8" y="188"/>
                  </a:moveTo>
                  <a:lnTo>
                    <a:pt x="12" y="181"/>
                  </a:lnTo>
                  <a:lnTo>
                    <a:pt x="16" y="174"/>
                  </a:lnTo>
                  <a:lnTo>
                    <a:pt x="22" y="167"/>
                  </a:lnTo>
                  <a:lnTo>
                    <a:pt x="28" y="161"/>
                  </a:lnTo>
                  <a:lnTo>
                    <a:pt x="34" y="156"/>
                  </a:lnTo>
                  <a:lnTo>
                    <a:pt x="41" y="151"/>
                  </a:lnTo>
                  <a:lnTo>
                    <a:pt x="48" y="147"/>
                  </a:lnTo>
                  <a:lnTo>
                    <a:pt x="56" y="144"/>
                  </a:lnTo>
                  <a:lnTo>
                    <a:pt x="436" y="5"/>
                  </a:lnTo>
                  <a:lnTo>
                    <a:pt x="444" y="3"/>
                  </a:lnTo>
                  <a:lnTo>
                    <a:pt x="452" y="1"/>
                  </a:lnTo>
                  <a:lnTo>
                    <a:pt x="461" y="0"/>
                  </a:lnTo>
                  <a:lnTo>
                    <a:pt x="469" y="0"/>
                  </a:lnTo>
                  <a:lnTo>
                    <a:pt x="477" y="1"/>
                  </a:lnTo>
                  <a:lnTo>
                    <a:pt x="485" y="3"/>
                  </a:lnTo>
                  <a:lnTo>
                    <a:pt x="493" y="5"/>
                  </a:lnTo>
                  <a:lnTo>
                    <a:pt x="501" y="8"/>
                  </a:lnTo>
                  <a:lnTo>
                    <a:pt x="508" y="12"/>
                  </a:lnTo>
                  <a:lnTo>
                    <a:pt x="515" y="16"/>
                  </a:lnTo>
                  <a:lnTo>
                    <a:pt x="521" y="22"/>
                  </a:lnTo>
                  <a:lnTo>
                    <a:pt x="527" y="28"/>
                  </a:lnTo>
                  <a:lnTo>
                    <a:pt x="532" y="34"/>
                  </a:lnTo>
                  <a:lnTo>
                    <a:pt x="537" y="41"/>
                  </a:lnTo>
                  <a:lnTo>
                    <a:pt x="541" y="49"/>
                  </a:lnTo>
                  <a:lnTo>
                    <a:pt x="545" y="56"/>
                  </a:lnTo>
                  <a:lnTo>
                    <a:pt x="546" y="60"/>
                  </a:lnTo>
                  <a:lnTo>
                    <a:pt x="7" y="257"/>
                  </a:lnTo>
                  <a:lnTo>
                    <a:pt x="5" y="253"/>
                  </a:lnTo>
                  <a:lnTo>
                    <a:pt x="1" y="237"/>
                  </a:lnTo>
                  <a:lnTo>
                    <a:pt x="0" y="220"/>
                  </a:lnTo>
                  <a:lnTo>
                    <a:pt x="3" y="203"/>
                  </a:lnTo>
                  <a:lnTo>
                    <a:pt x="8" y="188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9"/>
            <p:cNvSpPr>
              <a:spLocks/>
            </p:cNvSpPr>
            <p:nvPr userDrawn="1"/>
          </p:nvSpPr>
          <p:spPr bwMode="auto">
            <a:xfrm>
              <a:off x="96" y="724"/>
              <a:ext cx="222" cy="222"/>
            </a:xfrm>
            <a:custGeom>
              <a:avLst/>
              <a:gdLst>
                <a:gd name="T0" fmla="*/ 100 w 222"/>
                <a:gd name="T1" fmla="*/ 221 h 222"/>
                <a:gd name="T2" fmla="*/ 78 w 222"/>
                <a:gd name="T3" fmla="*/ 217 h 222"/>
                <a:gd name="T4" fmla="*/ 58 w 222"/>
                <a:gd name="T5" fmla="*/ 208 h 222"/>
                <a:gd name="T6" fmla="*/ 41 w 222"/>
                <a:gd name="T7" fmla="*/ 196 h 222"/>
                <a:gd name="T8" fmla="*/ 26 w 222"/>
                <a:gd name="T9" fmla="*/ 181 h 222"/>
                <a:gd name="T10" fmla="*/ 14 w 222"/>
                <a:gd name="T11" fmla="*/ 164 h 222"/>
                <a:gd name="T12" fmla="*/ 5 w 222"/>
                <a:gd name="T13" fmla="*/ 143 h 222"/>
                <a:gd name="T14" fmla="*/ 1 w 222"/>
                <a:gd name="T15" fmla="*/ 122 h 222"/>
                <a:gd name="T16" fmla="*/ 1 w 222"/>
                <a:gd name="T17" fmla="*/ 99 h 222"/>
                <a:gd name="T18" fmla="*/ 5 w 222"/>
                <a:gd name="T19" fmla="*/ 77 h 222"/>
                <a:gd name="T20" fmla="*/ 14 w 222"/>
                <a:gd name="T21" fmla="*/ 58 h 222"/>
                <a:gd name="T22" fmla="*/ 26 w 222"/>
                <a:gd name="T23" fmla="*/ 40 h 222"/>
                <a:gd name="T24" fmla="*/ 41 w 222"/>
                <a:gd name="T25" fmla="*/ 25 h 222"/>
                <a:gd name="T26" fmla="*/ 58 w 222"/>
                <a:gd name="T27" fmla="*/ 13 h 222"/>
                <a:gd name="T28" fmla="*/ 78 w 222"/>
                <a:gd name="T29" fmla="*/ 4 h 222"/>
                <a:gd name="T30" fmla="*/ 100 w 222"/>
                <a:gd name="T31" fmla="*/ 0 h 222"/>
                <a:gd name="T32" fmla="*/ 122 w 222"/>
                <a:gd name="T33" fmla="*/ 0 h 222"/>
                <a:gd name="T34" fmla="*/ 144 w 222"/>
                <a:gd name="T35" fmla="*/ 4 h 222"/>
                <a:gd name="T36" fmla="*/ 164 w 222"/>
                <a:gd name="T37" fmla="*/ 13 h 222"/>
                <a:gd name="T38" fmla="*/ 181 w 222"/>
                <a:gd name="T39" fmla="*/ 25 h 222"/>
                <a:gd name="T40" fmla="*/ 197 w 222"/>
                <a:gd name="T41" fmla="*/ 40 h 222"/>
                <a:gd name="T42" fmla="*/ 209 w 222"/>
                <a:gd name="T43" fmla="*/ 58 h 222"/>
                <a:gd name="T44" fmla="*/ 217 w 222"/>
                <a:gd name="T45" fmla="*/ 77 h 222"/>
                <a:gd name="T46" fmla="*/ 221 w 222"/>
                <a:gd name="T47" fmla="*/ 99 h 222"/>
                <a:gd name="T48" fmla="*/ 221 w 222"/>
                <a:gd name="T49" fmla="*/ 122 h 222"/>
                <a:gd name="T50" fmla="*/ 217 w 222"/>
                <a:gd name="T51" fmla="*/ 143 h 222"/>
                <a:gd name="T52" fmla="*/ 209 w 222"/>
                <a:gd name="T53" fmla="*/ 164 h 222"/>
                <a:gd name="T54" fmla="*/ 197 w 222"/>
                <a:gd name="T55" fmla="*/ 181 h 222"/>
                <a:gd name="T56" fmla="*/ 181 w 222"/>
                <a:gd name="T57" fmla="*/ 196 h 222"/>
                <a:gd name="T58" fmla="*/ 164 w 222"/>
                <a:gd name="T59" fmla="*/ 208 h 222"/>
                <a:gd name="T60" fmla="*/ 144 w 222"/>
                <a:gd name="T61" fmla="*/ 217 h 222"/>
                <a:gd name="T62" fmla="*/ 122 w 222"/>
                <a:gd name="T63" fmla="*/ 221 h 22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22" h="222">
                  <a:moveTo>
                    <a:pt x="111" y="222"/>
                  </a:moveTo>
                  <a:lnTo>
                    <a:pt x="100" y="221"/>
                  </a:lnTo>
                  <a:lnTo>
                    <a:pt x="89" y="219"/>
                  </a:lnTo>
                  <a:lnTo>
                    <a:pt x="78" y="217"/>
                  </a:lnTo>
                  <a:lnTo>
                    <a:pt x="68" y="213"/>
                  </a:lnTo>
                  <a:lnTo>
                    <a:pt x="58" y="208"/>
                  </a:lnTo>
                  <a:lnTo>
                    <a:pt x="49" y="202"/>
                  </a:lnTo>
                  <a:lnTo>
                    <a:pt x="41" y="196"/>
                  </a:lnTo>
                  <a:lnTo>
                    <a:pt x="33" y="189"/>
                  </a:lnTo>
                  <a:lnTo>
                    <a:pt x="26" y="181"/>
                  </a:lnTo>
                  <a:lnTo>
                    <a:pt x="19" y="173"/>
                  </a:lnTo>
                  <a:lnTo>
                    <a:pt x="14" y="164"/>
                  </a:lnTo>
                  <a:lnTo>
                    <a:pt x="9" y="154"/>
                  </a:lnTo>
                  <a:lnTo>
                    <a:pt x="5" y="143"/>
                  </a:lnTo>
                  <a:lnTo>
                    <a:pt x="2" y="133"/>
                  </a:lnTo>
                  <a:lnTo>
                    <a:pt x="1" y="122"/>
                  </a:lnTo>
                  <a:lnTo>
                    <a:pt x="0" y="110"/>
                  </a:lnTo>
                  <a:lnTo>
                    <a:pt x="1" y="99"/>
                  </a:lnTo>
                  <a:lnTo>
                    <a:pt x="2" y="88"/>
                  </a:lnTo>
                  <a:lnTo>
                    <a:pt x="5" y="77"/>
                  </a:lnTo>
                  <a:lnTo>
                    <a:pt x="9" y="67"/>
                  </a:lnTo>
                  <a:lnTo>
                    <a:pt x="14" y="58"/>
                  </a:lnTo>
                  <a:lnTo>
                    <a:pt x="19" y="49"/>
                  </a:lnTo>
                  <a:lnTo>
                    <a:pt x="26" y="40"/>
                  </a:lnTo>
                  <a:lnTo>
                    <a:pt x="33" y="32"/>
                  </a:lnTo>
                  <a:lnTo>
                    <a:pt x="41" y="25"/>
                  </a:lnTo>
                  <a:lnTo>
                    <a:pt x="49" y="19"/>
                  </a:lnTo>
                  <a:lnTo>
                    <a:pt x="58" y="13"/>
                  </a:lnTo>
                  <a:lnTo>
                    <a:pt x="68" y="9"/>
                  </a:lnTo>
                  <a:lnTo>
                    <a:pt x="78" y="4"/>
                  </a:lnTo>
                  <a:lnTo>
                    <a:pt x="89" y="2"/>
                  </a:lnTo>
                  <a:lnTo>
                    <a:pt x="100" y="0"/>
                  </a:lnTo>
                  <a:lnTo>
                    <a:pt x="111" y="0"/>
                  </a:lnTo>
                  <a:lnTo>
                    <a:pt x="122" y="0"/>
                  </a:lnTo>
                  <a:lnTo>
                    <a:pt x="134" y="2"/>
                  </a:lnTo>
                  <a:lnTo>
                    <a:pt x="144" y="4"/>
                  </a:lnTo>
                  <a:lnTo>
                    <a:pt x="154" y="9"/>
                  </a:lnTo>
                  <a:lnTo>
                    <a:pt x="164" y="13"/>
                  </a:lnTo>
                  <a:lnTo>
                    <a:pt x="173" y="19"/>
                  </a:lnTo>
                  <a:lnTo>
                    <a:pt x="181" y="25"/>
                  </a:lnTo>
                  <a:lnTo>
                    <a:pt x="190" y="32"/>
                  </a:lnTo>
                  <a:lnTo>
                    <a:pt x="197" y="40"/>
                  </a:lnTo>
                  <a:lnTo>
                    <a:pt x="203" y="49"/>
                  </a:lnTo>
                  <a:lnTo>
                    <a:pt x="209" y="58"/>
                  </a:lnTo>
                  <a:lnTo>
                    <a:pt x="213" y="67"/>
                  </a:lnTo>
                  <a:lnTo>
                    <a:pt x="217" y="77"/>
                  </a:lnTo>
                  <a:lnTo>
                    <a:pt x="219" y="88"/>
                  </a:lnTo>
                  <a:lnTo>
                    <a:pt x="221" y="99"/>
                  </a:lnTo>
                  <a:lnTo>
                    <a:pt x="222" y="110"/>
                  </a:lnTo>
                  <a:lnTo>
                    <a:pt x="221" y="122"/>
                  </a:lnTo>
                  <a:lnTo>
                    <a:pt x="219" y="133"/>
                  </a:lnTo>
                  <a:lnTo>
                    <a:pt x="217" y="143"/>
                  </a:lnTo>
                  <a:lnTo>
                    <a:pt x="213" y="154"/>
                  </a:lnTo>
                  <a:lnTo>
                    <a:pt x="209" y="164"/>
                  </a:lnTo>
                  <a:lnTo>
                    <a:pt x="203" y="173"/>
                  </a:lnTo>
                  <a:lnTo>
                    <a:pt x="197" y="181"/>
                  </a:lnTo>
                  <a:lnTo>
                    <a:pt x="190" y="189"/>
                  </a:lnTo>
                  <a:lnTo>
                    <a:pt x="181" y="196"/>
                  </a:lnTo>
                  <a:lnTo>
                    <a:pt x="173" y="202"/>
                  </a:lnTo>
                  <a:lnTo>
                    <a:pt x="164" y="208"/>
                  </a:lnTo>
                  <a:lnTo>
                    <a:pt x="154" y="213"/>
                  </a:lnTo>
                  <a:lnTo>
                    <a:pt x="144" y="217"/>
                  </a:lnTo>
                  <a:lnTo>
                    <a:pt x="134" y="219"/>
                  </a:lnTo>
                  <a:lnTo>
                    <a:pt x="122" y="221"/>
                  </a:lnTo>
                  <a:lnTo>
                    <a:pt x="111" y="222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0"/>
            <p:cNvSpPr>
              <a:spLocks/>
            </p:cNvSpPr>
            <p:nvPr userDrawn="1"/>
          </p:nvSpPr>
          <p:spPr bwMode="auto">
            <a:xfrm>
              <a:off x="309" y="928"/>
              <a:ext cx="164" cy="164"/>
            </a:xfrm>
            <a:custGeom>
              <a:avLst/>
              <a:gdLst>
                <a:gd name="T0" fmla="*/ 82 w 164"/>
                <a:gd name="T1" fmla="*/ 164 h 164"/>
                <a:gd name="T2" fmla="*/ 66 w 164"/>
                <a:gd name="T3" fmla="*/ 162 h 164"/>
                <a:gd name="T4" fmla="*/ 50 w 164"/>
                <a:gd name="T5" fmla="*/ 157 h 164"/>
                <a:gd name="T6" fmla="*/ 37 w 164"/>
                <a:gd name="T7" fmla="*/ 150 h 164"/>
                <a:gd name="T8" fmla="*/ 24 w 164"/>
                <a:gd name="T9" fmla="*/ 140 h 164"/>
                <a:gd name="T10" fmla="*/ 15 w 164"/>
                <a:gd name="T11" fmla="*/ 128 h 164"/>
                <a:gd name="T12" fmla="*/ 7 w 164"/>
                <a:gd name="T13" fmla="*/ 113 h 164"/>
                <a:gd name="T14" fmla="*/ 2 w 164"/>
                <a:gd name="T15" fmla="*/ 98 h 164"/>
                <a:gd name="T16" fmla="*/ 0 w 164"/>
                <a:gd name="T17" fmla="*/ 82 h 164"/>
                <a:gd name="T18" fmla="*/ 2 w 164"/>
                <a:gd name="T19" fmla="*/ 65 h 164"/>
                <a:gd name="T20" fmla="*/ 7 w 164"/>
                <a:gd name="T21" fmla="*/ 50 h 164"/>
                <a:gd name="T22" fmla="*/ 15 w 164"/>
                <a:gd name="T23" fmla="*/ 36 h 164"/>
                <a:gd name="T24" fmla="*/ 24 w 164"/>
                <a:gd name="T25" fmla="*/ 24 h 164"/>
                <a:gd name="T26" fmla="*/ 37 w 164"/>
                <a:gd name="T27" fmla="*/ 13 h 164"/>
                <a:gd name="T28" fmla="*/ 50 w 164"/>
                <a:gd name="T29" fmla="*/ 6 h 164"/>
                <a:gd name="T30" fmla="*/ 66 w 164"/>
                <a:gd name="T31" fmla="*/ 1 h 164"/>
                <a:gd name="T32" fmla="*/ 82 w 164"/>
                <a:gd name="T33" fmla="*/ 0 h 164"/>
                <a:gd name="T34" fmla="*/ 99 w 164"/>
                <a:gd name="T35" fmla="*/ 1 h 164"/>
                <a:gd name="T36" fmla="*/ 114 w 164"/>
                <a:gd name="T37" fmla="*/ 6 h 164"/>
                <a:gd name="T38" fmla="*/ 128 w 164"/>
                <a:gd name="T39" fmla="*/ 13 h 164"/>
                <a:gd name="T40" fmla="*/ 141 w 164"/>
                <a:gd name="T41" fmla="*/ 24 h 164"/>
                <a:gd name="T42" fmla="*/ 150 w 164"/>
                <a:gd name="T43" fmla="*/ 36 h 164"/>
                <a:gd name="T44" fmla="*/ 158 w 164"/>
                <a:gd name="T45" fmla="*/ 50 h 164"/>
                <a:gd name="T46" fmla="*/ 163 w 164"/>
                <a:gd name="T47" fmla="*/ 65 h 164"/>
                <a:gd name="T48" fmla="*/ 164 w 164"/>
                <a:gd name="T49" fmla="*/ 82 h 164"/>
                <a:gd name="T50" fmla="*/ 163 w 164"/>
                <a:gd name="T51" fmla="*/ 98 h 164"/>
                <a:gd name="T52" fmla="*/ 158 w 164"/>
                <a:gd name="T53" fmla="*/ 113 h 164"/>
                <a:gd name="T54" fmla="*/ 150 w 164"/>
                <a:gd name="T55" fmla="*/ 128 h 164"/>
                <a:gd name="T56" fmla="*/ 141 w 164"/>
                <a:gd name="T57" fmla="*/ 140 h 164"/>
                <a:gd name="T58" fmla="*/ 128 w 164"/>
                <a:gd name="T59" fmla="*/ 150 h 164"/>
                <a:gd name="T60" fmla="*/ 114 w 164"/>
                <a:gd name="T61" fmla="*/ 157 h 164"/>
                <a:gd name="T62" fmla="*/ 99 w 164"/>
                <a:gd name="T63" fmla="*/ 162 h 164"/>
                <a:gd name="T64" fmla="*/ 82 w 164"/>
                <a:gd name="T65" fmla="*/ 164 h 1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4" h="164">
                  <a:moveTo>
                    <a:pt x="82" y="164"/>
                  </a:moveTo>
                  <a:lnTo>
                    <a:pt x="66" y="162"/>
                  </a:lnTo>
                  <a:lnTo>
                    <a:pt x="50" y="157"/>
                  </a:lnTo>
                  <a:lnTo>
                    <a:pt x="37" y="150"/>
                  </a:lnTo>
                  <a:lnTo>
                    <a:pt x="24" y="140"/>
                  </a:lnTo>
                  <a:lnTo>
                    <a:pt x="15" y="128"/>
                  </a:lnTo>
                  <a:lnTo>
                    <a:pt x="7" y="113"/>
                  </a:lnTo>
                  <a:lnTo>
                    <a:pt x="2" y="98"/>
                  </a:lnTo>
                  <a:lnTo>
                    <a:pt x="0" y="82"/>
                  </a:lnTo>
                  <a:lnTo>
                    <a:pt x="2" y="65"/>
                  </a:lnTo>
                  <a:lnTo>
                    <a:pt x="7" y="50"/>
                  </a:lnTo>
                  <a:lnTo>
                    <a:pt x="15" y="36"/>
                  </a:lnTo>
                  <a:lnTo>
                    <a:pt x="24" y="24"/>
                  </a:lnTo>
                  <a:lnTo>
                    <a:pt x="37" y="13"/>
                  </a:lnTo>
                  <a:lnTo>
                    <a:pt x="50" y="6"/>
                  </a:lnTo>
                  <a:lnTo>
                    <a:pt x="66" y="1"/>
                  </a:lnTo>
                  <a:lnTo>
                    <a:pt x="82" y="0"/>
                  </a:lnTo>
                  <a:lnTo>
                    <a:pt x="99" y="1"/>
                  </a:lnTo>
                  <a:lnTo>
                    <a:pt x="114" y="6"/>
                  </a:lnTo>
                  <a:lnTo>
                    <a:pt x="128" y="13"/>
                  </a:lnTo>
                  <a:lnTo>
                    <a:pt x="141" y="24"/>
                  </a:lnTo>
                  <a:lnTo>
                    <a:pt x="150" y="36"/>
                  </a:lnTo>
                  <a:lnTo>
                    <a:pt x="158" y="50"/>
                  </a:lnTo>
                  <a:lnTo>
                    <a:pt x="163" y="65"/>
                  </a:lnTo>
                  <a:lnTo>
                    <a:pt x="164" y="82"/>
                  </a:lnTo>
                  <a:lnTo>
                    <a:pt x="163" y="98"/>
                  </a:lnTo>
                  <a:lnTo>
                    <a:pt x="158" y="113"/>
                  </a:lnTo>
                  <a:lnTo>
                    <a:pt x="150" y="128"/>
                  </a:lnTo>
                  <a:lnTo>
                    <a:pt x="141" y="140"/>
                  </a:lnTo>
                  <a:lnTo>
                    <a:pt x="128" y="150"/>
                  </a:lnTo>
                  <a:lnTo>
                    <a:pt x="114" y="157"/>
                  </a:lnTo>
                  <a:lnTo>
                    <a:pt x="99" y="162"/>
                  </a:lnTo>
                  <a:lnTo>
                    <a:pt x="82" y="164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1"/>
            <p:cNvSpPr>
              <a:spLocks/>
            </p:cNvSpPr>
            <p:nvPr userDrawn="1"/>
          </p:nvSpPr>
          <p:spPr bwMode="auto">
            <a:xfrm>
              <a:off x="138" y="1019"/>
              <a:ext cx="133" cy="133"/>
            </a:xfrm>
            <a:custGeom>
              <a:avLst/>
              <a:gdLst>
                <a:gd name="T0" fmla="*/ 66 w 133"/>
                <a:gd name="T1" fmla="*/ 133 h 133"/>
                <a:gd name="T2" fmla="*/ 53 w 133"/>
                <a:gd name="T3" fmla="*/ 132 h 133"/>
                <a:gd name="T4" fmla="*/ 40 w 133"/>
                <a:gd name="T5" fmla="*/ 128 h 133"/>
                <a:gd name="T6" fmla="*/ 29 w 133"/>
                <a:gd name="T7" fmla="*/ 122 h 133"/>
                <a:gd name="T8" fmla="*/ 19 w 133"/>
                <a:gd name="T9" fmla="*/ 113 h 133"/>
                <a:gd name="T10" fmla="*/ 11 w 133"/>
                <a:gd name="T11" fmla="*/ 104 h 133"/>
                <a:gd name="T12" fmla="*/ 5 w 133"/>
                <a:gd name="T13" fmla="*/ 92 h 133"/>
                <a:gd name="T14" fmla="*/ 1 w 133"/>
                <a:gd name="T15" fmla="*/ 80 h 133"/>
                <a:gd name="T16" fmla="*/ 0 w 133"/>
                <a:gd name="T17" fmla="*/ 67 h 133"/>
                <a:gd name="T18" fmla="*/ 1 w 133"/>
                <a:gd name="T19" fmla="*/ 53 h 133"/>
                <a:gd name="T20" fmla="*/ 5 w 133"/>
                <a:gd name="T21" fmla="*/ 40 h 133"/>
                <a:gd name="T22" fmla="*/ 11 w 133"/>
                <a:gd name="T23" fmla="*/ 29 h 133"/>
                <a:gd name="T24" fmla="*/ 19 w 133"/>
                <a:gd name="T25" fmla="*/ 19 h 133"/>
                <a:gd name="T26" fmla="*/ 29 w 133"/>
                <a:gd name="T27" fmla="*/ 11 h 133"/>
                <a:gd name="T28" fmla="*/ 40 w 133"/>
                <a:gd name="T29" fmla="*/ 5 h 133"/>
                <a:gd name="T30" fmla="*/ 53 w 133"/>
                <a:gd name="T31" fmla="*/ 1 h 133"/>
                <a:gd name="T32" fmla="*/ 66 w 133"/>
                <a:gd name="T33" fmla="*/ 0 h 133"/>
                <a:gd name="T34" fmla="*/ 80 w 133"/>
                <a:gd name="T35" fmla="*/ 1 h 133"/>
                <a:gd name="T36" fmla="*/ 92 w 133"/>
                <a:gd name="T37" fmla="*/ 5 h 133"/>
                <a:gd name="T38" fmla="*/ 103 w 133"/>
                <a:gd name="T39" fmla="*/ 11 h 133"/>
                <a:gd name="T40" fmla="*/ 113 w 133"/>
                <a:gd name="T41" fmla="*/ 19 h 133"/>
                <a:gd name="T42" fmla="*/ 121 w 133"/>
                <a:gd name="T43" fmla="*/ 29 h 133"/>
                <a:gd name="T44" fmla="*/ 127 w 133"/>
                <a:gd name="T45" fmla="*/ 40 h 133"/>
                <a:gd name="T46" fmla="*/ 131 w 133"/>
                <a:gd name="T47" fmla="*/ 53 h 133"/>
                <a:gd name="T48" fmla="*/ 133 w 133"/>
                <a:gd name="T49" fmla="*/ 67 h 133"/>
                <a:gd name="T50" fmla="*/ 131 w 133"/>
                <a:gd name="T51" fmla="*/ 80 h 133"/>
                <a:gd name="T52" fmla="*/ 127 w 133"/>
                <a:gd name="T53" fmla="*/ 92 h 133"/>
                <a:gd name="T54" fmla="*/ 121 w 133"/>
                <a:gd name="T55" fmla="*/ 104 h 133"/>
                <a:gd name="T56" fmla="*/ 113 w 133"/>
                <a:gd name="T57" fmla="*/ 113 h 133"/>
                <a:gd name="T58" fmla="*/ 103 w 133"/>
                <a:gd name="T59" fmla="*/ 122 h 133"/>
                <a:gd name="T60" fmla="*/ 92 w 133"/>
                <a:gd name="T61" fmla="*/ 128 h 133"/>
                <a:gd name="T62" fmla="*/ 80 w 133"/>
                <a:gd name="T63" fmla="*/ 132 h 133"/>
                <a:gd name="T64" fmla="*/ 66 w 133"/>
                <a:gd name="T65" fmla="*/ 133 h 13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3" h="133">
                  <a:moveTo>
                    <a:pt x="66" y="133"/>
                  </a:moveTo>
                  <a:lnTo>
                    <a:pt x="53" y="132"/>
                  </a:lnTo>
                  <a:lnTo>
                    <a:pt x="40" y="128"/>
                  </a:lnTo>
                  <a:lnTo>
                    <a:pt x="29" y="122"/>
                  </a:lnTo>
                  <a:lnTo>
                    <a:pt x="19" y="113"/>
                  </a:lnTo>
                  <a:lnTo>
                    <a:pt x="11" y="104"/>
                  </a:lnTo>
                  <a:lnTo>
                    <a:pt x="5" y="92"/>
                  </a:lnTo>
                  <a:lnTo>
                    <a:pt x="1" y="80"/>
                  </a:lnTo>
                  <a:lnTo>
                    <a:pt x="0" y="67"/>
                  </a:lnTo>
                  <a:lnTo>
                    <a:pt x="1" y="53"/>
                  </a:lnTo>
                  <a:lnTo>
                    <a:pt x="5" y="40"/>
                  </a:lnTo>
                  <a:lnTo>
                    <a:pt x="11" y="29"/>
                  </a:lnTo>
                  <a:lnTo>
                    <a:pt x="19" y="19"/>
                  </a:lnTo>
                  <a:lnTo>
                    <a:pt x="29" y="11"/>
                  </a:lnTo>
                  <a:lnTo>
                    <a:pt x="40" y="5"/>
                  </a:lnTo>
                  <a:lnTo>
                    <a:pt x="53" y="1"/>
                  </a:lnTo>
                  <a:lnTo>
                    <a:pt x="66" y="0"/>
                  </a:lnTo>
                  <a:lnTo>
                    <a:pt x="80" y="1"/>
                  </a:lnTo>
                  <a:lnTo>
                    <a:pt x="92" y="5"/>
                  </a:lnTo>
                  <a:lnTo>
                    <a:pt x="103" y="11"/>
                  </a:lnTo>
                  <a:lnTo>
                    <a:pt x="113" y="19"/>
                  </a:lnTo>
                  <a:lnTo>
                    <a:pt x="121" y="29"/>
                  </a:lnTo>
                  <a:lnTo>
                    <a:pt x="127" y="40"/>
                  </a:lnTo>
                  <a:lnTo>
                    <a:pt x="131" y="53"/>
                  </a:lnTo>
                  <a:lnTo>
                    <a:pt x="133" y="67"/>
                  </a:lnTo>
                  <a:lnTo>
                    <a:pt x="131" y="80"/>
                  </a:lnTo>
                  <a:lnTo>
                    <a:pt x="127" y="92"/>
                  </a:lnTo>
                  <a:lnTo>
                    <a:pt x="121" y="104"/>
                  </a:lnTo>
                  <a:lnTo>
                    <a:pt x="113" y="113"/>
                  </a:lnTo>
                  <a:lnTo>
                    <a:pt x="103" y="122"/>
                  </a:lnTo>
                  <a:lnTo>
                    <a:pt x="92" y="128"/>
                  </a:lnTo>
                  <a:lnTo>
                    <a:pt x="80" y="132"/>
                  </a:lnTo>
                  <a:lnTo>
                    <a:pt x="66" y="133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2"/>
            <p:cNvSpPr>
              <a:spLocks/>
            </p:cNvSpPr>
            <p:nvPr userDrawn="1"/>
          </p:nvSpPr>
          <p:spPr bwMode="auto">
            <a:xfrm>
              <a:off x="331" y="293"/>
              <a:ext cx="578" cy="344"/>
            </a:xfrm>
            <a:custGeom>
              <a:avLst/>
              <a:gdLst>
                <a:gd name="T0" fmla="*/ 142 w 578"/>
                <a:gd name="T1" fmla="*/ 340 h 344"/>
                <a:gd name="T2" fmla="*/ 134 w 578"/>
                <a:gd name="T3" fmla="*/ 342 h 344"/>
                <a:gd name="T4" fmla="*/ 126 w 578"/>
                <a:gd name="T5" fmla="*/ 344 h 344"/>
                <a:gd name="T6" fmla="*/ 117 w 578"/>
                <a:gd name="T7" fmla="*/ 344 h 344"/>
                <a:gd name="T8" fmla="*/ 110 w 578"/>
                <a:gd name="T9" fmla="*/ 344 h 344"/>
                <a:gd name="T10" fmla="*/ 101 w 578"/>
                <a:gd name="T11" fmla="*/ 344 h 344"/>
                <a:gd name="T12" fmla="*/ 93 w 578"/>
                <a:gd name="T13" fmla="*/ 342 h 344"/>
                <a:gd name="T14" fmla="*/ 85 w 578"/>
                <a:gd name="T15" fmla="*/ 340 h 344"/>
                <a:gd name="T16" fmla="*/ 78 w 578"/>
                <a:gd name="T17" fmla="*/ 337 h 344"/>
                <a:gd name="T18" fmla="*/ 71 w 578"/>
                <a:gd name="T19" fmla="*/ 333 h 344"/>
                <a:gd name="T20" fmla="*/ 64 w 578"/>
                <a:gd name="T21" fmla="*/ 328 h 344"/>
                <a:gd name="T22" fmla="*/ 57 w 578"/>
                <a:gd name="T23" fmla="*/ 323 h 344"/>
                <a:gd name="T24" fmla="*/ 52 w 578"/>
                <a:gd name="T25" fmla="*/ 318 h 344"/>
                <a:gd name="T26" fmla="*/ 46 w 578"/>
                <a:gd name="T27" fmla="*/ 311 h 344"/>
                <a:gd name="T28" fmla="*/ 42 w 578"/>
                <a:gd name="T29" fmla="*/ 304 h 344"/>
                <a:gd name="T30" fmla="*/ 37 w 578"/>
                <a:gd name="T31" fmla="*/ 297 h 344"/>
                <a:gd name="T32" fmla="*/ 34 w 578"/>
                <a:gd name="T33" fmla="*/ 289 h 344"/>
                <a:gd name="T34" fmla="*/ 0 w 578"/>
                <a:gd name="T35" fmla="*/ 197 h 344"/>
                <a:gd name="T36" fmla="*/ 539 w 578"/>
                <a:gd name="T37" fmla="*/ 0 h 344"/>
                <a:gd name="T38" fmla="*/ 573 w 578"/>
                <a:gd name="T39" fmla="*/ 93 h 344"/>
                <a:gd name="T40" fmla="*/ 577 w 578"/>
                <a:gd name="T41" fmla="*/ 109 h 344"/>
                <a:gd name="T42" fmla="*/ 578 w 578"/>
                <a:gd name="T43" fmla="*/ 125 h 344"/>
                <a:gd name="T44" fmla="*/ 576 w 578"/>
                <a:gd name="T45" fmla="*/ 142 h 344"/>
                <a:gd name="T46" fmla="*/ 570 w 578"/>
                <a:gd name="T47" fmla="*/ 158 h 344"/>
                <a:gd name="T48" fmla="*/ 566 w 578"/>
                <a:gd name="T49" fmla="*/ 165 h 344"/>
                <a:gd name="T50" fmla="*/ 561 w 578"/>
                <a:gd name="T51" fmla="*/ 172 h 344"/>
                <a:gd name="T52" fmla="*/ 556 w 578"/>
                <a:gd name="T53" fmla="*/ 179 h 344"/>
                <a:gd name="T54" fmla="*/ 551 w 578"/>
                <a:gd name="T55" fmla="*/ 184 h 344"/>
                <a:gd name="T56" fmla="*/ 544 w 578"/>
                <a:gd name="T57" fmla="*/ 190 h 344"/>
                <a:gd name="T58" fmla="*/ 537 w 578"/>
                <a:gd name="T59" fmla="*/ 194 h 344"/>
                <a:gd name="T60" fmla="*/ 530 w 578"/>
                <a:gd name="T61" fmla="*/ 198 h 344"/>
                <a:gd name="T62" fmla="*/ 522 w 578"/>
                <a:gd name="T63" fmla="*/ 201 h 344"/>
                <a:gd name="T64" fmla="*/ 142 w 578"/>
                <a:gd name="T65" fmla="*/ 340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8" h="344">
                  <a:moveTo>
                    <a:pt x="142" y="340"/>
                  </a:moveTo>
                  <a:lnTo>
                    <a:pt x="134" y="342"/>
                  </a:lnTo>
                  <a:lnTo>
                    <a:pt x="126" y="344"/>
                  </a:lnTo>
                  <a:lnTo>
                    <a:pt x="117" y="344"/>
                  </a:lnTo>
                  <a:lnTo>
                    <a:pt x="110" y="344"/>
                  </a:lnTo>
                  <a:lnTo>
                    <a:pt x="101" y="344"/>
                  </a:lnTo>
                  <a:lnTo>
                    <a:pt x="93" y="342"/>
                  </a:lnTo>
                  <a:lnTo>
                    <a:pt x="85" y="340"/>
                  </a:lnTo>
                  <a:lnTo>
                    <a:pt x="78" y="337"/>
                  </a:lnTo>
                  <a:lnTo>
                    <a:pt x="71" y="333"/>
                  </a:lnTo>
                  <a:lnTo>
                    <a:pt x="64" y="328"/>
                  </a:lnTo>
                  <a:lnTo>
                    <a:pt x="57" y="323"/>
                  </a:lnTo>
                  <a:lnTo>
                    <a:pt x="52" y="318"/>
                  </a:lnTo>
                  <a:lnTo>
                    <a:pt x="46" y="311"/>
                  </a:lnTo>
                  <a:lnTo>
                    <a:pt x="42" y="304"/>
                  </a:lnTo>
                  <a:lnTo>
                    <a:pt x="37" y="297"/>
                  </a:lnTo>
                  <a:lnTo>
                    <a:pt x="34" y="289"/>
                  </a:lnTo>
                  <a:lnTo>
                    <a:pt x="0" y="197"/>
                  </a:lnTo>
                  <a:lnTo>
                    <a:pt x="539" y="0"/>
                  </a:lnTo>
                  <a:lnTo>
                    <a:pt x="573" y="93"/>
                  </a:lnTo>
                  <a:lnTo>
                    <a:pt x="577" y="109"/>
                  </a:lnTo>
                  <a:lnTo>
                    <a:pt x="578" y="125"/>
                  </a:lnTo>
                  <a:lnTo>
                    <a:pt x="576" y="142"/>
                  </a:lnTo>
                  <a:lnTo>
                    <a:pt x="570" y="158"/>
                  </a:lnTo>
                  <a:lnTo>
                    <a:pt x="566" y="165"/>
                  </a:lnTo>
                  <a:lnTo>
                    <a:pt x="561" y="172"/>
                  </a:lnTo>
                  <a:lnTo>
                    <a:pt x="556" y="179"/>
                  </a:lnTo>
                  <a:lnTo>
                    <a:pt x="551" y="184"/>
                  </a:lnTo>
                  <a:lnTo>
                    <a:pt x="544" y="190"/>
                  </a:lnTo>
                  <a:lnTo>
                    <a:pt x="537" y="194"/>
                  </a:lnTo>
                  <a:lnTo>
                    <a:pt x="530" y="198"/>
                  </a:lnTo>
                  <a:lnTo>
                    <a:pt x="522" y="201"/>
                  </a:lnTo>
                  <a:lnTo>
                    <a:pt x="142" y="340"/>
                  </a:lnTo>
                  <a:close/>
                </a:path>
              </a:pathLst>
            </a:custGeom>
            <a:solidFill>
              <a:srgbClr val="007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6" name="TextBox 51"/>
          <p:cNvSpPr txBox="1">
            <a:spLocks noChangeArrowheads="1"/>
          </p:cNvSpPr>
          <p:nvPr userDrawn="1"/>
        </p:nvSpPr>
        <p:spPr bwMode="auto">
          <a:xfrm rot="-1172375">
            <a:off x="346075" y="411163"/>
            <a:ext cx="12461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100" smtClean="0">
                <a:latin typeface="Trajan Pro" pitchFamily="18" charset="0"/>
                <a:cs typeface="Arial" charset="0"/>
              </a:rPr>
              <a:t>Credit Card</a:t>
            </a:r>
          </a:p>
        </p:txBody>
      </p:sp>
      <p:pic>
        <p:nvPicPr>
          <p:cNvPr id="1037" name="Picture 16" descr="UA-horiz blk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37313"/>
            <a:ext cx="814388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3" descr="TCA-New-Logo-3-color"/>
          <p:cNvPicPr>
            <a:picLocks noChangeAspect="1" noChangeArrowheads="1"/>
          </p:cNvPicPr>
          <p:nvPr userDrawn="1"/>
        </p:nvPicPr>
        <p:blipFill>
          <a:blip r:embed="rId1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477000"/>
            <a:ext cx="9525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Box 3"/>
          <p:cNvSpPr txBox="1">
            <a:spLocks noChangeArrowheads="1"/>
          </p:cNvSpPr>
          <p:nvPr userDrawn="1"/>
        </p:nvSpPr>
        <p:spPr bwMode="auto">
          <a:xfrm>
            <a:off x="8153400" y="134938"/>
            <a:ext cx="838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000" smtClean="0">
                <a:latin typeface="Calibri" pitchFamily="34" charset="0"/>
                <a:cs typeface="Calibri" pitchFamily="34" charset="0"/>
              </a:rPr>
              <a:t>1.4.1.G2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9" r:id="rId2"/>
    <p:sldLayoutId id="2147483750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548A3605-106E-4F27-BF48-3B7D3D4845F0}" type="datetimeFigureOut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5654664-ACB7-45EB-8658-C9097AAF9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3" Type="http://schemas.openxmlformats.org/officeDocument/2006/relationships/slide" Target="slide5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27.xml"/><Relationship Id="rId2" Type="http://schemas.openxmlformats.org/officeDocument/2006/relationships/image" Target="../media/image5.wmf"/><Relationship Id="rId16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9.xml"/><Relationship Id="rId11" Type="http://schemas.openxmlformats.org/officeDocument/2006/relationships/slide" Target="slide9.xml"/><Relationship Id="rId5" Type="http://schemas.openxmlformats.org/officeDocument/2006/relationships/slide" Target="slide21.xml"/><Relationship Id="rId15" Type="http://schemas.openxmlformats.org/officeDocument/2006/relationships/slide" Target="slide11.xml"/><Relationship Id="rId10" Type="http://schemas.openxmlformats.org/officeDocument/2006/relationships/slide" Target="slide31.xml"/><Relationship Id="rId19" Type="http://schemas.openxmlformats.org/officeDocument/2006/relationships/slide" Target="slide37.xml"/><Relationship Id="rId4" Type="http://schemas.openxmlformats.org/officeDocument/2006/relationships/slide" Target="slide13.xml"/><Relationship Id="rId9" Type="http://schemas.openxmlformats.org/officeDocument/2006/relationships/slide" Target="slide23.xml"/><Relationship Id="rId14" Type="http://schemas.openxmlformats.org/officeDocument/2006/relationships/slide" Target="slide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ctrTitle"/>
          </p:nvPr>
        </p:nvSpPr>
        <p:spPr>
          <a:xfrm>
            <a:off x="838200" y="3276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Calibri" pitchFamily="34" charset="0"/>
              </a:rPr>
              <a:t>Understanding Your Credit Card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906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0000" b="1" dirty="0" smtClean="0">
                <a:solidFill>
                  <a:srgbClr val="003300"/>
                </a:solidFill>
              </a:rPr>
              <a:t>Credit Cards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0000" b="1" dirty="0" smtClean="0">
                <a:solidFill>
                  <a:srgbClr val="003300"/>
                </a:solidFill>
              </a:rPr>
              <a:t>101 Trivia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Terminology- $300</a:t>
            </a:r>
          </a:p>
        </p:txBody>
      </p:sp>
      <p:pic>
        <p:nvPicPr>
          <p:cNvPr id="20483" name="Picture 4" descr="kh2c4qfd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4191000"/>
            <a:ext cx="1379538" cy="990600"/>
          </a:xfrm>
        </p:spPr>
      </p:pic>
      <p:sp>
        <p:nvSpPr>
          <p:cNvPr id="2048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057400"/>
            <a:ext cx="7629525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closed-end credit?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Terminology$400</a:t>
            </a:r>
          </a:p>
        </p:txBody>
      </p:sp>
      <p:pic>
        <p:nvPicPr>
          <p:cNvPr id="21507" name="Picture 4" descr="qv11lsfl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4572000"/>
            <a:ext cx="1238250" cy="1524000"/>
          </a:xfrm>
        </p:spPr>
      </p:pic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1676400"/>
            <a:ext cx="6858000" cy="2819400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solidFill>
                  <a:srgbClr val="003300"/>
                </a:solidFill>
                <a:ea typeface="+mn-ea"/>
              </a:rPr>
              <a:t>Answer: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00" dirty="0" smtClean="0">
                <a:ea typeface="+mn-ea"/>
              </a:rPr>
              <a:t>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ea typeface="+mn-ea"/>
              </a:rPr>
              <a:t>A plastic card that is electronically connected to the cardholder’s bank account.</a:t>
            </a:r>
            <a:endParaRPr lang="en-US" sz="4000" dirty="0">
              <a:ea typeface="+mn-ea"/>
            </a:endParaRPr>
          </a:p>
        </p:txBody>
      </p:sp>
      <p:pic>
        <p:nvPicPr>
          <p:cNvPr id="21509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685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Terminology- $400</a:t>
            </a:r>
          </a:p>
        </p:txBody>
      </p:sp>
      <p:pic>
        <p:nvPicPr>
          <p:cNvPr id="22531" name="Picture 5" descr="kh2c4qfd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962400"/>
            <a:ext cx="2112963" cy="1517650"/>
          </a:xfrm>
        </p:spPr>
      </p:pic>
      <p:sp>
        <p:nvSpPr>
          <p:cNvPr id="2253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05000"/>
            <a:ext cx="7704138" cy="1828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a debit card?</a:t>
            </a:r>
          </a:p>
          <a:p>
            <a:pPr algn="ctr" eaLnBrk="1" hangingPunct="1">
              <a:buFontTx/>
              <a:buNone/>
            </a:pPr>
            <a:endParaRPr lang="en-US" altLang="en-US" sz="1400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4527550" y="2819400"/>
            <a:ext cx="63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3200">
              <a:latin typeface="Rockwell Condensed" pitchFamily="18" charset="0"/>
            </a:endParaRPr>
          </a:p>
          <a:p>
            <a:pPr algn="ctr" eaLnBrk="1" hangingPunct="1"/>
            <a:r>
              <a:rPr lang="en-US" altLang="en-US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Box- $100</a:t>
            </a:r>
          </a:p>
        </p:txBody>
      </p:sp>
      <p:pic>
        <p:nvPicPr>
          <p:cNvPr id="23555" name="Picture 4" descr="ypk3a2ei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419600"/>
            <a:ext cx="1760538" cy="1490663"/>
          </a:xfrm>
        </p:spPr>
      </p:pic>
      <p:sp>
        <p:nvSpPr>
          <p:cNvPr id="235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704138" cy="2209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>
              <a:solidFill>
                <a:srgbClr val="0033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The cost of credit expressed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as a yearly interest rate.</a:t>
            </a:r>
          </a:p>
        </p:txBody>
      </p:sp>
      <p:pic>
        <p:nvPicPr>
          <p:cNvPr id="23557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7775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Schumer Box- $100</a:t>
            </a:r>
          </a:p>
        </p:txBody>
      </p:sp>
      <p:pic>
        <p:nvPicPr>
          <p:cNvPr id="24579" name="Picture 4" descr="kh2c4qfd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4648200"/>
            <a:ext cx="1485900" cy="1066800"/>
          </a:xfrm>
        </p:spPr>
      </p:pic>
      <p:sp>
        <p:nvSpPr>
          <p:cNvPr id="245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2133600"/>
            <a:ext cx="7629525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the annual percentage rate (APR)?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$200</a:t>
            </a:r>
          </a:p>
        </p:txBody>
      </p:sp>
      <p:pic>
        <p:nvPicPr>
          <p:cNvPr id="25603" name="Picture 4" descr="ypk3a2ei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4376738"/>
            <a:ext cx="1760538" cy="1490662"/>
          </a:xfrm>
        </p:spPr>
      </p:pic>
      <p:sp>
        <p:nvSpPr>
          <p:cNvPr id="194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057400"/>
            <a:ext cx="7629525" cy="21336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solidFill>
                  <a:srgbClr val="003300"/>
                </a:solidFill>
                <a:ea typeface="+mn-ea"/>
              </a:rPr>
              <a:t>Answer: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500" dirty="0" smtClean="0"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ea typeface="+mn-ea"/>
              </a:rPr>
              <a:t>Transferring debt from one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ea typeface="+mn-ea"/>
              </a:rPr>
              <a:t>credit card account to another.</a:t>
            </a:r>
            <a:endParaRPr lang="en-US" sz="3600" dirty="0">
              <a:ea typeface="+mn-ea"/>
            </a:endParaRPr>
          </a:p>
        </p:txBody>
      </p:sp>
      <p:pic>
        <p:nvPicPr>
          <p:cNvPr id="25605" name="Picture 5" descr="kuqlbxyl[1]">
            <a:hlinkClick r:id="rId3" action="ppaction://hlinksldjump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6327775"/>
            <a:ext cx="631825" cy="45402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$200</a:t>
            </a:r>
          </a:p>
        </p:txBody>
      </p:sp>
      <p:pic>
        <p:nvPicPr>
          <p:cNvPr id="26627" name="Picture 5" descr="kh2c4qfd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4191000"/>
            <a:ext cx="1698625" cy="1219200"/>
          </a:xfrm>
        </p:spPr>
      </p:pic>
      <p:sp>
        <p:nvSpPr>
          <p:cNvPr id="266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057400"/>
            <a:ext cx="7629525" cy="1828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a balance transfer?</a:t>
            </a:r>
            <a:endParaRPr lang="en-US" altLang="en-US" sz="3600" smtClean="0">
              <a:solidFill>
                <a:srgbClr val="0033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3600" smtClean="0">
              <a:solidFill>
                <a:srgbClr val="003300"/>
              </a:solidFill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1524000" y="3200400"/>
            <a:ext cx="548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$300</a:t>
            </a:r>
          </a:p>
        </p:txBody>
      </p:sp>
      <p:pic>
        <p:nvPicPr>
          <p:cNvPr id="27651" name="Picture 4" descr="ypk3a2ei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529138"/>
            <a:ext cx="1760538" cy="1490662"/>
          </a:xfrm>
        </p:spPr>
      </p:pic>
      <p:sp>
        <p:nvSpPr>
          <p:cNvPr id="215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05000"/>
            <a:ext cx="7629525" cy="25146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solidFill>
                  <a:srgbClr val="003300"/>
                </a:solidFill>
                <a:ea typeface="+mn-ea"/>
              </a:rPr>
              <a:t>Answer: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500" dirty="0" smtClean="0">
              <a:solidFill>
                <a:srgbClr val="003300"/>
              </a:solidFill>
              <a:ea typeface="+mn-ea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ea typeface="+mn-ea"/>
              </a:rPr>
              <a:t>The interest rate charged right after a credit card account is opened.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ea typeface="+mn-ea"/>
              </a:rPr>
              <a:t> </a:t>
            </a:r>
          </a:p>
        </p:txBody>
      </p:sp>
      <p:pic>
        <p:nvPicPr>
          <p:cNvPr id="27653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685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$300</a:t>
            </a:r>
          </a:p>
        </p:txBody>
      </p:sp>
      <p:pic>
        <p:nvPicPr>
          <p:cNvPr id="28675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114800"/>
            <a:ext cx="1900238" cy="1365250"/>
          </a:xfrm>
        </p:spPr>
      </p:pic>
      <p:sp>
        <p:nvSpPr>
          <p:cNvPr id="286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2057400"/>
            <a:ext cx="7629525" cy="190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introductory rate?</a:t>
            </a:r>
            <a:endParaRPr lang="en-US" altLang="en-US" sz="36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$400</a:t>
            </a:r>
          </a:p>
        </p:txBody>
      </p:sp>
      <p:pic>
        <p:nvPicPr>
          <p:cNvPr id="29699" name="Picture 4" descr="2_yd_gze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572000"/>
            <a:ext cx="1760538" cy="1490663"/>
          </a:xfrm>
        </p:spPr>
      </p:pic>
      <p:sp>
        <p:nvSpPr>
          <p:cNvPr id="297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828800"/>
            <a:ext cx="7629525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The interest rate charged on new transactions if the penalty terms in the credit card contract are triggered.</a:t>
            </a:r>
          </a:p>
        </p:txBody>
      </p:sp>
      <p:pic>
        <p:nvPicPr>
          <p:cNvPr id="29701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Trivia Instructions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Divide the students into teams of 3-5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Provide each team with a white board and a dry erase marker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Have each team create a team name and write it on the board where points are being tallied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Choose a team to select a category and point value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800" smtClean="0"/>
              <a:t>Read the question and allow all of the teams 10 seconds to write their response on the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Schumer Box - $400</a:t>
            </a:r>
          </a:p>
        </p:txBody>
      </p:sp>
      <p:pic>
        <p:nvPicPr>
          <p:cNvPr id="30723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4114800"/>
            <a:ext cx="2006600" cy="1441450"/>
          </a:xfrm>
        </p:spPr>
      </p:pic>
      <p:sp>
        <p:nvSpPr>
          <p:cNvPr id="307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2057400"/>
            <a:ext cx="7778750" cy="1828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penalty APR?</a:t>
            </a:r>
            <a:endParaRPr lang="en-US" altLang="en-US" sz="36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History- $100</a:t>
            </a:r>
          </a:p>
        </p:txBody>
      </p:sp>
      <p:pic>
        <p:nvPicPr>
          <p:cNvPr id="31747" name="Picture 4" descr="arhsrvnr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191000"/>
            <a:ext cx="1549400" cy="2097088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81200"/>
            <a:ext cx="7554913" cy="213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An individual’s ability and willingness to pay money back.</a:t>
            </a:r>
          </a:p>
        </p:txBody>
      </p:sp>
      <p:pic>
        <p:nvPicPr>
          <p:cNvPr id="31749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7775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History-- $100</a:t>
            </a:r>
          </a:p>
        </p:txBody>
      </p:sp>
      <p:pic>
        <p:nvPicPr>
          <p:cNvPr id="32771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4038600"/>
            <a:ext cx="1981200" cy="1422400"/>
          </a:xfrm>
        </p:spPr>
      </p:pic>
      <p:sp>
        <p:nvSpPr>
          <p:cNvPr id="327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1981200"/>
            <a:ext cx="7554912" cy="205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creditworthiness?</a:t>
            </a:r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latin typeface="Rockwell Condensed" pitchFamily="18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 - $200</a:t>
            </a:r>
          </a:p>
        </p:txBody>
      </p:sp>
      <p:pic>
        <p:nvPicPr>
          <p:cNvPr id="33795" name="Picture 4" descr="arhsrvnr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3846513"/>
            <a:ext cx="1549400" cy="2097087"/>
          </a:xfrm>
        </p:spPr>
      </p:pic>
      <p:sp>
        <p:nvSpPr>
          <p:cNvPr id="3379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905000"/>
            <a:ext cx="7629525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 record of a consumer’s credit history.</a:t>
            </a:r>
          </a:p>
        </p:txBody>
      </p:sp>
      <p:pic>
        <p:nvPicPr>
          <p:cNvPr id="33797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 - $200</a:t>
            </a:r>
          </a:p>
        </p:txBody>
      </p:sp>
      <p:pic>
        <p:nvPicPr>
          <p:cNvPr id="34819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4173538"/>
            <a:ext cx="1828800" cy="1312862"/>
          </a:xfrm>
        </p:spPr>
      </p:pic>
      <p:sp>
        <p:nvSpPr>
          <p:cNvPr id="348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2057400"/>
            <a:ext cx="7480300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credit report</a:t>
            </a:r>
            <a:r>
              <a:rPr lang="en-US" altLang="en-US" sz="4400" smtClean="0"/>
              <a:t>?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 - $300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 number that summarizes an individual’s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credit record and history.</a:t>
            </a:r>
          </a:p>
          <a:p>
            <a:pPr algn="ctr" eaLnBrk="1" hangingPunct="1">
              <a:buFontTx/>
              <a:buNone/>
            </a:pPr>
            <a:endParaRPr lang="en-US" altLang="en-US" sz="4000" smtClean="0">
              <a:solidFill>
                <a:srgbClr val="003300"/>
              </a:solidFill>
              <a:latin typeface="Rockwell Condensed" pitchFamily="18" charset="0"/>
            </a:endParaRPr>
          </a:p>
        </p:txBody>
      </p:sp>
      <p:pic>
        <p:nvPicPr>
          <p:cNvPr id="35844" name="Picture 4" descr="arhsrvnr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619625"/>
            <a:ext cx="1092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7775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 - $300</a:t>
            </a:r>
          </a:p>
        </p:txBody>
      </p:sp>
      <p:pic>
        <p:nvPicPr>
          <p:cNvPr id="36867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038600"/>
            <a:ext cx="1909763" cy="1371600"/>
          </a:xfrm>
        </p:spPr>
      </p:pic>
      <p:sp>
        <p:nvSpPr>
          <p:cNvPr id="3686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981200"/>
            <a:ext cx="7778750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a credit score?</a:t>
            </a:r>
          </a:p>
          <a:p>
            <a:pPr eaLnBrk="1" hangingPunct="1">
              <a:buFontTx/>
              <a:buNone/>
            </a:pPr>
            <a:endParaRPr lang="en-US" altLang="en-US" sz="4000" smtClean="0">
              <a:solidFill>
                <a:srgbClr val="0033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4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 - $400</a:t>
            </a:r>
          </a:p>
        </p:txBody>
      </p:sp>
      <p:pic>
        <p:nvPicPr>
          <p:cNvPr id="37891" name="Picture 4" descr="arhsrvnr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3733800"/>
            <a:ext cx="1549400" cy="2097088"/>
          </a:xfrm>
        </p:spPr>
      </p:pic>
      <p:sp>
        <p:nvSpPr>
          <p:cNvPr id="378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828800"/>
            <a:ext cx="7554913" cy="1600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An example of positive credit card use.</a:t>
            </a:r>
          </a:p>
        </p:txBody>
      </p:sp>
      <p:pic>
        <p:nvPicPr>
          <p:cNvPr id="37893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1752600"/>
            <a:ext cx="6096000" cy="37338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600" dirty="0" smtClean="0">
                <a:solidFill>
                  <a:srgbClr val="003300"/>
                </a:solidFill>
                <a:ea typeface="+mn-ea"/>
              </a:rPr>
              <a:t>Question: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00" dirty="0" smtClean="0">
              <a:solidFill>
                <a:srgbClr val="0033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ea typeface="+mn-ea"/>
              </a:rPr>
              <a:t>What is: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 Paying card balances in full every month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Paying card bills on time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Applying for only cards that are needed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Keeping track of all charges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Checking monthly card statement for errors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000" dirty="0" smtClean="0">
              <a:solidFill>
                <a:srgbClr val="000066"/>
              </a:solidFill>
              <a:latin typeface="Rockwell Condensed" pitchFamily="18" charset="0"/>
              <a:ea typeface="+mn-ea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Credit History-  $400</a:t>
            </a:r>
          </a:p>
        </p:txBody>
      </p:sp>
      <p:pic>
        <p:nvPicPr>
          <p:cNvPr id="38916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5334000"/>
            <a:ext cx="1295400" cy="9302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1905000"/>
            <a:ext cx="8077200" cy="3048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400" dirty="0" smtClean="0">
                <a:solidFill>
                  <a:srgbClr val="003300"/>
                </a:solidFill>
                <a:ea typeface="+mn-ea"/>
              </a:rPr>
              <a:t>Answer:</a:t>
            </a:r>
            <a:r>
              <a:rPr lang="en-US" sz="4000" dirty="0" smtClean="0">
                <a:solidFill>
                  <a:srgbClr val="003300"/>
                </a:solidFill>
                <a:ea typeface="+mn-ea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endParaRPr lang="en-US" sz="500" dirty="0" smtClean="0">
              <a:ea typeface="+mn-ea"/>
            </a:endParaRPr>
          </a:p>
          <a:p>
            <a:pPr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Outlines important information about a credit card, including transactions the cardholder has made during that billing cycle and the current balance on the credit card.</a:t>
            </a:r>
            <a:endParaRPr lang="en-US" dirty="0">
              <a:ea typeface="+mn-ea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7086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Credit Card Knowledge - $100</a:t>
            </a:r>
          </a:p>
        </p:txBody>
      </p:sp>
      <p:pic>
        <p:nvPicPr>
          <p:cNvPr id="39940" name="Picture 4" descr="tlkqguvu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5029200"/>
            <a:ext cx="1938338" cy="1036638"/>
          </a:xfrm>
        </p:spPr>
      </p:pic>
      <p:pic>
        <p:nvPicPr>
          <p:cNvPr id="39941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Trivia Instructions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 rtlCol="0"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Have the students hold their answers up at the same time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Each time, award every team who answered the question correctly the money value indicated by the question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ea typeface="+mn-ea"/>
              </a:rPr>
              <a:t>If they answer incorrectly, the teacher may take away the point value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Allow the next team to choose the category and point value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Continue until all of the questions have been answered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ea typeface="+mn-ea"/>
              </a:rPr>
              <a:t>The team with the most money at the end wins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Credit Card Knowledge - $100</a:t>
            </a:r>
          </a:p>
        </p:txBody>
      </p:sp>
      <p:pic>
        <p:nvPicPr>
          <p:cNvPr id="40963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4191000"/>
            <a:ext cx="1900238" cy="1365250"/>
          </a:xfrm>
        </p:spPr>
      </p:pic>
      <p:sp>
        <p:nvSpPr>
          <p:cNvPr id="4096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057400"/>
            <a:ext cx="7853363" cy="190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a credit card statement?</a:t>
            </a:r>
            <a:endParaRPr lang="en-US" altLang="en-US" sz="36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2057400"/>
            <a:ext cx="74803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The cardholder’s liability for unauthorized credit card charges under the Truth in Lending Act.</a:t>
            </a:r>
          </a:p>
          <a:p>
            <a:pPr algn="ctr" eaLnBrk="1" hangingPunct="1">
              <a:buFontTx/>
              <a:buNone/>
            </a:pPr>
            <a:endParaRPr lang="en-US" altLang="en-US" sz="3600" smtClean="0">
              <a:solidFill>
                <a:srgbClr val="003300"/>
              </a:solidFill>
              <a:latin typeface="Rockwell Condensed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400" smtClean="0">
              <a:solidFill>
                <a:srgbClr val="003300"/>
              </a:solidFill>
              <a:latin typeface="Viner Hand ITC" pitchFamily="66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$200</a:t>
            </a:r>
          </a:p>
        </p:txBody>
      </p:sp>
      <p:pic>
        <p:nvPicPr>
          <p:cNvPr id="41988" name="Picture 4" descr="tlkqguvu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876800"/>
            <a:ext cx="1938338" cy="1036638"/>
          </a:xfrm>
        </p:spPr>
      </p:pic>
      <p:pic>
        <p:nvPicPr>
          <p:cNvPr id="41989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$200</a:t>
            </a:r>
          </a:p>
        </p:txBody>
      </p:sp>
      <p:pic>
        <p:nvPicPr>
          <p:cNvPr id="43011" name="Picture 5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3886200"/>
            <a:ext cx="1689100" cy="1212850"/>
          </a:xfrm>
        </p:spPr>
      </p:pic>
      <p:sp>
        <p:nvSpPr>
          <p:cNvPr id="4301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81200"/>
            <a:ext cx="7629525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>
              <a:solidFill>
                <a:srgbClr val="0033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$50.00?</a:t>
            </a:r>
          </a:p>
          <a:p>
            <a:pPr algn="ctr" eaLnBrk="1" hangingPunct="1">
              <a:buFontTx/>
              <a:buNone/>
            </a:pPr>
            <a:endParaRPr lang="en-US" altLang="en-US" sz="4000" smtClean="0">
              <a:solidFill>
                <a:srgbClr val="003300"/>
              </a:solidFill>
              <a:latin typeface="Rockwell Condensed" pitchFamily="18" charset="0"/>
            </a:endParaRP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533900" y="3048000"/>
            <a:ext cx="63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US" altLang="en-US" sz="3200">
              <a:latin typeface="Rockwell Condensed" pitchFamily="18" charset="0"/>
            </a:endParaRPr>
          </a:p>
          <a:p>
            <a:pPr algn="ctr" eaLnBrk="1" hangingPunct="1"/>
            <a:r>
              <a:rPr lang="en-US" altLang="en-US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$300</a:t>
            </a:r>
          </a:p>
        </p:txBody>
      </p:sp>
      <p:pic>
        <p:nvPicPr>
          <p:cNvPr id="44035" name="Picture 4" descr="tlkqguvu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343400"/>
            <a:ext cx="1938338" cy="1036638"/>
          </a:xfrm>
        </p:spPr>
      </p:pic>
      <p:sp>
        <p:nvSpPr>
          <p:cNvPr id="440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905000"/>
            <a:ext cx="7704138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The maximum amount of charges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allowed to the account.</a:t>
            </a:r>
          </a:p>
          <a:p>
            <a:pPr algn="ctr" eaLnBrk="1" hangingPunct="1">
              <a:buFontTx/>
              <a:buNone/>
            </a:pPr>
            <a:endParaRPr lang="en-US" altLang="en-US" sz="3600" smtClean="0"/>
          </a:p>
        </p:txBody>
      </p:sp>
      <p:pic>
        <p:nvPicPr>
          <p:cNvPr id="44037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7775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$300</a:t>
            </a:r>
          </a:p>
        </p:txBody>
      </p:sp>
      <p:pic>
        <p:nvPicPr>
          <p:cNvPr id="45059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4114800"/>
            <a:ext cx="1582738" cy="1136650"/>
          </a:xfrm>
        </p:spPr>
      </p:pic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838200" y="2133600"/>
            <a:ext cx="76962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400">
                <a:solidFill>
                  <a:srgbClr val="003300"/>
                </a:solidFill>
                <a:latin typeface="Calibri" pitchFamily="34" charset="0"/>
              </a:rPr>
              <a:t>Question:</a:t>
            </a:r>
          </a:p>
          <a:p>
            <a:pPr algn="ctr" eaLnBrk="1" hangingPunct="1"/>
            <a:endParaRPr lang="en-US" altLang="en-US" sz="500">
              <a:latin typeface="Calibri" pitchFamily="34" charset="0"/>
            </a:endParaRPr>
          </a:p>
          <a:p>
            <a:pPr algn="ctr" eaLnBrk="1" hangingPunct="1"/>
            <a:r>
              <a:rPr lang="en-US" altLang="en-US" sz="3600">
                <a:latin typeface="Calibri" pitchFamily="34" charset="0"/>
              </a:rPr>
              <a:t>What is the credit limit?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$400</a:t>
            </a:r>
          </a:p>
        </p:txBody>
      </p:sp>
      <p:pic>
        <p:nvPicPr>
          <p:cNvPr id="46083" name="Picture 4" descr="tlkqguvu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724400"/>
            <a:ext cx="1938338" cy="1036638"/>
          </a:xfrm>
        </p:spPr>
      </p:pic>
      <p:sp>
        <p:nvSpPr>
          <p:cNvPr id="4608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828800"/>
            <a:ext cx="7480300" cy="2743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To increase credit card safety, the back of the card should include the cardholder’s signature and this.</a:t>
            </a:r>
          </a:p>
          <a:p>
            <a:pPr algn="ctr" eaLnBrk="1" hangingPunct="1">
              <a:buFontTx/>
              <a:buNone/>
            </a:pPr>
            <a:endParaRPr lang="en-US" altLang="en-US" sz="3600" smtClean="0">
              <a:solidFill>
                <a:srgbClr val="003300"/>
              </a:solidFill>
              <a:latin typeface="Rockwell Condensed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400" smtClean="0">
              <a:solidFill>
                <a:srgbClr val="003300"/>
              </a:solidFill>
              <a:latin typeface="Viner Hand ITC" pitchFamily="66" charset="0"/>
            </a:endParaRPr>
          </a:p>
        </p:txBody>
      </p:sp>
      <p:pic>
        <p:nvPicPr>
          <p:cNvPr id="46085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Credit Card Knowledge - $400</a:t>
            </a:r>
          </a:p>
        </p:txBody>
      </p:sp>
      <p:pic>
        <p:nvPicPr>
          <p:cNvPr id="47107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3962400"/>
            <a:ext cx="1689100" cy="1212850"/>
          </a:xfrm>
        </p:spPr>
      </p:pic>
      <p:sp>
        <p:nvSpPr>
          <p:cNvPr id="4710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2057400"/>
            <a:ext cx="7629525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50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smtClean="0"/>
              <a:t>What is “Please see ID?”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kuqlbxyl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60600"/>
            <a:ext cx="4724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10000" b="1" smtClean="0">
                <a:solidFill>
                  <a:srgbClr val="003300"/>
                </a:solidFill>
                <a:latin typeface="Copperplate Gothic Light" pitchFamily="34" charset="0"/>
              </a:rPr>
              <a:t>Final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10000" b="1" smtClean="0">
                <a:solidFill>
                  <a:srgbClr val="003300"/>
                </a:solidFill>
                <a:latin typeface="Copperplate Gothic Light" pitchFamily="34" charset="0"/>
              </a:rPr>
              <a:t>Trivia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Trivia</a:t>
            </a:r>
          </a:p>
        </p:txBody>
      </p:sp>
      <p:pic>
        <p:nvPicPr>
          <p:cNvPr id="49155" name="Picture 4" descr="omykw42w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419600"/>
            <a:ext cx="1636713" cy="1463675"/>
          </a:xfrm>
        </p:spPr>
      </p:pic>
      <p:sp>
        <p:nvSpPr>
          <p:cNvPr id="491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905000"/>
            <a:ext cx="7629525" cy="2133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r>
              <a:rPr lang="en-US" altLang="en-US" sz="3600" smtClean="0">
                <a:solidFill>
                  <a:srgbClr val="003300"/>
                </a:solidFill>
              </a:rPr>
              <a:t>An APR that may change depending on other factors, such as the prime rate.</a:t>
            </a:r>
          </a:p>
          <a:p>
            <a:pPr algn="ctr" eaLnBrk="1" hangingPunct="1">
              <a:buFontTx/>
              <a:buNone/>
            </a:pPr>
            <a:endParaRPr lang="en-US" altLang="en-US" sz="500" smtClean="0">
              <a:solidFill>
                <a:srgbClr val="003300"/>
              </a:solidFill>
            </a:endParaRPr>
          </a:p>
        </p:txBody>
      </p:sp>
      <p:pic>
        <p:nvPicPr>
          <p:cNvPr id="49157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10313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Final Trivia</a:t>
            </a:r>
          </a:p>
        </p:txBody>
      </p:sp>
      <p:pic>
        <p:nvPicPr>
          <p:cNvPr id="50179" name="Picture 4" descr="kuqlbxyl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4191000"/>
            <a:ext cx="1909763" cy="1371600"/>
          </a:xfrm>
        </p:spPr>
      </p:pic>
      <p:sp>
        <p:nvSpPr>
          <p:cNvPr id="50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905000"/>
            <a:ext cx="7554913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>
              <a:solidFill>
                <a:srgbClr val="0033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variable-rate APR?</a:t>
            </a:r>
          </a:p>
          <a:p>
            <a:pPr algn="ctr" eaLnBrk="1" hangingPunct="1">
              <a:buFontTx/>
              <a:buNone/>
            </a:pPr>
            <a:endParaRPr lang="en-US" altLang="en-US" sz="3600" smtClean="0">
              <a:solidFill>
                <a:srgbClr val="003300"/>
              </a:solidFill>
              <a:latin typeface="Rockwell Condensed" pitchFamily="18" charset="0"/>
            </a:endParaRPr>
          </a:p>
          <a:p>
            <a:pPr algn="ctr" eaLnBrk="1" hangingPunct="1">
              <a:buFontTx/>
              <a:buNone/>
            </a:pPr>
            <a:endParaRPr lang="en-US" altLang="en-US" sz="400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uqlbxyl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85800"/>
            <a:ext cx="7620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5943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Credit Cards 101 Trivia</a:t>
            </a:r>
          </a:p>
        </p:txBody>
      </p:sp>
      <p:graphicFrame>
        <p:nvGraphicFramePr>
          <p:cNvPr id="7205" name="Group 37"/>
          <p:cNvGraphicFramePr>
            <a:graphicFrameLocks noGrp="1"/>
          </p:cNvGraphicFramePr>
          <p:nvPr/>
        </p:nvGraphicFramePr>
        <p:xfrm>
          <a:off x="457200" y="2184400"/>
          <a:ext cx="8229600" cy="37592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01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Terminology</a:t>
                      </a:r>
                    </a:p>
                  </a:txBody>
                  <a:tcPr marT="45728" marB="4572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Schumer Box</a:t>
                      </a: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Credit History</a:t>
                      </a: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Credit  Card Knowledge</a:t>
                      </a: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 action="ppaction://hlinksldjump"/>
                        </a:rPr>
                        <a:t>$100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 action="ppaction://hlinksldjump"/>
                        </a:rPr>
                        <a:t>$100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 action="ppaction://hlinksldjump"/>
                        </a:rPr>
                        <a:t>$100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 action="ppaction://hlinksldjump"/>
                        </a:rPr>
                        <a:t>$100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7" action="ppaction://hlinksldjump"/>
                        </a:rPr>
                        <a:t>$200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8" action="ppaction://hlinksldjump"/>
                        </a:rPr>
                        <a:t>$200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9" action="ppaction://hlinksldjump"/>
                        </a:rPr>
                        <a:t>$200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0" action="ppaction://hlinksldjump"/>
                        </a:rPr>
                        <a:t>$200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1" action="ppaction://hlinksldjump"/>
                        </a:rPr>
                        <a:t>$300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2" action="ppaction://hlinksldjump"/>
                        </a:rPr>
                        <a:t>$300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3" action="ppaction://hlinksldjump"/>
                        </a:rPr>
                        <a:t>$300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4" action="ppaction://hlinksldjump"/>
                        </a:rPr>
                        <a:t>$300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5" action="ppaction://hlinksldjump"/>
                        </a:rPr>
                        <a:t>$400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6" action="ppaction://hlinksldjump"/>
                        </a:rPr>
                        <a:t>$400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7" action="ppaction://hlinksldjump"/>
                        </a:rPr>
                        <a:t>$400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18" action="ppaction://hlinksldjump"/>
                        </a:rPr>
                        <a:t>$400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8" marB="45728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2" name="Text Box 36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7924800" y="762000"/>
            <a:ext cx="990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b="1">
                <a:latin typeface="Baskerville Old Face" pitchFamily="18" charset="0"/>
              </a:rPr>
              <a:t>Final Trivia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Terminology- $100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 yearly fee that may be charged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for having a credit card.</a:t>
            </a:r>
          </a:p>
        </p:txBody>
      </p:sp>
      <p:pic>
        <p:nvPicPr>
          <p:cNvPr id="15364" name="Picture 4" descr="qv11lsfl[1]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343400"/>
            <a:ext cx="139065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89675"/>
            <a:ext cx="685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Terminology- $100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05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an annual fee?</a:t>
            </a:r>
          </a:p>
        </p:txBody>
      </p:sp>
      <p:pic>
        <p:nvPicPr>
          <p:cNvPr id="16388" name="Picture 4" descr="kh2c4qfd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91000"/>
            <a:ext cx="1828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752600"/>
            <a:ext cx="7629525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When a consumer has passed 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an initial credit check.</a:t>
            </a:r>
          </a:p>
          <a:p>
            <a:pPr algn="ctr" eaLnBrk="1" hangingPunct="1">
              <a:buFontTx/>
              <a:buNone/>
            </a:pPr>
            <a:endParaRPr lang="en-US" altLang="en-US" sz="400" smtClean="0">
              <a:solidFill>
                <a:srgbClr val="003300"/>
              </a:solidFill>
              <a:latin typeface="Viner Hand ITC" pitchFamily="66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Terminology- $200</a:t>
            </a:r>
          </a:p>
        </p:txBody>
      </p:sp>
      <p:pic>
        <p:nvPicPr>
          <p:cNvPr id="17412" name="Picture 4" descr="qv11lsfl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86200" y="4114800"/>
            <a:ext cx="1485900" cy="1827213"/>
          </a:xfrm>
        </p:spPr>
      </p:pic>
      <p:pic>
        <p:nvPicPr>
          <p:cNvPr id="17413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6327775"/>
            <a:ext cx="6318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Terminology- $200</a:t>
            </a:r>
          </a:p>
        </p:txBody>
      </p:sp>
      <p:pic>
        <p:nvPicPr>
          <p:cNvPr id="18435" name="Picture 4" descr="kh2c4qfd[1]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4114800"/>
            <a:ext cx="1524000" cy="1093788"/>
          </a:xfrm>
        </p:spPr>
      </p:pic>
      <p:sp>
        <p:nvSpPr>
          <p:cNvPr id="1843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62000" y="1981200"/>
            <a:ext cx="7554913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Question:</a:t>
            </a:r>
          </a:p>
          <a:p>
            <a:pPr algn="ctr" eaLnBrk="1" hangingPunct="1">
              <a:buFontTx/>
              <a:buNone/>
            </a:pPr>
            <a:endParaRPr lang="en-US" altLang="en-US" sz="500" smtClean="0"/>
          </a:p>
          <a:p>
            <a:pPr algn="ctr" eaLnBrk="1" hangingPunct="1">
              <a:buFontTx/>
              <a:buNone/>
            </a:pPr>
            <a:r>
              <a:rPr lang="en-US" altLang="en-US" sz="3600" smtClean="0"/>
              <a:t>What is pre-approved?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Terminology- $300</a:t>
            </a:r>
          </a:p>
        </p:txBody>
      </p:sp>
      <p:pic>
        <p:nvPicPr>
          <p:cNvPr id="19459" name="Picture 4" descr="qv11lsfl[1]">
            <a:hlinkClick r:id="" action="ppaction://hlinkshowjump?jump=nextslid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4419600"/>
            <a:ext cx="1300163" cy="1600200"/>
          </a:xfrm>
        </p:spPr>
      </p:pic>
      <p:sp>
        <p:nvSpPr>
          <p:cNvPr id="194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3000" y="1676400"/>
            <a:ext cx="70866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400" smtClean="0">
                <a:solidFill>
                  <a:srgbClr val="003300"/>
                </a:solidFill>
              </a:rPr>
              <a:t>Answer:</a:t>
            </a:r>
          </a:p>
          <a:p>
            <a:pPr algn="ctr" eaLnBrk="1" hangingPunct="1">
              <a:buFont typeface="Arial" charset="0"/>
              <a:buNone/>
            </a:pPr>
            <a:r>
              <a:rPr lang="en-US" altLang="en-US" sz="3600" smtClean="0"/>
              <a:t>   A loan which the borrower must repay the amount in a specified number of equal payments.</a:t>
            </a:r>
          </a:p>
          <a:p>
            <a:pPr algn="ctr" eaLnBrk="1" hangingPunct="1">
              <a:buFontTx/>
              <a:buNone/>
            </a:pPr>
            <a:endParaRPr lang="en-US" altLang="en-US" sz="3600" smtClean="0">
              <a:solidFill>
                <a:srgbClr val="003300"/>
              </a:solidFill>
            </a:endParaRPr>
          </a:p>
          <a:p>
            <a:pPr algn="ctr" eaLnBrk="1" hangingPunct="1">
              <a:buFontTx/>
              <a:buNone/>
            </a:pPr>
            <a:endParaRPr lang="en-US" altLang="en-US" sz="4000" smtClean="0">
              <a:solidFill>
                <a:srgbClr val="000066"/>
              </a:solidFill>
            </a:endParaRPr>
          </a:p>
        </p:txBody>
      </p:sp>
      <p:pic>
        <p:nvPicPr>
          <p:cNvPr id="19461" name="Picture 5" descr="kuqlbxyl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24600"/>
            <a:ext cx="6858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Custom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D200"/>
      </a:accent1>
      <a:accent2>
        <a:srgbClr val="0D47FF"/>
      </a:accent2>
      <a:accent3>
        <a:srgbClr val="95B3D7"/>
      </a:accent3>
      <a:accent4>
        <a:srgbClr val="537CFF"/>
      </a:accent4>
      <a:accent5>
        <a:srgbClr val="66FF33"/>
      </a:accent5>
      <a:accent6>
        <a:srgbClr val="D3ECB9"/>
      </a:accent6>
      <a:hlink>
        <a:srgbClr val="3399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D200"/>
      </a:accent1>
      <a:accent2>
        <a:srgbClr val="0D47FF"/>
      </a:accent2>
      <a:accent3>
        <a:srgbClr val="95B3D7"/>
      </a:accent3>
      <a:accent4>
        <a:srgbClr val="537CFF"/>
      </a:accent4>
      <a:accent5>
        <a:srgbClr val="66FF33"/>
      </a:accent5>
      <a:accent6>
        <a:srgbClr val="D3ECB9"/>
      </a:accent6>
      <a:hlink>
        <a:srgbClr val="3399FF"/>
      </a:hlink>
      <a:folHlink>
        <a:srgbClr val="80008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778</Words>
  <Application>Microsoft Office PowerPoint</Application>
  <PresentationFormat>On-screen Show (4:3)</PresentationFormat>
  <Paragraphs>192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ＭＳ Ｐゴシック</vt:lpstr>
      <vt:lpstr>Calibri</vt:lpstr>
      <vt:lpstr>Trajan Pro</vt:lpstr>
      <vt:lpstr>Baskerville Old Face</vt:lpstr>
      <vt:lpstr>Viner Hand ITC</vt:lpstr>
      <vt:lpstr>Rockwell Condensed</vt:lpstr>
      <vt:lpstr>Copperplate Gothic Light</vt:lpstr>
      <vt:lpstr>1_Office Theme</vt:lpstr>
      <vt:lpstr>Custom Design</vt:lpstr>
      <vt:lpstr>Understanding Your Credit Card</vt:lpstr>
      <vt:lpstr>Trivia Instructions</vt:lpstr>
      <vt:lpstr>Trivia Instructions</vt:lpstr>
      <vt:lpstr>Credit Cards 101 Trivia</vt:lpstr>
      <vt:lpstr>Terminology- $100</vt:lpstr>
      <vt:lpstr>Terminology- $100</vt:lpstr>
      <vt:lpstr> Terminology- $200</vt:lpstr>
      <vt:lpstr> Terminology- $200</vt:lpstr>
      <vt:lpstr>Terminology- $300</vt:lpstr>
      <vt:lpstr>Terminology- $300</vt:lpstr>
      <vt:lpstr>Terminology$400</vt:lpstr>
      <vt:lpstr> Terminology- $400</vt:lpstr>
      <vt:lpstr>Schumer Box- $100</vt:lpstr>
      <vt:lpstr> Schumer Box- $100</vt:lpstr>
      <vt:lpstr>Schumer Box - $200</vt:lpstr>
      <vt:lpstr>Schumer Box - $200</vt:lpstr>
      <vt:lpstr>Schumer Box - $300</vt:lpstr>
      <vt:lpstr>Schumer Box - $300</vt:lpstr>
      <vt:lpstr>Schumer Box - $400</vt:lpstr>
      <vt:lpstr>Schumer Box - $400</vt:lpstr>
      <vt:lpstr>Credit History- $100</vt:lpstr>
      <vt:lpstr>Credit History-- $100</vt:lpstr>
      <vt:lpstr>Credit History - $200</vt:lpstr>
      <vt:lpstr>Credit History - $200</vt:lpstr>
      <vt:lpstr>Credit History - $300</vt:lpstr>
      <vt:lpstr>Credit History - $300</vt:lpstr>
      <vt:lpstr>Credit History - $400</vt:lpstr>
      <vt:lpstr>Credit History-  $400</vt:lpstr>
      <vt:lpstr>Credit Card Knowledge - $100</vt:lpstr>
      <vt:lpstr>Credit Card Knowledge - $100</vt:lpstr>
      <vt:lpstr>Credit Card Knowledge - $200</vt:lpstr>
      <vt:lpstr>Credit Card Knowledge - $200</vt:lpstr>
      <vt:lpstr>Credit Card Knowledge - $300</vt:lpstr>
      <vt:lpstr>Credit Card Knowledge - $300</vt:lpstr>
      <vt:lpstr>Credit Card Knowledge - $400</vt:lpstr>
      <vt:lpstr>Credit Card Knowledge - $400</vt:lpstr>
      <vt:lpstr>PowerPoint Presentation</vt:lpstr>
      <vt:lpstr>Final Trivia</vt:lpstr>
      <vt:lpstr>Final Trivia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itcmaint</dc:creator>
  <cp:lastModifiedBy>Billy</cp:lastModifiedBy>
  <cp:revision>33</cp:revision>
  <dcterms:created xsi:type="dcterms:W3CDTF">2009-04-09T16:56:55Z</dcterms:created>
  <dcterms:modified xsi:type="dcterms:W3CDTF">2015-02-18T01:39:49Z</dcterms:modified>
</cp:coreProperties>
</file>