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7" r:id="rId2"/>
    <p:sldId id="276" r:id="rId3"/>
    <p:sldId id="278" r:id="rId4"/>
    <p:sldId id="273" r:id="rId5"/>
    <p:sldId id="274" r:id="rId6"/>
    <p:sldId id="271" r:id="rId7"/>
    <p:sldId id="256" r:id="rId8"/>
    <p:sldId id="272" r:id="rId9"/>
    <p:sldId id="270" r:id="rId10"/>
    <p:sldId id="262" r:id="rId11"/>
    <p:sldId id="266" r:id="rId12"/>
    <p:sldId id="265" r:id="rId13"/>
    <p:sldId id="268" r:id="rId14"/>
    <p:sldId id="264" r:id="rId1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D8E8"/>
    <a:srgbClr val="99CC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9" autoAdjust="0"/>
    <p:restoredTop sz="90368" autoAdjust="0"/>
  </p:normalViewPr>
  <p:slideViewPr>
    <p:cSldViewPr>
      <p:cViewPr varScale="1">
        <p:scale>
          <a:sx n="97" d="100"/>
          <a:sy n="97" d="100"/>
        </p:scale>
        <p:origin x="-11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A88CC8-EAF9-42DA-A4C8-793A1F81881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01AFE5E-81B7-4493-BBD0-A9CB0AA6CAD2}">
      <dgm:prSet custT="1"/>
      <dgm:spPr>
        <a:solidFill>
          <a:srgbClr val="0070C0"/>
        </a:solidFill>
        <a:effectLst>
          <a:innerShdw blurRad="825500" dist="50800" dir="13500000">
            <a:prstClr val="black"/>
          </a:innerShdw>
        </a:effectLst>
      </dgm:spPr>
      <dgm:t>
        <a:bodyPr/>
        <a:lstStyle/>
        <a:p>
          <a:pPr rtl="0"/>
          <a:r>
            <a:rPr lang="en-US" sz="4800" b="1" dirty="0" smtClean="0"/>
            <a:t>Statistics</a:t>
          </a:r>
          <a:endParaRPr lang="en-US" sz="4800" dirty="0"/>
        </a:p>
      </dgm:t>
    </dgm:pt>
    <dgm:pt modelId="{C74E7451-C8CA-48D3-B887-55D8E13A929C}" type="parTrans" cxnId="{61B91300-1E59-4AD1-B711-E66D3BF34746}">
      <dgm:prSet/>
      <dgm:spPr/>
      <dgm:t>
        <a:bodyPr/>
        <a:lstStyle/>
        <a:p>
          <a:endParaRPr lang="en-US"/>
        </a:p>
      </dgm:t>
    </dgm:pt>
    <dgm:pt modelId="{503552E4-F0C3-4F5F-B43B-B38C8200A8B5}" type="sibTrans" cxnId="{61B91300-1E59-4AD1-B711-E66D3BF34746}">
      <dgm:prSet/>
      <dgm:spPr/>
      <dgm:t>
        <a:bodyPr/>
        <a:lstStyle/>
        <a:p>
          <a:endParaRPr lang="en-US"/>
        </a:p>
      </dgm:t>
    </dgm:pt>
    <dgm:pt modelId="{CBAFC969-D6C9-4FA0-AA7E-DD4FC4F910F2}" type="pres">
      <dgm:prSet presAssocID="{DFA88CC8-EAF9-42DA-A4C8-793A1F818815}" presName="Name0" presStyleCnt="0">
        <dgm:presLayoutVars>
          <dgm:dir/>
          <dgm:animLvl val="lvl"/>
          <dgm:resizeHandles val="exact"/>
        </dgm:presLayoutVars>
      </dgm:prSet>
      <dgm:spPr/>
      <dgm:t>
        <a:bodyPr/>
        <a:lstStyle/>
        <a:p>
          <a:endParaRPr lang="en-US"/>
        </a:p>
      </dgm:t>
    </dgm:pt>
    <dgm:pt modelId="{13B03F90-85AE-4245-9BA3-36BA7C1BCA58}" type="pres">
      <dgm:prSet presAssocID="{601AFE5E-81B7-4493-BBD0-A9CB0AA6CAD2}" presName="linNode" presStyleCnt="0"/>
      <dgm:spPr/>
    </dgm:pt>
    <dgm:pt modelId="{A3DFCA2A-3259-4688-A833-7E47232A7BA9}" type="pres">
      <dgm:prSet presAssocID="{601AFE5E-81B7-4493-BBD0-A9CB0AA6CAD2}" presName="parentText" presStyleLbl="node1" presStyleIdx="0" presStyleCnt="1" custScaleX="277778">
        <dgm:presLayoutVars>
          <dgm:chMax val="1"/>
          <dgm:bulletEnabled val="1"/>
        </dgm:presLayoutVars>
      </dgm:prSet>
      <dgm:spPr/>
      <dgm:t>
        <a:bodyPr/>
        <a:lstStyle/>
        <a:p>
          <a:endParaRPr lang="en-US"/>
        </a:p>
      </dgm:t>
    </dgm:pt>
  </dgm:ptLst>
  <dgm:cxnLst>
    <dgm:cxn modelId="{7A25DB39-42BB-4832-8A5C-7665F9998A48}" type="presOf" srcId="{601AFE5E-81B7-4493-BBD0-A9CB0AA6CAD2}" destId="{A3DFCA2A-3259-4688-A833-7E47232A7BA9}" srcOrd="0" destOrd="0" presId="urn:microsoft.com/office/officeart/2005/8/layout/vList5"/>
    <dgm:cxn modelId="{A46627F1-B89E-42EE-9339-57086B1797F6}" type="presOf" srcId="{DFA88CC8-EAF9-42DA-A4C8-793A1F818815}" destId="{CBAFC969-D6C9-4FA0-AA7E-DD4FC4F910F2}" srcOrd="0" destOrd="0" presId="urn:microsoft.com/office/officeart/2005/8/layout/vList5"/>
    <dgm:cxn modelId="{61B91300-1E59-4AD1-B711-E66D3BF34746}" srcId="{DFA88CC8-EAF9-42DA-A4C8-793A1F818815}" destId="{601AFE5E-81B7-4493-BBD0-A9CB0AA6CAD2}" srcOrd="0" destOrd="0" parTransId="{C74E7451-C8CA-48D3-B887-55D8E13A929C}" sibTransId="{503552E4-F0C3-4F5F-B43B-B38C8200A8B5}"/>
    <dgm:cxn modelId="{CE5304E8-17A4-491B-9DD7-A824312A9D29}" type="presParOf" srcId="{CBAFC969-D6C9-4FA0-AA7E-DD4FC4F910F2}" destId="{13B03F90-85AE-4245-9BA3-36BA7C1BCA58}" srcOrd="0" destOrd="0" presId="urn:microsoft.com/office/officeart/2005/8/layout/vList5"/>
    <dgm:cxn modelId="{82C0D424-02CC-4CFE-881F-931F3E423BBC}" type="presParOf" srcId="{13B03F90-85AE-4245-9BA3-36BA7C1BCA58}" destId="{A3DFCA2A-3259-4688-A833-7E47232A7BA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301CF29-031A-473C-AFEB-BC37CEEFE31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72188CF-E719-4B97-93EC-29B63202C477}">
      <dgm:prSet custT="1"/>
      <dgm:spPr>
        <a:effectLst>
          <a:innerShdw blurRad="825500" dist="50800" dir="13500000">
            <a:prstClr val="black"/>
          </a:innerShdw>
        </a:effectLst>
      </dgm:spPr>
      <dgm:t>
        <a:bodyPr/>
        <a:lstStyle/>
        <a:p>
          <a:pPr rtl="0"/>
          <a:r>
            <a:rPr lang="en-US" sz="1800" dirty="0" smtClean="0"/>
            <a:t>Contingency Tables</a:t>
          </a:r>
          <a:endParaRPr lang="en-US" sz="1800" dirty="0"/>
        </a:p>
      </dgm:t>
    </dgm:pt>
    <dgm:pt modelId="{4CA52A13-6C42-417F-B611-4FA082D5BA09}" type="parTrans" cxnId="{FEAD0BCF-B4DF-4326-AA14-FD3C33CB8493}">
      <dgm:prSet/>
      <dgm:spPr/>
      <dgm:t>
        <a:bodyPr/>
        <a:lstStyle/>
        <a:p>
          <a:endParaRPr lang="en-US"/>
        </a:p>
      </dgm:t>
    </dgm:pt>
    <dgm:pt modelId="{253434C2-7ED9-42CA-8030-2E8DC2F2D88E}" type="sibTrans" cxnId="{FEAD0BCF-B4DF-4326-AA14-FD3C33CB8493}">
      <dgm:prSet/>
      <dgm:spPr/>
      <dgm:t>
        <a:bodyPr/>
        <a:lstStyle/>
        <a:p>
          <a:endParaRPr lang="en-US"/>
        </a:p>
      </dgm:t>
    </dgm:pt>
    <dgm:pt modelId="{CECCFC02-FA83-430C-9F2A-11CE0F366AB4}" type="pres">
      <dgm:prSet presAssocID="{6301CF29-031A-473C-AFEB-BC37CEEFE31C}" presName="Name0" presStyleCnt="0">
        <dgm:presLayoutVars>
          <dgm:dir/>
          <dgm:animLvl val="lvl"/>
          <dgm:resizeHandles val="exact"/>
        </dgm:presLayoutVars>
      </dgm:prSet>
      <dgm:spPr/>
      <dgm:t>
        <a:bodyPr/>
        <a:lstStyle/>
        <a:p>
          <a:endParaRPr lang="en-US"/>
        </a:p>
      </dgm:t>
    </dgm:pt>
    <dgm:pt modelId="{F0C98EE2-93C6-4055-B774-04D737F872FE}" type="pres">
      <dgm:prSet presAssocID="{272188CF-E719-4B97-93EC-29B63202C477}" presName="linNode" presStyleCnt="0"/>
      <dgm:spPr/>
    </dgm:pt>
    <dgm:pt modelId="{67102D7B-15D9-45C1-9189-36EE3C442D3B}" type="pres">
      <dgm:prSet presAssocID="{272188CF-E719-4B97-93EC-29B63202C477}" presName="parentText" presStyleLbl="node1" presStyleIdx="0" presStyleCnt="1" custScaleX="277778">
        <dgm:presLayoutVars>
          <dgm:chMax val="1"/>
          <dgm:bulletEnabled val="1"/>
        </dgm:presLayoutVars>
      </dgm:prSet>
      <dgm:spPr/>
      <dgm:t>
        <a:bodyPr/>
        <a:lstStyle/>
        <a:p>
          <a:endParaRPr lang="en-US"/>
        </a:p>
      </dgm:t>
    </dgm:pt>
  </dgm:ptLst>
  <dgm:cxnLst>
    <dgm:cxn modelId="{FE9EFE7C-895C-4E0F-B836-E508533A5C15}" type="presOf" srcId="{6301CF29-031A-473C-AFEB-BC37CEEFE31C}" destId="{CECCFC02-FA83-430C-9F2A-11CE0F366AB4}" srcOrd="0" destOrd="0" presId="urn:microsoft.com/office/officeart/2005/8/layout/vList5"/>
    <dgm:cxn modelId="{FEAD0BCF-B4DF-4326-AA14-FD3C33CB8493}" srcId="{6301CF29-031A-473C-AFEB-BC37CEEFE31C}" destId="{272188CF-E719-4B97-93EC-29B63202C477}" srcOrd="0" destOrd="0" parTransId="{4CA52A13-6C42-417F-B611-4FA082D5BA09}" sibTransId="{253434C2-7ED9-42CA-8030-2E8DC2F2D88E}"/>
    <dgm:cxn modelId="{03629F9D-2F5B-4432-98F7-ABDF0920248A}" type="presOf" srcId="{272188CF-E719-4B97-93EC-29B63202C477}" destId="{67102D7B-15D9-45C1-9189-36EE3C442D3B}" srcOrd="0" destOrd="0" presId="urn:microsoft.com/office/officeart/2005/8/layout/vList5"/>
    <dgm:cxn modelId="{B56C40AB-4ED8-4A74-A992-1CC706805EB1}" type="presParOf" srcId="{CECCFC02-FA83-430C-9F2A-11CE0F366AB4}" destId="{F0C98EE2-93C6-4055-B774-04D737F872FE}" srcOrd="0" destOrd="0" presId="urn:microsoft.com/office/officeart/2005/8/layout/vList5"/>
    <dgm:cxn modelId="{CE94CF84-DAA8-4C2E-9FCA-07A07F9B17EC}" type="presParOf" srcId="{F0C98EE2-93C6-4055-B774-04D737F872FE}" destId="{67102D7B-15D9-45C1-9189-36EE3C442D3B}"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301CF29-031A-473C-AFEB-BC37CEEFE31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72188CF-E719-4B97-93EC-29B63202C477}">
      <dgm:prSet custT="1"/>
      <dgm:spPr>
        <a:effectLst>
          <a:innerShdw blurRad="825500" dist="50800" dir="13500000">
            <a:prstClr val="black"/>
          </a:innerShdw>
        </a:effectLst>
      </dgm:spPr>
      <dgm:t>
        <a:bodyPr/>
        <a:lstStyle/>
        <a:p>
          <a:pPr rtl="0"/>
          <a:endParaRPr lang="en-US" sz="1800" dirty="0"/>
        </a:p>
      </dgm:t>
    </dgm:pt>
    <dgm:pt modelId="{4CA52A13-6C42-417F-B611-4FA082D5BA09}" type="parTrans" cxnId="{FEAD0BCF-B4DF-4326-AA14-FD3C33CB8493}">
      <dgm:prSet/>
      <dgm:spPr/>
      <dgm:t>
        <a:bodyPr/>
        <a:lstStyle/>
        <a:p>
          <a:endParaRPr lang="en-US"/>
        </a:p>
      </dgm:t>
    </dgm:pt>
    <dgm:pt modelId="{253434C2-7ED9-42CA-8030-2E8DC2F2D88E}" type="sibTrans" cxnId="{FEAD0BCF-B4DF-4326-AA14-FD3C33CB8493}">
      <dgm:prSet/>
      <dgm:spPr/>
      <dgm:t>
        <a:bodyPr/>
        <a:lstStyle/>
        <a:p>
          <a:endParaRPr lang="en-US"/>
        </a:p>
      </dgm:t>
    </dgm:pt>
    <dgm:pt modelId="{CECCFC02-FA83-430C-9F2A-11CE0F366AB4}" type="pres">
      <dgm:prSet presAssocID="{6301CF29-031A-473C-AFEB-BC37CEEFE31C}" presName="Name0" presStyleCnt="0">
        <dgm:presLayoutVars>
          <dgm:dir/>
          <dgm:animLvl val="lvl"/>
          <dgm:resizeHandles val="exact"/>
        </dgm:presLayoutVars>
      </dgm:prSet>
      <dgm:spPr/>
      <dgm:t>
        <a:bodyPr/>
        <a:lstStyle/>
        <a:p>
          <a:endParaRPr lang="en-US"/>
        </a:p>
      </dgm:t>
    </dgm:pt>
    <dgm:pt modelId="{F0C98EE2-93C6-4055-B774-04D737F872FE}" type="pres">
      <dgm:prSet presAssocID="{272188CF-E719-4B97-93EC-29B63202C477}" presName="linNode" presStyleCnt="0"/>
      <dgm:spPr/>
    </dgm:pt>
    <dgm:pt modelId="{67102D7B-15D9-45C1-9189-36EE3C442D3B}" type="pres">
      <dgm:prSet presAssocID="{272188CF-E719-4B97-93EC-29B63202C477}" presName="parentText" presStyleLbl="node1" presStyleIdx="0" presStyleCnt="1" custScaleX="277778">
        <dgm:presLayoutVars>
          <dgm:chMax val="1"/>
          <dgm:bulletEnabled val="1"/>
        </dgm:presLayoutVars>
      </dgm:prSet>
      <dgm:spPr/>
      <dgm:t>
        <a:bodyPr/>
        <a:lstStyle/>
        <a:p>
          <a:endParaRPr lang="en-US"/>
        </a:p>
      </dgm:t>
    </dgm:pt>
  </dgm:ptLst>
  <dgm:cxnLst>
    <dgm:cxn modelId="{2829CD44-BEE1-4D83-853A-1931D5E40FE0}" type="presOf" srcId="{272188CF-E719-4B97-93EC-29B63202C477}" destId="{67102D7B-15D9-45C1-9189-36EE3C442D3B}" srcOrd="0" destOrd="0" presId="urn:microsoft.com/office/officeart/2005/8/layout/vList5"/>
    <dgm:cxn modelId="{FEAD0BCF-B4DF-4326-AA14-FD3C33CB8493}" srcId="{6301CF29-031A-473C-AFEB-BC37CEEFE31C}" destId="{272188CF-E719-4B97-93EC-29B63202C477}" srcOrd="0" destOrd="0" parTransId="{4CA52A13-6C42-417F-B611-4FA082D5BA09}" sibTransId="{253434C2-7ED9-42CA-8030-2E8DC2F2D88E}"/>
    <dgm:cxn modelId="{1CDFC113-4E4E-455E-8BD2-2CF5CE7D5506}" type="presOf" srcId="{6301CF29-031A-473C-AFEB-BC37CEEFE31C}" destId="{CECCFC02-FA83-430C-9F2A-11CE0F366AB4}" srcOrd="0" destOrd="0" presId="urn:microsoft.com/office/officeart/2005/8/layout/vList5"/>
    <dgm:cxn modelId="{DA0459B7-0CE7-4944-AF01-3EDBED667837}" type="presParOf" srcId="{CECCFC02-FA83-430C-9F2A-11CE0F366AB4}" destId="{F0C98EE2-93C6-4055-B774-04D737F872FE}" srcOrd="0" destOrd="0" presId="urn:microsoft.com/office/officeart/2005/8/layout/vList5"/>
    <dgm:cxn modelId="{EE73CA7C-4307-4F85-ABB3-4382F13AFB9D}" type="presParOf" srcId="{F0C98EE2-93C6-4055-B774-04D737F872FE}" destId="{67102D7B-15D9-45C1-9189-36EE3C442D3B}"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C8763C5-65EF-44E8-82BE-15932348431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20D63AB-9284-4EB9-BDB8-704D999003A0}">
      <dgm:prSet custT="1"/>
      <dgm:spPr/>
      <dgm:t>
        <a:bodyPr/>
        <a:lstStyle/>
        <a:p>
          <a:pPr algn="ctr" rtl="0"/>
          <a:r>
            <a:rPr lang="en-US" sz="5400" dirty="0" smtClean="0"/>
            <a:t>End</a:t>
          </a:r>
          <a:endParaRPr lang="en-US" sz="5400" dirty="0"/>
        </a:p>
      </dgm:t>
    </dgm:pt>
    <dgm:pt modelId="{B5F39481-DE7E-49FF-893D-689A3BDBFCF9}" type="parTrans" cxnId="{79943951-4083-41AD-A9D6-9E896734C7F4}">
      <dgm:prSet/>
      <dgm:spPr/>
      <dgm:t>
        <a:bodyPr/>
        <a:lstStyle/>
        <a:p>
          <a:endParaRPr lang="en-US"/>
        </a:p>
      </dgm:t>
    </dgm:pt>
    <dgm:pt modelId="{CDCCFDB2-17B3-4098-9B6C-6B18F6CDE8D2}" type="sibTrans" cxnId="{79943951-4083-41AD-A9D6-9E896734C7F4}">
      <dgm:prSet/>
      <dgm:spPr/>
      <dgm:t>
        <a:bodyPr/>
        <a:lstStyle/>
        <a:p>
          <a:endParaRPr lang="en-US"/>
        </a:p>
      </dgm:t>
    </dgm:pt>
    <dgm:pt modelId="{532A5627-EF82-4CDF-A013-16A6DE8184B8}" type="pres">
      <dgm:prSet presAssocID="{4C8763C5-65EF-44E8-82BE-159323484316}" presName="linear" presStyleCnt="0">
        <dgm:presLayoutVars>
          <dgm:animLvl val="lvl"/>
          <dgm:resizeHandles val="exact"/>
        </dgm:presLayoutVars>
      </dgm:prSet>
      <dgm:spPr/>
      <dgm:t>
        <a:bodyPr/>
        <a:lstStyle/>
        <a:p>
          <a:endParaRPr lang="en-US"/>
        </a:p>
      </dgm:t>
    </dgm:pt>
    <dgm:pt modelId="{A6C91B52-68CA-4730-899D-B0CAB925556C}" type="pres">
      <dgm:prSet presAssocID="{020D63AB-9284-4EB9-BDB8-704D999003A0}" presName="parentText" presStyleLbl="node1" presStyleIdx="0" presStyleCnt="1">
        <dgm:presLayoutVars>
          <dgm:chMax val="0"/>
          <dgm:bulletEnabled val="1"/>
        </dgm:presLayoutVars>
      </dgm:prSet>
      <dgm:spPr/>
      <dgm:t>
        <a:bodyPr/>
        <a:lstStyle/>
        <a:p>
          <a:endParaRPr lang="en-US"/>
        </a:p>
      </dgm:t>
    </dgm:pt>
  </dgm:ptLst>
  <dgm:cxnLst>
    <dgm:cxn modelId="{AD27D53B-CAC0-41E3-9E1B-F1DE09EE7C4B}" type="presOf" srcId="{4C8763C5-65EF-44E8-82BE-159323484316}" destId="{532A5627-EF82-4CDF-A013-16A6DE8184B8}" srcOrd="0" destOrd="0" presId="urn:microsoft.com/office/officeart/2005/8/layout/vList2"/>
    <dgm:cxn modelId="{137A6970-3366-4CAD-8E13-A5BB7D5C2A47}" type="presOf" srcId="{020D63AB-9284-4EB9-BDB8-704D999003A0}" destId="{A6C91B52-68CA-4730-899D-B0CAB925556C}" srcOrd="0" destOrd="0" presId="urn:microsoft.com/office/officeart/2005/8/layout/vList2"/>
    <dgm:cxn modelId="{79943951-4083-41AD-A9D6-9E896734C7F4}" srcId="{4C8763C5-65EF-44E8-82BE-159323484316}" destId="{020D63AB-9284-4EB9-BDB8-704D999003A0}" srcOrd="0" destOrd="0" parTransId="{B5F39481-DE7E-49FF-893D-689A3BDBFCF9}" sibTransId="{CDCCFDB2-17B3-4098-9B6C-6B18F6CDE8D2}"/>
    <dgm:cxn modelId="{2A20048E-74D9-471A-9398-841DA19E88FB}" type="presParOf" srcId="{532A5627-EF82-4CDF-A013-16A6DE8184B8}" destId="{A6C91B52-68CA-4730-899D-B0CAB925556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A88CC8-EAF9-42DA-A4C8-793A1F81881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01AFE5E-81B7-4493-BBD0-A9CB0AA6CAD2}">
      <dgm:prSet custT="1"/>
      <dgm:spPr>
        <a:effectLst>
          <a:innerShdw blurRad="825500" dist="50800" dir="13500000">
            <a:prstClr val="black"/>
          </a:innerShdw>
        </a:effectLst>
      </dgm:spPr>
      <dgm:t>
        <a:bodyPr/>
        <a:lstStyle/>
        <a:p>
          <a:pPr rtl="0"/>
          <a:r>
            <a:rPr lang="en-US" sz="4400" b="1" dirty="0" smtClean="0"/>
            <a:t>Probability</a:t>
          </a:r>
          <a:endParaRPr lang="en-US" sz="4400" dirty="0"/>
        </a:p>
      </dgm:t>
    </dgm:pt>
    <dgm:pt modelId="{C74E7451-C8CA-48D3-B887-55D8E13A929C}" type="parTrans" cxnId="{61B91300-1E59-4AD1-B711-E66D3BF34746}">
      <dgm:prSet/>
      <dgm:spPr/>
      <dgm:t>
        <a:bodyPr/>
        <a:lstStyle/>
        <a:p>
          <a:endParaRPr lang="en-US"/>
        </a:p>
      </dgm:t>
    </dgm:pt>
    <dgm:pt modelId="{503552E4-F0C3-4F5F-B43B-B38C8200A8B5}" type="sibTrans" cxnId="{61B91300-1E59-4AD1-B711-E66D3BF34746}">
      <dgm:prSet/>
      <dgm:spPr/>
      <dgm:t>
        <a:bodyPr/>
        <a:lstStyle/>
        <a:p>
          <a:endParaRPr lang="en-US"/>
        </a:p>
      </dgm:t>
    </dgm:pt>
    <dgm:pt modelId="{CBAFC969-D6C9-4FA0-AA7E-DD4FC4F910F2}" type="pres">
      <dgm:prSet presAssocID="{DFA88CC8-EAF9-42DA-A4C8-793A1F818815}" presName="Name0" presStyleCnt="0">
        <dgm:presLayoutVars>
          <dgm:dir/>
          <dgm:animLvl val="lvl"/>
          <dgm:resizeHandles val="exact"/>
        </dgm:presLayoutVars>
      </dgm:prSet>
      <dgm:spPr/>
      <dgm:t>
        <a:bodyPr/>
        <a:lstStyle/>
        <a:p>
          <a:endParaRPr lang="en-US"/>
        </a:p>
      </dgm:t>
    </dgm:pt>
    <dgm:pt modelId="{13B03F90-85AE-4245-9BA3-36BA7C1BCA58}" type="pres">
      <dgm:prSet presAssocID="{601AFE5E-81B7-4493-BBD0-A9CB0AA6CAD2}" presName="linNode" presStyleCnt="0"/>
      <dgm:spPr/>
    </dgm:pt>
    <dgm:pt modelId="{A3DFCA2A-3259-4688-A833-7E47232A7BA9}" type="pres">
      <dgm:prSet presAssocID="{601AFE5E-81B7-4493-BBD0-A9CB0AA6CAD2}" presName="parentText" presStyleLbl="node1" presStyleIdx="0" presStyleCnt="1" custScaleX="277778" custLinFactNeighborX="2439" custLinFactNeighborY="25000">
        <dgm:presLayoutVars>
          <dgm:chMax val="1"/>
          <dgm:bulletEnabled val="1"/>
        </dgm:presLayoutVars>
      </dgm:prSet>
      <dgm:spPr/>
      <dgm:t>
        <a:bodyPr/>
        <a:lstStyle/>
        <a:p>
          <a:endParaRPr lang="en-US"/>
        </a:p>
      </dgm:t>
    </dgm:pt>
  </dgm:ptLst>
  <dgm:cxnLst>
    <dgm:cxn modelId="{61B91300-1E59-4AD1-B711-E66D3BF34746}" srcId="{DFA88CC8-EAF9-42DA-A4C8-793A1F818815}" destId="{601AFE5E-81B7-4493-BBD0-A9CB0AA6CAD2}" srcOrd="0" destOrd="0" parTransId="{C74E7451-C8CA-48D3-B887-55D8E13A929C}" sibTransId="{503552E4-F0C3-4F5F-B43B-B38C8200A8B5}"/>
    <dgm:cxn modelId="{AE43AEE8-F030-4E65-94DF-A71FB971DFAC}" type="presOf" srcId="{DFA88CC8-EAF9-42DA-A4C8-793A1F818815}" destId="{CBAFC969-D6C9-4FA0-AA7E-DD4FC4F910F2}" srcOrd="0" destOrd="0" presId="urn:microsoft.com/office/officeart/2005/8/layout/vList5"/>
    <dgm:cxn modelId="{CEF038D1-5C17-4149-9964-3BC425D0CC7E}" type="presOf" srcId="{601AFE5E-81B7-4493-BBD0-A9CB0AA6CAD2}" destId="{A3DFCA2A-3259-4688-A833-7E47232A7BA9}" srcOrd="0" destOrd="0" presId="urn:microsoft.com/office/officeart/2005/8/layout/vList5"/>
    <dgm:cxn modelId="{ACD06D53-8742-406E-86AB-754D71262F77}" type="presParOf" srcId="{CBAFC969-D6C9-4FA0-AA7E-DD4FC4F910F2}" destId="{13B03F90-85AE-4245-9BA3-36BA7C1BCA58}" srcOrd="0" destOrd="0" presId="urn:microsoft.com/office/officeart/2005/8/layout/vList5"/>
    <dgm:cxn modelId="{2DE92E5A-3B30-4DF6-B0BD-F0F57BB93FAC}" type="presParOf" srcId="{13B03F90-85AE-4245-9BA3-36BA7C1BCA58}" destId="{A3DFCA2A-3259-4688-A833-7E47232A7BA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A88CC8-EAF9-42DA-A4C8-793A1F81881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01AFE5E-81B7-4493-BBD0-A9CB0AA6CAD2}">
      <dgm:prSet custT="1"/>
      <dgm:spPr>
        <a:effectLst>
          <a:innerShdw blurRad="825500" dist="50800" dir="13500000">
            <a:prstClr val="black"/>
          </a:innerShdw>
        </a:effectLst>
      </dgm:spPr>
      <dgm:t>
        <a:bodyPr/>
        <a:lstStyle/>
        <a:p>
          <a:pPr rtl="0"/>
          <a:r>
            <a:rPr lang="en-US" sz="4400" b="1" dirty="0" smtClean="0"/>
            <a:t>Probability</a:t>
          </a:r>
          <a:endParaRPr lang="en-US" sz="4400" dirty="0"/>
        </a:p>
      </dgm:t>
    </dgm:pt>
    <dgm:pt modelId="{503552E4-F0C3-4F5F-B43B-B38C8200A8B5}" type="sibTrans" cxnId="{61B91300-1E59-4AD1-B711-E66D3BF34746}">
      <dgm:prSet/>
      <dgm:spPr/>
      <dgm:t>
        <a:bodyPr/>
        <a:lstStyle/>
        <a:p>
          <a:endParaRPr lang="en-US"/>
        </a:p>
      </dgm:t>
    </dgm:pt>
    <dgm:pt modelId="{C74E7451-C8CA-48D3-B887-55D8E13A929C}" type="parTrans" cxnId="{61B91300-1E59-4AD1-B711-E66D3BF34746}">
      <dgm:prSet/>
      <dgm:spPr/>
      <dgm:t>
        <a:bodyPr/>
        <a:lstStyle/>
        <a:p>
          <a:endParaRPr lang="en-US"/>
        </a:p>
      </dgm:t>
    </dgm:pt>
    <dgm:pt modelId="{CBAFC969-D6C9-4FA0-AA7E-DD4FC4F910F2}" type="pres">
      <dgm:prSet presAssocID="{DFA88CC8-EAF9-42DA-A4C8-793A1F818815}" presName="Name0" presStyleCnt="0">
        <dgm:presLayoutVars>
          <dgm:dir/>
          <dgm:animLvl val="lvl"/>
          <dgm:resizeHandles val="exact"/>
        </dgm:presLayoutVars>
      </dgm:prSet>
      <dgm:spPr/>
      <dgm:t>
        <a:bodyPr/>
        <a:lstStyle/>
        <a:p>
          <a:endParaRPr lang="en-US"/>
        </a:p>
      </dgm:t>
    </dgm:pt>
    <dgm:pt modelId="{13B03F90-85AE-4245-9BA3-36BA7C1BCA58}" type="pres">
      <dgm:prSet presAssocID="{601AFE5E-81B7-4493-BBD0-A9CB0AA6CAD2}" presName="linNode" presStyleCnt="0"/>
      <dgm:spPr/>
    </dgm:pt>
    <dgm:pt modelId="{A3DFCA2A-3259-4688-A833-7E47232A7BA9}" type="pres">
      <dgm:prSet presAssocID="{601AFE5E-81B7-4493-BBD0-A9CB0AA6CAD2}" presName="parentText" presStyleLbl="node1" presStyleIdx="0" presStyleCnt="1" custScaleX="267761" custScaleY="100098" custLinFactY="-200000" custLinFactNeighborX="-2546" custLinFactNeighborY="-225881">
        <dgm:presLayoutVars>
          <dgm:chMax val="1"/>
          <dgm:bulletEnabled val="1"/>
        </dgm:presLayoutVars>
      </dgm:prSet>
      <dgm:spPr/>
      <dgm:t>
        <a:bodyPr/>
        <a:lstStyle/>
        <a:p>
          <a:endParaRPr lang="en-US"/>
        </a:p>
      </dgm:t>
    </dgm:pt>
  </dgm:ptLst>
  <dgm:cxnLst>
    <dgm:cxn modelId="{72D718A1-F4C4-4AF0-A2AD-4F1374245EE6}" type="presOf" srcId="{DFA88CC8-EAF9-42DA-A4C8-793A1F818815}" destId="{CBAFC969-D6C9-4FA0-AA7E-DD4FC4F910F2}" srcOrd="0" destOrd="0" presId="urn:microsoft.com/office/officeart/2005/8/layout/vList5"/>
    <dgm:cxn modelId="{61B91300-1E59-4AD1-B711-E66D3BF34746}" srcId="{DFA88CC8-EAF9-42DA-A4C8-793A1F818815}" destId="{601AFE5E-81B7-4493-BBD0-A9CB0AA6CAD2}" srcOrd="0" destOrd="0" parTransId="{C74E7451-C8CA-48D3-B887-55D8E13A929C}" sibTransId="{503552E4-F0C3-4F5F-B43B-B38C8200A8B5}"/>
    <dgm:cxn modelId="{14978FE1-148F-4749-8EE6-57944F57642A}" type="presOf" srcId="{601AFE5E-81B7-4493-BBD0-A9CB0AA6CAD2}" destId="{A3DFCA2A-3259-4688-A833-7E47232A7BA9}" srcOrd="0" destOrd="0" presId="urn:microsoft.com/office/officeart/2005/8/layout/vList5"/>
    <dgm:cxn modelId="{8322D644-6376-4476-B5E3-00245C29B6D0}" type="presParOf" srcId="{CBAFC969-D6C9-4FA0-AA7E-DD4FC4F910F2}" destId="{13B03F90-85AE-4245-9BA3-36BA7C1BCA58}" srcOrd="0" destOrd="0" presId="urn:microsoft.com/office/officeart/2005/8/layout/vList5"/>
    <dgm:cxn modelId="{FE3E11FF-C9C2-4D9E-A266-70BD505B7385}" type="presParOf" srcId="{13B03F90-85AE-4245-9BA3-36BA7C1BCA58}" destId="{A3DFCA2A-3259-4688-A833-7E47232A7BA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FA88CC8-EAF9-42DA-A4C8-793A1F81881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01AFE5E-81B7-4493-BBD0-A9CB0AA6CAD2}">
      <dgm:prSet custT="1"/>
      <dgm:spPr>
        <a:effectLst>
          <a:innerShdw blurRad="825500" dist="50800" dir="13500000">
            <a:prstClr val="black"/>
          </a:innerShdw>
        </a:effectLst>
      </dgm:spPr>
      <dgm:t>
        <a:bodyPr/>
        <a:lstStyle/>
        <a:p>
          <a:pPr rtl="0"/>
          <a:r>
            <a:rPr lang="en-US" sz="3600" dirty="0" smtClean="0"/>
            <a:t>Probability</a:t>
          </a:r>
          <a:endParaRPr lang="en-US" sz="3600" dirty="0"/>
        </a:p>
      </dgm:t>
    </dgm:pt>
    <dgm:pt modelId="{C74E7451-C8CA-48D3-B887-55D8E13A929C}" type="parTrans" cxnId="{61B91300-1E59-4AD1-B711-E66D3BF34746}">
      <dgm:prSet/>
      <dgm:spPr/>
      <dgm:t>
        <a:bodyPr/>
        <a:lstStyle/>
        <a:p>
          <a:endParaRPr lang="en-US"/>
        </a:p>
      </dgm:t>
    </dgm:pt>
    <dgm:pt modelId="{503552E4-F0C3-4F5F-B43B-B38C8200A8B5}" type="sibTrans" cxnId="{61B91300-1E59-4AD1-B711-E66D3BF34746}">
      <dgm:prSet/>
      <dgm:spPr/>
      <dgm:t>
        <a:bodyPr/>
        <a:lstStyle/>
        <a:p>
          <a:endParaRPr lang="en-US"/>
        </a:p>
      </dgm:t>
    </dgm:pt>
    <dgm:pt modelId="{CBAFC969-D6C9-4FA0-AA7E-DD4FC4F910F2}" type="pres">
      <dgm:prSet presAssocID="{DFA88CC8-EAF9-42DA-A4C8-793A1F818815}" presName="Name0" presStyleCnt="0">
        <dgm:presLayoutVars>
          <dgm:dir/>
          <dgm:animLvl val="lvl"/>
          <dgm:resizeHandles val="exact"/>
        </dgm:presLayoutVars>
      </dgm:prSet>
      <dgm:spPr/>
      <dgm:t>
        <a:bodyPr/>
        <a:lstStyle/>
        <a:p>
          <a:endParaRPr lang="en-US"/>
        </a:p>
      </dgm:t>
    </dgm:pt>
    <dgm:pt modelId="{13B03F90-85AE-4245-9BA3-36BA7C1BCA58}" type="pres">
      <dgm:prSet presAssocID="{601AFE5E-81B7-4493-BBD0-A9CB0AA6CAD2}" presName="linNode" presStyleCnt="0"/>
      <dgm:spPr/>
    </dgm:pt>
    <dgm:pt modelId="{A3DFCA2A-3259-4688-A833-7E47232A7BA9}" type="pres">
      <dgm:prSet presAssocID="{601AFE5E-81B7-4493-BBD0-A9CB0AA6CAD2}" presName="parentText" presStyleLbl="node1" presStyleIdx="0" presStyleCnt="1" custScaleX="277778">
        <dgm:presLayoutVars>
          <dgm:chMax val="1"/>
          <dgm:bulletEnabled val="1"/>
        </dgm:presLayoutVars>
      </dgm:prSet>
      <dgm:spPr/>
      <dgm:t>
        <a:bodyPr/>
        <a:lstStyle/>
        <a:p>
          <a:endParaRPr lang="en-US"/>
        </a:p>
      </dgm:t>
    </dgm:pt>
  </dgm:ptLst>
  <dgm:cxnLst>
    <dgm:cxn modelId="{3FF023E4-8126-4CFE-B4FD-2B5344FAEB2B}" type="presOf" srcId="{601AFE5E-81B7-4493-BBD0-A9CB0AA6CAD2}" destId="{A3DFCA2A-3259-4688-A833-7E47232A7BA9}" srcOrd="0" destOrd="0" presId="urn:microsoft.com/office/officeart/2005/8/layout/vList5"/>
    <dgm:cxn modelId="{07566E68-3BD6-49AD-B122-321E4176BB80}" type="presOf" srcId="{DFA88CC8-EAF9-42DA-A4C8-793A1F818815}" destId="{CBAFC969-D6C9-4FA0-AA7E-DD4FC4F910F2}" srcOrd="0" destOrd="0" presId="urn:microsoft.com/office/officeart/2005/8/layout/vList5"/>
    <dgm:cxn modelId="{61B91300-1E59-4AD1-B711-E66D3BF34746}" srcId="{DFA88CC8-EAF9-42DA-A4C8-793A1F818815}" destId="{601AFE5E-81B7-4493-BBD0-A9CB0AA6CAD2}" srcOrd="0" destOrd="0" parTransId="{C74E7451-C8CA-48D3-B887-55D8E13A929C}" sibTransId="{503552E4-F0C3-4F5F-B43B-B38C8200A8B5}"/>
    <dgm:cxn modelId="{00A42E9E-BFCF-4BC0-962C-A55507AA02C4}" type="presParOf" srcId="{CBAFC969-D6C9-4FA0-AA7E-DD4FC4F910F2}" destId="{13B03F90-85AE-4245-9BA3-36BA7C1BCA58}" srcOrd="0" destOrd="0" presId="urn:microsoft.com/office/officeart/2005/8/layout/vList5"/>
    <dgm:cxn modelId="{3AAAFA7F-C92D-4E27-A0CC-9C2CDD5EB15A}" type="presParOf" srcId="{13B03F90-85AE-4245-9BA3-36BA7C1BCA58}" destId="{A3DFCA2A-3259-4688-A833-7E47232A7BA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FA88CC8-EAF9-42DA-A4C8-793A1F81881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01AFE5E-81B7-4493-BBD0-A9CB0AA6CAD2}">
      <dgm:prSet custT="1"/>
      <dgm:spPr>
        <a:effectLst>
          <a:innerShdw blurRad="825500" dist="50800" dir="13500000">
            <a:prstClr val="black"/>
          </a:innerShdw>
        </a:effectLst>
      </dgm:spPr>
      <dgm:t>
        <a:bodyPr/>
        <a:lstStyle/>
        <a:p>
          <a:pPr rtl="0"/>
          <a:endParaRPr lang="en-US" sz="3600" dirty="0"/>
        </a:p>
      </dgm:t>
    </dgm:pt>
    <dgm:pt modelId="{C74E7451-C8CA-48D3-B887-55D8E13A929C}" type="parTrans" cxnId="{61B91300-1E59-4AD1-B711-E66D3BF34746}">
      <dgm:prSet/>
      <dgm:spPr/>
      <dgm:t>
        <a:bodyPr/>
        <a:lstStyle/>
        <a:p>
          <a:endParaRPr lang="en-US"/>
        </a:p>
      </dgm:t>
    </dgm:pt>
    <dgm:pt modelId="{503552E4-F0C3-4F5F-B43B-B38C8200A8B5}" type="sibTrans" cxnId="{61B91300-1E59-4AD1-B711-E66D3BF34746}">
      <dgm:prSet/>
      <dgm:spPr/>
      <dgm:t>
        <a:bodyPr/>
        <a:lstStyle/>
        <a:p>
          <a:endParaRPr lang="en-US"/>
        </a:p>
      </dgm:t>
    </dgm:pt>
    <dgm:pt modelId="{CBAFC969-D6C9-4FA0-AA7E-DD4FC4F910F2}" type="pres">
      <dgm:prSet presAssocID="{DFA88CC8-EAF9-42DA-A4C8-793A1F818815}" presName="Name0" presStyleCnt="0">
        <dgm:presLayoutVars>
          <dgm:dir/>
          <dgm:animLvl val="lvl"/>
          <dgm:resizeHandles val="exact"/>
        </dgm:presLayoutVars>
      </dgm:prSet>
      <dgm:spPr/>
      <dgm:t>
        <a:bodyPr/>
        <a:lstStyle/>
        <a:p>
          <a:endParaRPr lang="en-US"/>
        </a:p>
      </dgm:t>
    </dgm:pt>
    <dgm:pt modelId="{13B03F90-85AE-4245-9BA3-36BA7C1BCA58}" type="pres">
      <dgm:prSet presAssocID="{601AFE5E-81B7-4493-BBD0-A9CB0AA6CAD2}" presName="linNode" presStyleCnt="0"/>
      <dgm:spPr/>
    </dgm:pt>
    <dgm:pt modelId="{A3DFCA2A-3259-4688-A833-7E47232A7BA9}" type="pres">
      <dgm:prSet presAssocID="{601AFE5E-81B7-4493-BBD0-A9CB0AA6CAD2}" presName="parentText" presStyleLbl="node1" presStyleIdx="0" presStyleCnt="1" custScaleX="277778">
        <dgm:presLayoutVars>
          <dgm:chMax val="1"/>
          <dgm:bulletEnabled val="1"/>
        </dgm:presLayoutVars>
      </dgm:prSet>
      <dgm:spPr/>
      <dgm:t>
        <a:bodyPr/>
        <a:lstStyle/>
        <a:p>
          <a:endParaRPr lang="en-US"/>
        </a:p>
      </dgm:t>
    </dgm:pt>
  </dgm:ptLst>
  <dgm:cxnLst>
    <dgm:cxn modelId="{E15473B8-B2C6-4B5D-B534-29758F9D53B9}" type="presOf" srcId="{601AFE5E-81B7-4493-BBD0-A9CB0AA6CAD2}" destId="{A3DFCA2A-3259-4688-A833-7E47232A7BA9}" srcOrd="0" destOrd="0" presId="urn:microsoft.com/office/officeart/2005/8/layout/vList5"/>
    <dgm:cxn modelId="{61B91300-1E59-4AD1-B711-E66D3BF34746}" srcId="{DFA88CC8-EAF9-42DA-A4C8-793A1F818815}" destId="{601AFE5E-81B7-4493-BBD0-A9CB0AA6CAD2}" srcOrd="0" destOrd="0" parTransId="{C74E7451-C8CA-48D3-B887-55D8E13A929C}" sibTransId="{503552E4-F0C3-4F5F-B43B-B38C8200A8B5}"/>
    <dgm:cxn modelId="{D3E67D33-F2B5-4E26-82AA-E1626499F09E}" type="presOf" srcId="{DFA88CC8-EAF9-42DA-A4C8-793A1F818815}" destId="{CBAFC969-D6C9-4FA0-AA7E-DD4FC4F910F2}" srcOrd="0" destOrd="0" presId="urn:microsoft.com/office/officeart/2005/8/layout/vList5"/>
    <dgm:cxn modelId="{84C12B2B-0056-4502-9B0A-AEED8AF152D9}" type="presParOf" srcId="{CBAFC969-D6C9-4FA0-AA7E-DD4FC4F910F2}" destId="{13B03F90-85AE-4245-9BA3-36BA7C1BCA58}" srcOrd="0" destOrd="0" presId="urn:microsoft.com/office/officeart/2005/8/layout/vList5"/>
    <dgm:cxn modelId="{E5229723-5E18-4C07-A13D-ADDBCB5A2EA2}" type="presParOf" srcId="{13B03F90-85AE-4245-9BA3-36BA7C1BCA58}" destId="{A3DFCA2A-3259-4688-A833-7E47232A7BA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FA88CC8-EAF9-42DA-A4C8-793A1F81881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01AFE5E-81B7-4493-BBD0-A9CB0AA6CAD2}">
      <dgm:prSet custT="1"/>
      <dgm:spPr>
        <a:effectLst>
          <a:innerShdw blurRad="825500" dist="50800" dir="13500000">
            <a:prstClr val="black"/>
          </a:innerShdw>
        </a:effectLst>
      </dgm:spPr>
      <dgm:t>
        <a:bodyPr/>
        <a:lstStyle/>
        <a:p>
          <a:pPr rtl="0"/>
          <a:endParaRPr lang="en-US" sz="3600" dirty="0"/>
        </a:p>
      </dgm:t>
    </dgm:pt>
    <dgm:pt modelId="{C74E7451-C8CA-48D3-B887-55D8E13A929C}" type="parTrans" cxnId="{61B91300-1E59-4AD1-B711-E66D3BF34746}">
      <dgm:prSet/>
      <dgm:spPr/>
      <dgm:t>
        <a:bodyPr/>
        <a:lstStyle/>
        <a:p>
          <a:endParaRPr lang="en-US"/>
        </a:p>
      </dgm:t>
    </dgm:pt>
    <dgm:pt modelId="{503552E4-F0C3-4F5F-B43B-B38C8200A8B5}" type="sibTrans" cxnId="{61B91300-1E59-4AD1-B711-E66D3BF34746}">
      <dgm:prSet/>
      <dgm:spPr/>
      <dgm:t>
        <a:bodyPr/>
        <a:lstStyle/>
        <a:p>
          <a:endParaRPr lang="en-US"/>
        </a:p>
      </dgm:t>
    </dgm:pt>
    <dgm:pt modelId="{CBAFC969-D6C9-4FA0-AA7E-DD4FC4F910F2}" type="pres">
      <dgm:prSet presAssocID="{DFA88CC8-EAF9-42DA-A4C8-793A1F818815}" presName="Name0" presStyleCnt="0">
        <dgm:presLayoutVars>
          <dgm:dir/>
          <dgm:animLvl val="lvl"/>
          <dgm:resizeHandles val="exact"/>
        </dgm:presLayoutVars>
      </dgm:prSet>
      <dgm:spPr/>
      <dgm:t>
        <a:bodyPr/>
        <a:lstStyle/>
        <a:p>
          <a:endParaRPr lang="en-US"/>
        </a:p>
      </dgm:t>
    </dgm:pt>
    <dgm:pt modelId="{13B03F90-85AE-4245-9BA3-36BA7C1BCA58}" type="pres">
      <dgm:prSet presAssocID="{601AFE5E-81B7-4493-BBD0-A9CB0AA6CAD2}" presName="linNode" presStyleCnt="0"/>
      <dgm:spPr/>
    </dgm:pt>
    <dgm:pt modelId="{A3DFCA2A-3259-4688-A833-7E47232A7BA9}" type="pres">
      <dgm:prSet presAssocID="{601AFE5E-81B7-4493-BBD0-A9CB0AA6CAD2}" presName="parentText" presStyleLbl="node1" presStyleIdx="0" presStyleCnt="1" custScaleX="277778">
        <dgm:presLayoutVars>
          <dgm:chMax val="1"/>
          <dgm:bulletEnabled val="1"/>
        </dgm:presLayoutVars>
      </dgm:prSet>
      <dgm:spPr/>
      <dgm:t>
        <a:bodyPr/>
        <a:lstStyle/>
        <a:p>
          <a:endParaRPr lang="en-US"/>
        </a:p>
      </dgm:t>
    </dgm:pt>
  </dgm:ptLst>
  <dgm:cxnLst>
    <dgm:cxn modelId="{61B91300-1E59-4AD1-B711-E66D3BF34746}" srcId="{DFA88CC8-EAF9-42DA-A4C8-793A1F818815}" destId="{601AFE5E-81B7-4493-BBD0-A9CB0AA6CAD2}" srcOrd="0" destOrd="0" parTransId="{C74E7451-C8CA-48D3-B887-55D8E13A929C}" sibTransId="{503552E4-F0C3-4F5F-B43B-B38C8200A8B5}"/>
    <dgm:cxn modelId="{DB10C738-A857-4BB8-9130-83ACA453BCCC}" type="presOf" srcId="{DFA88CC8-EAF9-42DA-A4C8-793A1F818815}" destId="{CBAFC969-D6C9-4FA0-AA7E-DD4FC4F910F2}" srcOrd="0" destOrd="0" presId="urn:microsoft.com/office/officeart/2005/8/layout/vList5"/>
    <dgm:cxn modelId="{CBD59807-20F1-4638-9463-483B791D7D6F}" type="presOf" srcId="{601AFE5E-81B7-4493-BBD0-A9CB0AA6CAD2}" destId="{A3DFCA2A-3259-4688-A833-7E47232A7BA9}" srcOrd="0" destOrd="0" presId="urn:microsoft.com/office/officeart/2005/8/layout/vList5"/>
    <dgm:cxn modelId="{A2A9E011-E995-4B58-8CDA-C0BC77855A9F}" type="presParOf" srcId="{CBAFC969-D6C9-4FA0-AA7E-DD4FC4F910F2}" destId="{13B03F90-85AE-4245-9BA3-36BA7C1BCA58}" srcOrd="0" destOrd="0" presId="urn:microsoft.com/office/officeart/2005/8/layout/vList5"/>
    <dgm:cxn modelId="{FA43C501-6FA1-49FE-B22C-581BBD18C190}" type="presParOf" srcId="{13B03F90-85AE-4245-9BA3-36BA7C1BCA58}" destId="{A3DFCA2A-3259-4688-A833-7E47232A7BA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FA88CC8-EAF9-42DA-A4C8-793A1F81881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601AFE5E-81B7-4493-BBD0-A9CB0AA6CAD2}">
      <dgm:prSet custT="1"/>
      <dgm:spPr>
        <a:effectLst>
          <a:innerShdw blurRad="825500" dist="50800" dir="13500000">
            <a:prstClr val="black"/>
          </a:innerShdw>
        </a:effectLst>
      </dgm:spPr>
      <dgm:t>
        <a:bodyPr/>
        <a:lstStyle/>
        <a:p>
          <a:pPr rtl="0"/>
          <a:r>
            <a:rPr lang="en-US" sz="3600" dirty="0" smtClean="0"/>
            <a:t>Examples</a:t>
          </a:r>
          <a:endParaRPr lang="en-US" sz="3600" dirty="0"/>
        </a:p>
      </dgm:t>
    </dgm:pt>
    <dgm:pt modelId="{C74E7451-C8CA-48D3-B887-55D8E13A929C}" type="parTrans" cxnId="{61B91300-1E59-4AD1-B711-E66D3BF34746}">
      <dgm:prSet/>
      <dgm:spPr/>
      <dgm:t>
        <a:bodyPr/>
        <a:lstStyle/>
        <a:p>
          <a:endParaRPr lang="en-US"/>
        </a:p>
      </dgm:t>
    </dgm:pt>
    <dgm:pt modelId="{503552E4-F0C3-4F5F-B43B-B38C8200A8B5}" type="sibTrans" cxnId="{61B91300-1E59-4AD1-B711-E66D3BF34746}">
      <dgm:prSet/>
      <dgm:spPr/>
      <dgm:t>
        <a:bodyPr/>
        <a:lstStyle/>
        <a:p>
          <a:endParaRPr lang="en-US"/>
        </a:p>
      </dgm:t>
    </dgm:pt>
    <dgm:pt modelId="{CBAFC969-D6C9-4FA0-AA7E-DD4FC4F910F2}" type="pres">
      <dgm:prSet presAssocID="{DFA88CC8-EAF9-42DA-A4C8-793A1F818815}" presName="Name0" presStyleCnt="0">
        <dgm:presLayoutVars>
          <dgm:dir/>
          <dgm:animLvl val="lvl"/>
          <dgm:resizeHandles val="exact"/>
        </dgm:presLayoutVars>
      </dgm:prSet>
      <dgm:spPr/>
      <dgm:t>
        <a:bodyPr/>
        <a:lstStyle/>
        <a:p>
          <a:endParaRPr lang="en-US"/>
        </a:p>
      </dgm:t>
    </dgm:pt>
    <dgm:pt modelId="{13B03F90-85AE-4245-9BA3-36BA7C1BCA58}" type="pres">
      <dgm:prSet presAssocID="{601AFE5E-81B7-4493-BBD0-A9CB0AA6CAD2}" presName="linNode" presStyleCnt="0"/>
      <dgm:spPr/>
    </dgm:pt>
    <dgm:pt modelId="{A3DFCA2A-3259-4688-A833-7E47232A7BA9}" type="pres">
      <dgm:prSet presAssocID="{601AFE5E-81B7-4493-BBD0-A9CB0AA6CAD2}" presName="parentText" presStyleLbl="node1" presStyleIdx="0" presStyleCnt="1" custScaleX="277778">
        <dgm:presLayoutVars>
          <dgm:chMax val="1"/>
          <dgm:bulletEnabled val="1"/>
        </dgm:presLayoutVars>
      </dgm:prSet>
      <dgm:spPr/>
      <dgm:t>
        <a:bodyPr/>
        <a:lstStyle/>
        <a:p>
          <a:endParaRPr lang="en-US"/>
        </a:p>
      </dgm:t>
    </dgm:pt>
  </dgm:ptLst>
  <dgm:cxnLst>
    <dgm:cxn modelId="{C262CD57-9B00-41D6-A2D2-04C624156889}" type="presOf" srcId="{601AFE5E-81B7-4493-BBD0-A9CB0AA6CAD2}" destId="{A3DFCA2A-3259-4688-A833-7E47232A7BA9}" srcOrd="0" destOrd="0" presId="urn:microsoft.com/office/officeart/2005/8/layout/vList5"/>
    <dgm:cxn modelId="{45FF3389-B7EF-4B11-A958-147655AB7E06}" type="presOf" srcId="{DFA88CC8-EAF9-42DA-A4C8-793A1F818815}" destId="{CBAFC969-D6C9-4FA0-AA7E-DD4FC4F910F2}" srcOrd="0" destOrd="0" presId="urn:microsoft.com/office/officeart/2005/8/layout/vList5"/>
    <dgm:cxn modelId="{61B91300-1E59-4AD1-B711-E66D3BF34746}" srcId="{DFA88CC8-EAF9-42DA-A4C8-793A1F818815}" destId="{601AFE5E-81B7-4493-BBD0-A9CB0AA6CAD2}" srcOrd="0" destOrd="0" parTransId="{C74E7451-C8CA-48D3-B887-55D8E13A929C}" sibTransId="{503552E4-F0C3-4F5F-B43B-B38C8200A8B5}"/>
    <dgm:cxn modelId="{117A5C15-70A1-48E6-B594-5329722C9308}" type="presParOf" srcId="{CBAFC969-D6C9-4FA0-AA7E-DD4FC4F910F2}" destId="{13B03F90-85AE-4245-9BA3-36BA7C1BCA58}" srcOrd="0" destOrd="0" presId="urn:microsoft.com/office/officeart/2005/8/layout/vList5"/>
    <dgm:cxn modelId="{E236D2F7-EA23-4FDA-A511-1E4DDBE05FC9}" type="presParOf" srcId="{13B03F90-85AE-4245-9BA3-36BA7C1BCA58}" destId="{A3DFCA2A-3259-4688-A833-7E47232A7BA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301CF29-031A-473C-AFEB-BC37CEEFE31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72188CF-E719-4B97-93EC-29B63202C477}">
      <dgm:prSet custT="1"/>
      <dgm:spPr>
        <a:effectLst>
          <a:innerShdw blurRad="825500" dist="50800" dir="13500000">
            <a:prstClr val="black"/>
          </a:innerShdw>
        </a:effectLst>
      </dgm:spPr>
      <dgm:t>
        <a:bodyPr/>
        <a:lstStyle/>
        <a:p>
          <a:pPr rtl="0"/>
          <a:endParaRPr lang="en-US" sz="1800" dirty="0"/>
        </a:p>
      </dgm:t>
    </dgm:pt>
    <dgm:pt modelId="{4CA52A13-6C42-417F-B611-4FA082D5BA09}" type="parTrans" cxnId="{FEAD0BCF-B4DF-4326-AA14-FD3C33CB8493}">
      <dgm:prSet/>
      <dgm:spPr/>
      <dgm:t>
        <a:bodyPr/>
        <a:lstStyle/>
        <a:p>
          <a:endParaRPr lang="en-US"/>
        </a:p>
      </dgm:t>
    </dgm:pt>
    <dgm:pt modelId="{253434C2-7ED9-42CA-8030-2E8DC2F2D88E}" type="sibTrans" cxnId="{FEAD0BCF-B4DF-4326-AA14-FD3C33CB8493}">
      <dgm:prSet/>
      <dgm:spPr/>
      <dgm:t>
        <a:bodyPr/>
        <a:lstStyle/>
        <a:p>
          <a:endParaRPr lang="en-US"/>
        </a:p>
      </dgm:t>
    </dgm:pt>
    <dgm:pt modelId="{CECCFC02-FA83-430C-9F2A-11CE0F366AB4}" type="pres">
      <dgm:prSet presAssocID="{6301CF29-031A-473C-AFEB-BC37CEEFE31C}" presName="Name0" presStyleCnt="0">
        <dgm:presLayoutVars>
          <dgm:dir/>
          <dgm:animLvl val="lvl"/>
          <dgm:resizeHandles val="exact"/>
        </dgm:presLayoutVars>
      </dgm:prSet>
      <dgm:spPr/>
      <dgm:t>
        <a:bodyPr/>
        <a:lstStyle/>
        <a:p>
          <a:endParaRPr lang="en-US"/>
        </a:p>
      </dgm:t>
    </dgm:pt>
    <dgm:pt modelId="{F0C98EE2-93C6-4055-B774-04D737F872FE}" type="pres">
      <dgm:prSet presAssocID="{272188CF-E719-4B97-93EC-29B63202C477}" presName="linNode" presStyleCnt="0"/>
      <dgm:spPr/>
    </dgm:pt>
    <dgm:pt modelId="{67102D7B-15D9-45C1-9189-36EE3C442D3B}" type="pres">
      <dgm:prSet presAssocID="{272188CF-E719-4B97-93EC-29B63202C477}" presName="parentText" presStyleLbl="node1" presStyleIdx="0" presStyleCnt="1" custScaleX="277778">
        <dgm:presLayoutVars>
          <dgm:chMax val="1"/>
          <dgm:bulletEnabled val="1"/>
        </dgm:presLayoutVars>
      </dgm:prSet>
      <dgm:spPr/>
      <dgm:t>
        <a:bodyPr/>
        <a:lstStyle/>
        <a:p>
          <a:endParaRPr lang="en-US"/>
        </a:p>
      </dgm:t>
    </dgm:pt>
  </dgm:ptLst>
  <dgm:cxnLst>
    <dgm:cxn modelId="{E7DE2764-04AC-4BBF-8BB0-084E8F3AB5A0}" type="presOf" srcId="{6301CF29-031A-473C-AFEB-BC37CEEFE31C}" destId="{CECCFC02-FA83-430C-9F2A-11CE0F366AB4}" srcOrd="0" destOrd="0" presId="urn:microsoft.com/office/officeart/2005/8/layout/vList5"/>
    <dgm:cxn modelId="{FEAD0BCF-B4DF-4326-AA14-FD3C33CB8493}" srcId="{6301CF29-031A-473C-AFEB-BC37CEEFE31C}" destId="{272188CF-E719-4B97-93EC-29B63202C477}" srcOrd="0" destOrd="0" parTransId="{4CA52A13-6C42-417F-B611-4FA082D5BA09}" sibTransId="{253434C2-7ED9-42CA-8030-2E8DC2F2D88E}"/>
    <dgm:cxn modelId="{3AFC91C0-B0C8-4929-8F9D-24D0C700D7F7}" type="presOf" srcId="{272188CF-E719-4B97-93EC-29B63202C477}" destId="{67102D7B-15D9-45C1-9189-36EE3C442D3B}" srcOrd="0" destOrd="0" presId="urn:microsoft.com/office/officeart/2005/8/layout/vList5"/>
    <dgm:cxn modelId="{E0D4B722-39A5-4065-B2B1-99F1FBFD8EA5}" type="presParOf" srcId="{CECCFC02-FA83-430C-9F2A-11CE0F366AB4}" destId="{F0C98EE2-93C6-4055-B774-04D737F872FE}" srcOrd="0" destOrd="0" presId="urn:microsoft.com/office/officeart/2005/8/layout/vList5"/>
    <dgm:cxn modelId="{C8487CB5-634F-4E69-9EBB-65E41C2B09BE}" type="presParOf" srcId="{F0C98EE2-93C6-4055-B774-04D737F872FE}" destId="{67102D7B-15D9-45C1-9189-36EE3C442D3B}"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301CF29-031A-473C-AFEB-BC37CEEFE31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72188CF-E719-4B97-93EC-29B63202C477}">
      <dgm:prSet custT="1"/>
      <dgm:spPr>
        <a:effectLst>
          <a:innerShdw blurRad="825500" dist="50800" dir="13500000">
            <a:prstClr val="black"/>
          </a:innerShdw>
        </a:effectLst>
      </dgm:spPr>
      <dgm:t>
        <a:bodyPr/>
        <a:lstStyle/>
        <a:p>
          <a:pPr rtl="0"/>
          <a:r>
            <a:rPr lang="en-US" sz="1800" dirty="0" smtClean="0"/>
            <a:t>General </a:t>
          </a:r>
          <a:r>
            <a:rPr lang="en-US" sz="1800" dirty="0" err="1" smtClean="0"/>
            <a:t>Mutliplication</a:t>
          </a:r>
          <a:r>
            <a:rPr lang="en-US" sz="1800" dirty="0" smtClean="0"/>
            <a:t> Rule</a:t>
          </a:r>
          <a:endParaRPr lang="en-US" sz="1800" dirty="0"/>
        </a:p>
      </dgm:t>
    </dgm:pt>
    <dgm:pt modelId="{4CA52A13-6C42-417F-B611-4FA082D5BA09}" type="parTrans" cxnId="{FEAD0BCF-B4DF-4326-AA14-FD3C33CB8493}">
      <dgm:prSet/>
      <dgm:spPr/>
      <dgm:t>
        <a:bodyPr/>
        <a:lstStyle/>
        <a:p>
          <a:endParaRPr lang="en-US"/>
        </a:p>
      </dgm:t>
    </dgm:pt>
    <dgm:pt modelId="{253434C2-7ED9-42CA-8030-2E8DC2F2D88E}" type="sibTrans" cxnId="{FEAD0BCF-B4DF-4326-AA14-FD3C33CB8493}">
      <dgm:prSet/>
      <dgm:spPr/>
      <dgm:t>
        <a:bodyPr/>
        <a:lstStyle/>
        <a:p>
          <a:endParaRPr lang="en-US"/>
        </a:p>
      </dgm:t>
    </dgm:pt>
    <dgm:pt modelId="{CECCFC02-FA83-430C-9F2A-11CE0F366AB4}" type="pres">
      <dgm:prSet presAssocID="{6301CF29-031A-473C-AFEB-BC37CEEFE31C}" presName="Name0" presStyleCnt="0">
        <dgm:presLayoutVars>
          <dgm:dir/>
          <dgm:animLvl val="lvl"/>
          <dgm:resizeHandles val="exact"/>
        </dgm:presLayoutVars>
      </dgm:prSet>
      <dgm:spPr/>
      <dgm:t>
        <a:bodyPr/>
        <a:lstStyle/>
        <a:p>
          <a:endParaRPr lang="en-US"/>
        </a:p>
      </dgm:t>
    </dgm:pt>
    <dgm:pt modelId="{F0C98EE2-93C6-4055-B774-04D737F872FE}" type="pres">
      <dgm:prSet presAssocID="{272188CF-E719-4B97-93EC-29B63202C477}" presName="linNode" presStyleCnt="0"/>
      <dgm:spPr/>
    </dgm:pt>
    <dgm:pt modelId="{67102D7B-15D9-45C1-9189-36EE3C442D3B}" type="pres">
      <dgm:prSet presAssocID="{272188CF-E719-4B97-93EC-29B63202C477}" presName="parentText" presStyleLbl="node1" presStyleIdx="0" presStyleCnt="1" custScaleX="277778">
        <dgm:presLayoutVars>
          <dgm:chMax val="1"/>
          <dgm:bulletEnabled val="1"/>
        </dgm:presLayoutVars>
      </dgm:prSet>
      <dgm:spPr/>
      <dgm:t>
        <a:bodyPr/>
        <a:lstStyle/>
        <a:p>
          <a:endParaRPr lang="en-US"/>
        </a:p>
      </dgm:t>
    </dgm:pt>
  </dgm:ptLst>
  <dgm:cxnLst>
    <dgm:cxn modelId="{7B0C2BC1-492E-48D1-BFA8-348F8B1A3F78}" type="presOf" srcId="{6301CF29-031A-473C-AFEB-BC37CEEFE31C}" destId="{CECCFC02-FA83-430C-9F2A-11CE0F366AB4}" srcOrd="0" destOrd="0" presId="urn:microsoft.com/office/officeart/2005/8/layout/vList5"/>
    <dgm:cxn modelId="{FEAD0BCF-B4DF-4326-AA14-FD3C33CB8493}" srcId="{6301CF29-031A-473C-AFEB-BC37CEEFE31C}" destId="{272188CF-E719-4B97-93EC-29B63202C477}" srcOrd="0" destOrd="0" parTransId="{4CA52A13-6C42-417F-B611-4FA082D5BA09}" sibTransId="{253434C2-7ED9-42CA-8030-2E8DC2F2D88E}"/>
    <dgm:cxn modelId="{508EE2C2-EB30-4EDD-9DBF-D42CFD428D4E}" type="presOf" srcId="{272188CF-E719-4B97-93EC-29B63202C477}" destId="{67102D7B-15D9-45C1-9189-36EE3C442D3B}" srcOrd="0" destOrd="0" presId="urn:microsoft.com/office/officeart/2005/8/layout/vList5"/>
    <dgm:cxn modelId="{DBDE65BD-2642-4291-853E-98D6D8C21817}" type="presParOf" srcId="{CECCFC02-FA83-430C-9F2A-11CE0F366AB4}" destId="{F0C98EE2-93C6-4055-B774-04D737F872FE}" srcOrd="0" destOrd="0" presId="urn:microsoft.com/office/officeart/2005/8/layout/vList5"/>
    <dgm:cxn modelId="{47F88466-A336-4F17-80A6-952D12313E9C}" type="presParOf" srcId="{F0C98EE2-93C6-4055-B774-04D737F872FE}" destId="{67102D7B-15D9-45C1-9189-36EE3C442D3B}"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DFCA2A-3259-4688-A833-7E47232A7BA9}">
      <dsp:nvSpPr>
        <dsp:cNvPr id="0" name=""/>
        <dsp:cNvSpPr/>
      </dsp:nvSpPr>
      <dsp:spPr>
        <a:xfrm>
          <a:off x="4015" y="0"/>
          <a:ext cx="8221569" cy="2057400"/>
        </a:xfrm>
        <a:prstGeom prst="roundRect">
          <a:avLst/>
        </a:prstGeom>
        <a:solidFill>
          <a:srgbClr val="0070C0"/>
        </a:solidFill>
        <a:ln w="25400" cap="flat" cmpd="sng" algn="ctr">
          <a:solidFill>
            <a:schemeClr val="lt1">
              <a:hueOff val="0"/>
              <a:satOff val="0"/>
              <a:lumOff val="0"/>
              <a:alphaOff val="0"/>
            </a:schemeClr>
          </a:solidFill>
          <a:prstDash val="solid"/>
        </a:ln>
        <a:effectLst>
          <a:innerShdw blurRad="825500" dist="50800" dir="13500000">
            <a:prstClr val="black"/>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rtl="0">
            <a:lnSpc>
              <a:spcPct val="90000"/>
            </a:lnSpc>
            <a:spcBef>
              <a:spcPct val="0"/>
            </a:spcBef>
            <a:spcAft>
              <a:spcPct val="35000"/>
            </a:spcAft>
          </a:pPr>
          <a:r>
            <a:rPr lang="en-US" sz="4800" b="1" kern="1200" dirty="0" smtClean="0"/>
            <a:t>Statistics</a:t>
          </a:r>
          <a:endParaRPr lang="en-US" sz="4800" kern="1200" dirty="0"/>
        </a:p>
      </dsp:txBody>
      <dsp:txXfrm>
        <a:off x="104449" y="100434"/>
        <a:ext cx="8020701" cy="185653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02D7B-15D9-45C1-9189-36EE3C442D3B}">
      <dsp:nvSpPr>
        <dsp:cNvPr id="0" name=""/>
        <dsp:cNvSpPr/>
      </dsp:nvSpPr>
      <dsp:spPr>
        <a:xfrm>
          <a:off x="4015" y="0"/>
          <a:ext cx="8221569" cy="563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innerShdw blurRad="825500" dist="50800" dir="13500000">
            <a:prstClr val="black"/>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kern="1200" dirty="0" smtClean="0"/>
            <a:t>Contingency Tables</a:t>
          </a:r>
          <a:endParaRPr lang="en-US" sz="1800" kern="1200" dirty="0"/>
        </a:p>
      </dsp:txBody>
      <dsp:txXfrm>
        <a:off x="31526" y="27511"/>
        <a:ext cx="8166547" cy="50854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02D7B-15D9-45C1-9189-36EE3C442D3B}">
      <dsp:nvSpPr>
        <dsp:cNvPr id="0" name=""/>
        <dsp:cNvSpPr/>
      </dsp:nvSpPr>
      <dsp:spPr>
        <a:xfrm>
          <a:off x="4015" y="0"/>
          <a:ext cx="8221569" cy="563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innerShdw blurRad="825500" dist="50800" dir="13500000">
            <a:prstClr val="black"/>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endParaRPr lang="en-US" sz="1800" kern="1200" dirty="0"/>
        </a:p>
      </dsp:txBody>
      <dsp:txXfrm>
        <a:off x="31526" y="27511"/>
        <a:ext cx="8166547" cy="50854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C91B52-68CA-4730-899D-B0CAB925556C}">
      <dsp:nvSpPr>
        <dsp:cNvPr id="0" name=""/>
        <dsp:cNvSpPr/>
      </dsp:nvSpPr>
      <dsp:spPr>
        <a:xfrm>
          <a:off x="0" y="107599"/>
          <a:ext cx="8001000"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ctr" defTabSz="2400300" rtl="0">
            <a:lnSpc>
              <a:spcPct val="90000"/>
            </a:lnSpc>
            <a:spcBef>
              <a:spcPct val="0"/>
            </a:spcBef>
            <a:spcAft>
              <a:spcPct val="35000"/>
            </a:spcAft>
          </a:pPr>
          <a:r>
            <a:rPr lang="en-US" sz="5400" kern="1200" dirty="0" smtClean="0"/>
            <a:t>End</a:t>
          </a:r>
          <a:endParaRPr lang="en-US" sz="5400" kern="1200" dirty="0"/>
        </a:p>
      </dsp:txBody>
      <dsp:txXfrm>
        <a:off x="61256" y="168855"/>
        <a:ext cx="7878488" cy="11323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DFCA2A-3259-4688-A833-7E47232A7BA9}">
      <dsp:nvSpPr>
        <dsp:cNvPr id="0" name=""/>
        <dsp:cNvSpPr/>
      </dsp:nvSpPr>
      <dsp:spPr>
        <a:xfrm>
          <a:off x="8030" y="0"/>
          <a:ext cx="8221569" cy="182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innerShdw blurRad="825500" dist="50800" dir="13500000">
            <a:prstClr val="black"/>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rtl="0">
            <a:lnSpc>
              <a:spcPct val="90000"/>
            </a:lnSpc>
            <a:spcBef>
              <a:spcPct val="0"/>
            </a:spcBef>
            <a:spcAft>
              <a:spcPct val="35000"/>
            </a:spcAft>
          </a:pPr>
          <a:r>
            <a:rPr lang="en-US" sz="4400" b="1" kern="1200" dirty="0" smtClean="0"/>
            <a:t>Probability</a:t>
          </a:r>
          <a:endParaRPr lang="en-US" sz="4400" kern="1200" dirty="0"/>
        </a:p>
      </dsp:txBody>
      <dsp:txXfrm>
        <a:off x="97305" y="89275"/>
        <a:ext cx="8043019" cy="16502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DFCA2A-3259-4688-A833-7E47232A7BA9}">
      <dsp:nvSpPr>
        <dsp:cNvPr id="0" name=""/>
        <dsp:cNvSpPr/>
      </dsp:nvSpPr>
      <dsp:spPr>
        <a:xfrm>
          <a:off x="76187" y="0"/>
          <a:ext cx="7851709" cy="6090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innerShdw blurRad="825500" dist="50800" dir="13500000">
            <a:prstClr val="black"/>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rtl="0">
            <a:lnSpc>
              <a:spcPct val="90000"/>
            </a:lnSpc>
            <a:spcBef>
              <a:spcPct val="0"/>
            </a:spcBef>
            <a:spcAft>
              <a:spcPct val="35000"/>
            </a:spcAft>
          </a:pPr>
          <a:r>
            <a:rPr lang="en-US" sz="4400" b="1" kern="1200" dirty="0" smtClean="0"/>
            <a:t>Probability</a:t>
          </a:r>
          <a:endParaRPr lang="en-US" sz="4400" kern="1200" dirty="0"/>
        </a:p>
      </dsp:txBody>
      <dsp:txXfrm>
        <a:off x="105916" y="29729"/>
        <a:ext cx="7792251" cy="54954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DFCA2A-3259-4688-A833-7E47232A7BA9}">
      <dsp:nvSpPr>
        <dsp:cNvPr id="0" name=""/>
        <dsp:cNvSpPr/>
      </dsp:nvSpPr>
      <dsp:spPr>
        <a:xfrm>
          <a:off x="4015" y="0"/>
          <a:ext cx="8221569" cy="762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innerShdw blurRad="825500" dist="50800" dir="13500000">
            <a:prstClr val="black"/>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en-US" sz="3600" kern="1200" dirty="0" smtClean="0"/>
            <a:t>Probability</a:t>
          </a:r>
          <a:endParaRPr lang="en-US" sz="3600" kern="1200" dirty="0"/>
        </a:p>
      </dsp:txBody>
      <dsp:txXfrm>
        <a:off x="41213" y="37198"/>
        <a:ext cx="8147173" cy="6876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DFCA2A-3259-4688-A833-7E47232A7BA9}">
      <dsp:nvSpPr>
        <dsp:cNvPr id="0" name=""/>
        <dsp:cNvSpPr/>
      </dsp:nvSpPr>
      <dsp:spPr>
        <a:xfrm>
          <a:off x="4238" y="0"/>
          <a:ext cx="8678323" cy="914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innerShdw blurRad="825500" dist="50800" dir="13500000">
            <a:prstClr val="black"/>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endParaRPr lang="en-US" sz="3600" kern="1200" dirty="0"/>
        </a:p>
      </dsp:txBody>
      <dsp:txXfrm>
        <a:off x="48875" y="44637"/>
        <a:ext cx="8589049" cy="82512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DFCA2A-3259-4688-A833-7E47232A7BA9}">
      <dsp:nvSpPr>
        <dsp:cNvPr id="0" name=""/>
        <dsp:cNvSpPr/>
      </dsp:nvSpPr>
      <dsp:spPr>
        <a:xfrm>
          <a:off x="4015" y="0"/>
          <a:ext cx="8221569" cy="762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innerShdw blurRad="825500" dist="50800" dir="13500000">
            <a:prstClr val="black"/>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endParaRPr lang="en-US" sz="3600" kern="1200" dirty="0"/>
        </a:p>
      </dsp:txBody>
      <dsp:txXfrm>
        <a:off x="41213" y="37198"/>
        <a:ext cx="8147173" cy="68760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DFCA2A-3259-4688-A833-7E47232A7BA9}">
      <dsp:nvSpPr>
        <dsp:cNvPr id="0" name=""/>
        <dsp:cNvSpPr/>
      </dsp:nvSpPr>
      <dsp:spPr>
        <a:xfrm>
          <a:off x="4015" y="0"/>
          <a:ext cx="8221569" cy="762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innerShdw blurRad="825500" dist="50800" dir="13500000">
            <a:prstClr val="black"/>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en-US" sz="3600" kern="1200" dirty="0" smtClean="0"/>
            <a:t>Examples</a:t>
          </a:r>
          <a:endParaRPr lang="en-US" sz="3600" kern="1200" dirty="0"/>
        </a:p>
      </dsp:txBody>
      <dsp:txXfrm>
        <a:off x="41213" y="37198"/>
        <a:ext cx="8147173" cy="68760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02D7B-15D9-45C1-9189-36EE3C442D3B}">
      <dsp:nvSpPr>
        <dsp:cNvPr id="0" name=""/>
        <dsp:cNvSpPr/>
      </dsp:nvSpPr>
      <dsp:spPr>
        <a:xfrm>
          <a:off x="4015" y="0"/>
          <a:ext cx="8221569" cy="563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innerShdw blurRad="825500" dist="50800" dir="13500000">
            <a:prstClr val="black"/>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endParaRPr lang="en-US" sz="1800" kern="1200" dirty="0"/>
        </a:p>
      </dsp:txBody>
      <dsp:txXfrm>
        <a:off x="31526" y="27511"/>
        <a:ext cx="8166547" cy="50854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02D7B-15D9-45C1-9189-36EE3C442D3B}">
      <dsp:nvSpPr>
        <dsp:cNvPr id="0" name=""/>
        <dsp:cNvSpPr/>
      </dsp:nvSpPr>
      <dsp:spPr>
        <a:xfrm>
          <a:off x="4015" y="0"/>
          <a:ext cx="8221569" cy="5635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innerShdw blurRad="825500" dist="50800" dir="13500000">
            <a:prstClr val="black"/>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rtl="0">
            <a:lnSpc>
              <a:spcPct val="90000"/>
            </a:lnSpc>
            <a:spcBef>
              <a:spcPct val="0"/>
            </a:spcBef>
            <a:spcAft>
              <a:spcPct val="35000"/>
            </a:spcAft>
          </a:pPr>
          <a:r>
            <a:rPr lang="en-US" sz="1800" kern="1200" dirty="0" smtClean="0"/>
            <a:t>General </a:t>
          </a:r>
          <a:r>
            <a:rPr lang="en-US" sz="1800" kern="1200" dirty="0" err="1" smtClean="0"/>
            <a:t>Mutliplication</a:t>
          </a:r>
          <a:r>
            <a:rPr lang="en-US" sz="1800" kern="1200" dirty="0" smtClean="0"/>
            <a:t> Rule</a:t>
          </a:r>
          <a:endParaRPr lang="en-US" sz="1800" kern="1200" dirty="0"/>
        </a:p>
      </dsp:txBody>
      <dsp:txXfrm>
        <a:off x="31526" y="27511"/>
        <a:ext cx="8166547" cy="50854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64BC2B2F-3356-4D27-9045-A86C6F84D363}" type="datetimeFigureOut">
              <a:rPr lang="en-US" smtClean="0"/>
              <a:pPr/>
              <a:t>12/12/2013</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351A4C1D-D3ED-4EF9-8A7D-67101A361DA9}" type="slidenum">
              <a:rPr lang="en-US" smtClean="0"/>
              <a:pPr/>
              <a:t>‹#›</a:t>
            </a:fld>
            <a:endParaRPr lang="en-US"/>
          </a:p>
        </p:txBody>
      </p:sp>
    </p:spTree>
    <p:extLst>
      <p:ext uri="{BB962C8B-B14F-4D97-AF65-F5344CB8AC3E}">
        <p14:creationId xmlns:p14="http://schemas.microsoft.com/office/powerpoint/2010/main" val="12705470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r>
              <a:rPr lang="en-US" dirty="0" smtClean="0"/>
              <a:t>9/12*8/11=.55</a:t>
            </a:r>
            <a:endParaRPr lang="en-US" dirty="0"/>
          </a:p>
        </p:txBody>
      </p:sp>
      <p:sp>
        <p:nvSpPr>
          <p:cNvPr id="4" name="Slide Number Placeholder 3"/>
          <p:cNvSpPr>
            <a:spLocks noGrp="1"/>
          </p:cNvSpPr>
          <p:nvPr>
            <p:ph type="sldNum" sz="quarter" idx="10"/>
          </p:nvPr>
        </p:nvSpPr>
        <p:spPr/>
        <p:txBody>
          <a:bodyPr/>
          <a:lstStyle/>
          <a:p>
            <a:fld id="{351A4C1D-D3ED-4EF9-8A7D-67101A361DA9}" type="slidenum">
              <a:rPr lang="en-US" smtClean="0"/>
              <a:pPr/>
              <a:t>11</a:t>
            </a:fld>
            <a:endParaRPr lang="en-US"/>
          </a:p>
        </p:txBody>
      </p:sp>
    </p:spTree>
    <p:extLst>
      <p:ext uri="{BB962C8B-B14F-4D97-AF65-F5344CB8AC3E}">
        <p14:creationId xmlns:p14="http://schemas.microsoft.com/office/powerpoint/2010/main" val="4138703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04900" y="696913"/>
            <a:ext cx="4648200" cy="3486150"/>
          </a:xfrm>
        </p:spPr>
      </p:sp>
      <p:sp>
        <p:nvSpPr>
          <p:cNvPr id="3" name="Notes Placeholder 2"/>
          <p:cNvSpPr>
            <a:spLocks noGrp="1"/>
          </p:cNvSpPr>
          <p:nvPr>
            <p:ph type="body" idx="1"/>
          </p:nvPr>
        </p:nvSpPr>
        <p:spPr/>
        <p:txBody>
          <a:bodyPr/>
          <a:lstStyle/>
          <a:p>
            <a:r>
              <a:rPr lang="en-US" dirty="0" smtClean="0"/>
              <a:t>.95 and .27</a:t>
            </a:r>
            <a:endParaRPr lang="en-US" dirty="0"/>
          </a:p>
        </p:txBody>
      </p:sp>
      <p:sp>
        <p:nvSpPr>
          <p:cNvPr id="4" name="Slide Number Placeholder 3"/>
          <p:cNvSpPr>
            <a:spLocks noGrp="1"/>
          </p:cNvSpPr>
          <p:nvPr>
            <p:ph type="sldNum" sz="quarter" idx="10"/>
          </p:nvPr>
        </p:nvSpPr>
        <p:spPr/>
        <p:txBody>
          <a:bodyPr/>
          <a:lstStyle/>
          <a:p>
            <a:fld id="{351A4C1D-D3ED-4EF9-8A7D-67101A361DA9}" type="slidenum">
              <a:rPr lang="en-US" smtClean="0"/>
              <a:pPr/>
              <a:t>13</a:t>
            </a:fld>
            <a:endParaRPr lang="en-US"/>
          </a:p>
        </p:txBody>
      </p:sp>
    </p:spTree>
    <p:extLst>
      <p:ext uri="{BB962C8B-B14F-4D97-AF65-F5344CB8AC3E}">
        <p14:creationId xmlns:p14="http://schemas.microsoft.com/office/powerpoint/2010/main" val="865535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716B95-C3D4-4E3D-A489-21B1A5C0BD4D}" type="datetimeFigureOut">
              <a:rPr lang="en-US" smtClean="0"/>
              <a:pPr/>
              <a:t>12/12/2013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8F0BD48-1C1E-4772-A563-8D4BD24459C9}"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716B95-C3D4-4E3D-A489-21B1A5C0BD4D}" type="datetimeFigureOut">
              <a:rPr lang="en-US" smtClean="0"/>
              <a:pPr/>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0BD48-1C1E-4772-A563-8D4BD24459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716B95-C3D4-4E3D-A489-21B1A5C0BD4D}" type="datetimeFigureOut">
              <a:rPr lang="en-US" smtClean="0"/>
              <a:pPr/>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0BD48-1C1E-4772-A563-8D4BD24459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716B95-C3D4-4E3D-A489-21B1A5C0BD4D}" type="datetimeFigureOut">
              <a:rPr lang="en-US" smtClean="0"/>
              <a:pPr/>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0BD48-1C1E-4772-A563-8D4BD24459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716B95-C3D4-4E3D-A489-21B1A5C0BD4D}" type="datetimeFigureOut">
              <a:rPr lang="en-US" smtClean="0"/>
              <a:pPr/>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F0BD48-1C1E-4772-A563-8D4BD24459C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716B95-C3D4-4E3D-A489-21B1A5C0BD4D}" type="datetimeFigureOut">
              <a:rPr lang="en-US" smtClean="0"/>
              <a:pPr/>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F0BD48-1C1E-4772-A563-8D4BD24459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716B95-C3D4-4E3D-A489-21B1A5C0BD4D}" type="datetimeFigureOut">
              <a:rPr lang="en-US" smtClean="0"/>
              <a:pPr/>
              <a:t>12/12/2013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F0BD48-1C1E-4772-A563-8D4BD24459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716B95-C3D4-4E3D-A489-21B1A5C0BD4D}" type="datetimeFigureOut">
              <a:rPr lang="en-US" smtClean="0"/>
              <a:pPr/>
              <a:t>12/12/2013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F0BD48-1C1E-4772-A563-8D4BD24459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716B95-C3D4-4E3D-A489-21B1A5C0BD4D}" type="datetimeFigureOut">
              <a:rPr lang="en-US" smtClean="0"/>
              <a:pPr/>
              <a:t>12/12/2013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F0BD48-1C1E-4772-A563-8D4BD24459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716B95-C3D4-4E3D-A489-21B1A5C0BD4D}" type="datetimeFigureOut">
              <a:rPr lang="en-US" smtClean="0"/>
              <a:pPr/>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F0BD48-1C1E-4772-A563-8D4BD24459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716B95-C3D4-4E3D-A489-21B1A5C0BD4D}" type="datetimeFigureOut">
              <a:rPr lang="en-US" smtClean="0"/>
              <a:pPr/>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F0BD48-1C1E-4772-A563-8D4BD24459C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716B95-C3D4-4E3D-A489-21B1A5C0BD4D}" type="datetimeFigureOut">
              <a:rPr lang="en-US" smtClean="0"/>
              <a:pPr/>
              <a:t>12/12/2013</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F0BD48-1C1E-4772-A563-8D4BD24459C9}" type="slidenum">
              <a:rPr lang="en-US" smtClean="0"/>
              <a:pPr/>
              <a:t>‹#›</a:t>
            </a:fld>
            <a:endParaRPr lang="en-US"/>
          </a:p>
        </p:txBody>
      </p:sp>
      <p:sp>
        <p:nvSpPr>
          <p:cNvPr id="7" name="TextBox 6"/>
          <p:cNvSpPr txBox="1"/>
          <p:nvPr/>
        </p:nvSpPr>
        <p:spPr>
          <a:xfrm>
            <a:off x="152400" y="6248400"/>
            <a:ext cx="8839200" cy="261610"/>
          </a:xfrm>
          <a:prstGeom prst="rect">
            <a:avLst/>
          </a:prstGeom>
          <a:solidFill>
            <a:srgbClr val="002060"/>
          </a:solid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b="0" i="0" kern="1200" baseline="0" dirty="0" smtClean="0">
                <a:solidFill>
                  <a:schemeClr val="bg1"/>
                </a:solidFill>
                <a:effectLst/>
                <a:latin typeface="+mn-lt"/>
                <a:ea typeface="+mn-ea"/>
                <a:cs typeface="+mn-cs"/>
              </a:rPr>
              <a:t>Bennie D Waller, </a:t>
            </a:r>
            <a:r>
              <a:rPr lang="en-US" sz="1100" b="0" i="0" kern="1200" baseline="0" smtClean="0">
                <a:solidFill>
                  <a:schemeClr val="bg1"/>
                </a:solidFill>
                <a:effectLst/>
                <a:latin typeface="+mn-lt"/>
                <a:ea typeface="+mn-ea"/>
                <a:cs typeface="+mn-cs"/>
              </a:rPr>
              <a:t>Longwood University</a:t>
            </a:r>
            <a:endParaRPr lang="en-US" sz="1100" b="0" i="0" kern="1200" baseline="0" dirty="0" smtClean="0">
              <a:solidFill>
                <a:schemeClr val="bg1"/>
              </a:solidFill>
              <a:effectLst/>
              <a:latin typeface="+mn-lt"/>
              <a:ea typeface="+mn-ea"/>
              <a:cs typeface="+mn-cs"/>
            </a:endParaRPr>
          </a:p>
        </p:txBody>
      </p:sp>
      <p:sp>
        <p:nvSpPr>
          <p:cNvPr id="8" name="Rectangle 7"/>
          <p:cNvSpPr/>
          <p:nvPr/>
        </p:nvSpPr>
        <p:spPr>
          <a:xfrm>
            <a:off x="228600" y="152400"/>
            <a:ext cx="152400" cy="6553200"/>
          </a:xfrm>
          <a:prstGeom prst="rect">
            <a:avLst/>
          </a:prstGeom>
          <a:solidFill>
            <a:srgbClr val="002060"/>
          </a:solidFill>
          <a:ln w="31750" cmpd="sng">
            <a:solidFill>
              <a:srgbClr val="002060"/>
            </a:solidFill>
          </a:ln>
          <a:effectLst>
            <a:outerShdw blurRad="152400" dist="317500" sx="1000" sy="1000"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mailto:wallerbd@longwood.edu" TargetMode="Externa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3.wmf"/><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639686656"/>
              </p:ext>
            </p:extLst>
          </p:nvPr>
        </p:nvGraphicFramePr>
        <p:xfrm>
          <a:off x="533400" y="457200"/>
          <a:ext cx="8229600" cy="205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ubtitle 2"/>
          <p:cNvSpPr>
            <a:spLocks noGrp="1"/>
          </p:cNvSpPr>
          <p:nvPr>
            <p:ph type="subTitle" idx="1"/>
          </p:nvPr>
        </p:nvSpPr>
        <p:spPr>
          <a:xfrm>
            <a:off x="1371600" y="2819400"/>
            <a:ext cx="6400800" cy="2819400"/>
          </a:xfrm>
        </p:spPr>
        <p:txBody>
          <a:bodyPr>
            <a:normAutofit lnSpcReduction="10000"/>
          </a:bodyPr>
          <a:lstStyle/>
          <a:p>
            <a:r>
              <a:rPr lang="en-US" b="1" dirty="0" smtClean="0">
                <a:solidFill>
                  <a:schemeClr val="tx1"/>
                </a:solidFill>
              </a:rPr>
              <a:t>Bennie Waller</a:t>
            </a:r>
          </a:p>
          <a:p>
            <a:r>
              <a:rPr lang="en-US" b="1" dirty="0" smtClean="0">
                <a:solidFill>
                  <a:schemeClr val="tx1"/>
                </a:solidFill>
                <a:hlinkClick r:id="rId7"/>
              </a:rPr>
              <a:t>wallerbd@longwood.edu</a:t>
            </a:r>
            <a:endParaRPr lang="en-US" b="1" dirty="0" smtClean="0">
              <a:solidFill>
                <a:schemeClr val="tx1"/>
              </a:solidFill>
            </a:endParaRPr>
          </a:p>
          <a:p>
            <a:r>
              <a:rPr lang="en-US" b="1" dirty="0" smtClean="0">
                <a:solidFill>
                  <a:schemeClr val="tx1"/>
                </a:solidFill>
              </a:rPr>
              <a:t>434-395-2046</a:t>
            </a:r>
          </a:p>
          <a:p>
            <a:r>
              <a:rPr lang="en-US" sz="2400" b="1" dirty="0" smtClean="0">
                <a:solidFill>
                  <a:schemeClr val="tx1"/>
                </a:solidFill>
              </a:rPr>
              <a:t>Longwood University</a:t>
            </a:r>
            <a:br>
              <a:rPr lang="en-US" sz="2400" b="1" dirty="0" smtClean="0">
                <a:solidFill>
                  <a:schemeClr val="tx1"/>
                </a:solidFill>
              </a:rPr>
            </a:br>
            <a:r>
              <a:rPr lang="en-US" sz="2400" b="1" dirty="0" smtClean="0">
                <a:solidFill>
                  <a:schemeClr val="tx1"/>
                </a:solidFill>
              </a:rPr>
              <a:t>201 High Street</a:t>
            </a:r>
            <a:br>
              <a:rPr lang="en-US" sz="2400" b="1" dirty="0" smtClean="0">
                <a:solidFill>
                  <a:schemeClr val="tx1"/>
                </a:solidFill>
              </a:rPr>
            </a:br>
            <a:r>
              <a:rPr lang="en-US" sz="2400" b="1" dirty="0" smtClean="0">
                <a:solidFill>
                  <a:schemeClr val="tx1"/>
                </a:solidFill>
              </a:rPr>
              <a:t>Farmville, VA 23901</a:t>
            </a:r>
            <a:endParaRPr lang="en-US" sz="2400" b="1" dirty="0">
              <a:solidFill>
                <a:schemeClr val="tx1"/>
              </a:solidFill>
            </a:endParaRPr>
          </a:p>
        </p:txBody>
      </p:sp>
    </p:spTree>
    <p:extLst>
      <p:ext uri="{BB962C8B-B14F-4D97-AF65-F5344CB8AC3E}">
        <p14:creationId xmlns:p14="http://schemas.microsoft.com/office/powerpoint/2010/main" val="9835727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115867809"/>
              </p:ext>
            </p:extLst>
          </p:nvPr>
        </p:nvGraphicFramePr>
        <p:xfrm>
          <a:off x="533400" y="17585"/>
          <a:ext cx="8229600" cy="5635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533400" y="514350"/>
            <a:ext cx="8458200" cy="1569660"/>
          </a:xfrm>
          <a:prstGeom prst="rect">
            <a:avLst/>
          </a:prstGeom>
        </p:spPr>
        <p:txBody>
          <a:bodyPr wrap="square">
            <a:spAutoFit/>
          </a:bodyPr>
          <a:lstStyle/>
          <a:p>
            <a:r>
              <a:rPr lang="en-US" sz="1600" b="1" dirty="0"/>
              <a:t>Problem</a:t>
            </a:r>
            <a:r>
              <a:rPr lang="en-US" sz="1600" dirty="0" smtClean="0"/>
              <a:t>: </a:t>
            </a:r>
            <a:r>
              <a:rPr lang="en-US" sz="1600" dirty="0"/>
              <a:t>A study by the National Park Service revealed that 50% of the vacationers going to the Rocky Mountain region visit Yellowstone Park, 40% visit the Tetons and 35% visit both. </a:t>
            </a:r>
            <a:endParaRPr lang="en-US" sz="1600" dirty="0" smtClean="0"/>
          </a:p>
          <a:p>
            <a:pPr marL="342900" indent="-342900">
              <a:buFont typeface="+mj-lt"/>
              <a:buAutoNum type="arabicPeriod"/>
            </a:pPr>
            <a:r>
              <a:rPr lang="en-US" sz="1600" b="1" dirty="0" smtClean="0"/>
              <a:t>What </a:t>
            </a:r>
            <a:r>
              <a:rPr lang="en-US" sz="1600" b="1" dirty="0"/>
              <a:t>is the probability that a vacationer will visit at least one of these magnificent attractions? </a:t>
            </a:r>
            <a:endParaRPr lang="en-US" sz="1600" b="1" dirty="0" smtClean="0"/>
          </a:p>
          <a:p>
            <a:pPr marL="342900" indent="-342900">
              <a:buFont typeface="+mj-lt"/>
              <a:buAutoNum type="arabicPeriod"/>
            </a:pPr>
            <a:r>
              <a:rPr lang="en-US" sz="1600" b="1" dirty="0" smtClean="0"/>
              <a:t>What is the .35 probability called?  </a:t>
            </a:r>
          </a:p>
          <a:p>
            <a:pPr marL="342900" indent="-342900">
              <a:buFont typeface="+mj-lt"/>
              <a:buAutoNum type="arabicPeriod"/>
            </a:pPr>
            <a:r>
              <a:rPr lang="en-US" sz="1600" b="1" dirty="0" smtClean="0"/>
              <a:t>Are these events mutually exclusive?</a:t>
            </a:r>
            <a:endParaRPr lang="en-US" sz="1600" b="1" dirty="0"/>
          </a:p>
        </p:txBody>
      </p:sp>
      <p:sp>
        <p:nvSpPr>
          <p:cNvPr id="5" name="Oval 4"/>
          <p:cNvSpPr/>
          <p:nvPr/>
        </p:nvSpPr>
        <p:spPr>
          <a:xfrm>
            <a:off x="5283200" y="1828800"/>
            <a:ext cx="1955800" cy="12192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509775" y="1861066"/>
            <a:ext cx="1854200" cy="12192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486400" y="2297668"/>
            <a:ext cx="736600" cy="369332"/>
          </a:xfrm>
          <a:prstGeom prst="rect">
            <a:avLst/>
          </a:prstGeom>
          <a:noFill/>
        </p:spPr>
        <p:txBody>
          <a:bodyPr wrap="square" rtlCol="0">
            <a:spAutoFit/>
          </a:bodyPr>
          <a:lstStyle/>
          <a:p>
            <a:r>
              <a:rPr lang="en-US" dirty="0" smtClean="0"/>
              <a:t>.50</a:t>
            </a:r>
            <a:endParaRPr lang="en-US" dirty="0"/>
          </a:p>
        </p:txBody>
      </p:sp>
      <p:sp>
        <p:nvSpPr>
          <p:cNvPr id="9" name="TextBox 8"/>
          <p:cNvSpPr txBox="1"/>
          <p:nvPr/>
        </p:nvSpPr>
        <p:spPr>
          <a:xfrm>
            <a:off x="7391400" y="2286000"/>
            <a:ext cx="939800" cy="369332"/>
          </a:xfrm>
          <a:prstGeom prst="rect">
            <a:avLst/>
          </a:prstGeom>
          <a:noFill/>
        </p:spPr>
        <p:txBody>
          <a:bodyPr wrap="square" rtlCol="0">
            <a:spAutoFit/>
          </a:bodyPr>
          <a:lstStyle/>
          <a:p>
            <a:r>
              <a:rPr lang="en-US" dirty="0" smtClean="0"/>
              <a:t>.40</a:t>
            </a:r>
            <a:endParaRPr lang="en-US" dirty="0"/>
          </a:p>
        </p:txBody>
      </p:sp>
      <p:sp>
        <p:nvSpPr>
          <p:cNvPr id="10" name="TextBox 9"/>
          <p:cNvSpPr txBox="1"/>
          <p:nvPr/>
        </p:nvSpPr>
        <p:spPr>
          <a:xfrm>
            <a:off x="6502401" y="2286000"/>
            <a:ext cx="927100" cy="369332"/>
          </a:xfrm>
          <a:prstGeom prst="rect">
            <a:avLst/>
          </a:prstGeom>
          <a:noFill/>
        </p:spPr>
        <p:txBody>
          <a:bodyPr wrap="square" rtlCol="0">
            <a:spAutoFit/>
          </a:bodyPr>
          <a:lstStyle/>
          <a:p>
            <a:r>
              <a:rPr lang="en-US" dirty="0" smtClean="0"/>
              <a:t>.35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871734857"/>
              </p:ext>
            </p:extLst>
          </p:nvPr>
        </p:nvGraphicFramePr>
        <p:xfrm>
          <a:off x="533400" y="17585"/>
          <a:ext cx="8229600" cy="5635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ounded Rectangle 6"/>
          <p:cNvSpPr/>
          <p:nvPr/>
        </p:nvSpPr>
        <p:spPr bwMode="auto">
          <a:xfrm>
            <a:off x="555543" y="784535"/>
            <a:ext cx="8355013" cy="2249487"/>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a:lstStyle/>
          <a:p>
            <a:pPr eaLnBrk="0" hangingPunct="0">
              <a:defRPr/>
            </a:pPr>
            <a:endParaRPr lang="en-US">
              <a:solidFill>
                <a:schemeClr val="tx1"/>
              </a:solidFill>
              <a:latin typeface="Times New Roman" pitchFamily="18" charset="0"/>
            </a:endParaRPr>
          </a:p>
        </p:txBody>
      </p:sp>
      <p:sp>
        <p:nvSpPr>
          <p:cNvPr id="8" name="Rectangle 3"/>
          <p:cNvSpPr txBox="1">
            <a:spLocks noChangeArrowheads="1"/>
          </p:cNvSpPr>
          <p:nvPr/>
        </p:nvSpPr>
        <p:spPr bwMode="auto">
          <a:xfrm>
            <a:off x="687306" y="838510"/>
            <a:ext cx="4187825" cy="1458912"/>
          </a:xfrm>
          <a:prstGeom prst="rect">
            <a:avLst/>
          </a:prstGeom>
          <a:noFill/>
          <a:ln w="9525">
            <a:noFill/>
            <a:miter lim="800000"/>
            <a:headEnd/>
            <a:tailEnd/>
          </a:ln>
        </p:spPr>
        <p:txBody>
          <a:bodyPr lIns="92075" tIns="46038" rIns="92075" bIns="46038"/>
          <a:lstStyle>
            <a:lvl1pPr marL="342900" indent="-342900" eaLnBrk="0" hangingPunct="0">
              <a:defRPr sz="2400" b="1">
                <a:solidFill>
                  <a:schemeClr val="tx1"/>
                </a:solidFill>
                <a:latin typeface="Times New Roman" pitchFamily="18" charset="0"/>
                <a:cs typeface="Arial" charset="0"/>
              </a:defRPr>
            </a:lvl1pPr>
            <a:lvl2pPr marL="742950" indent="-285750" eaLnBrk="0" hangingPunct="0">
              <a:defRPr sz="2400" b="1">
                <a:solidFill>
                  <a:schemeClr val="tx1"/>
                </a:solidFill>
                <a:latin typeface="Times New Roman" pitchFamily="18" charset="0"/>
                <a:cs typeface="Arial" charset="0"/>
              </a:defRPr>
            </a:lvl2pPr>
            <a:lvl3pPr marL="1143000" indent="-228600" eaLnBrk="0" hangingPunct="0">
              <a:defRPr sz="2400" b="1">
                <a:solidFill>
                  <a:schemeClr val="tx1"/>
                </a:solidFill>
                <a:latin typeface="Times New Roman" pitchFamily="18" charset="0"/>
                <a:cs typeface="Arial" charset="0"/>
              </a:defRPr>
            </a:lvl3pPr>
            <a:lvl4pPr marL="1600200" indent="-228600" eaLnBrk="0" hangingPunct="0">
              <a:defRPr sz="2400" b="1">
                <a:solidFill>
                  <a:schemeClr val="tx1"/>
                </a:solidFill>
                <a:latin typeface="Times New Roman" pitchFamily="18" charset="0"/>
                <a:cs typeface="Arial" charset="0"/>
              </a:defRPr>
            </a:lvl4pPr>
            <a:lvl5pPr marL="2057400" indent="-228600" eaLnBrk="0" hangingPunct="0">
              <a:defRPr sz="2400" b="1">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b="1">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b="1">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b="1">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b="1">
                <a:solidFill>
                  <a:schemeClr val="tx1"/>
                </a:solidFill>
                <a:latin typeface="Times New Roman" pitchFamily="18" charset="0"/>
                <a:cs typeface="Arial" charset="0"/>
              </a:defRPr>
            </a:lvl9pPr>
          </a:lstStyle>
          <a:p>
            <a:pPr eaLnBrk="1" hangingPunct="1">
              <a:spcBef>
                <a:spcPct val="20000"/>
              </a:spcBef>
              <a:buClr>
                <a:schemeClr val="tx1"/>
              </a:buClr>
              <a:buSzPct val="75000"/>
              <a:buFont typeface="Wingdings" pitchFamily="2" charset="2"/>
              <a:buNone/>
            </a:pPr>
            <a:r>
              <a:rPr lang="en-US" sz="1600" b="0" dirty="0">
                <a:latin typeface="Arial" charset="0"/>
              </a:rPr>
              <a:t>	A golfer has 12 golf shirts in his closet. Suppose 9 of these shirts are white and the others blue. He gets dressed in the dark, so he just grabs a shirt and puts it on. He plays golf two days in a row and does not do laundry. </a:t>
            </a:r>
          </a:p>
          <a:p>
            <a:pPr eaLnBrk="1" hangingPunct="1">
              <a:spcBef>
                <a:spcPct val="20000"/>
              </a:spcBef>
              <a:buClr>
                <a:schemeClr val="tx1"/>
              </a:buClr>
              <a:buSzPct val="75000"/>
              <a:buFont typeface="Wingdings" pitchFamily="2" charset="2"/>
              <a:buNone/>
            </a:pPr>
            <a:r>
              <a:rPr lang="en-US" sz="1600" b="0" dirty="0">
                <a:latin typeface="Arial" charset="0"/>
              </a:rPr>
              <a:t>	What is the likelihood both shirts selected are white?</a:t>
            </a:r>
          </a:p>
          <a:p>
            <a:pPr eaLnBrk="1" hangingPunct="1">
              <a:spcBef>
                <a:spcPct val="20000"/>
              </a:spcBef>
              <a:buClr>
                <a:schemeClr val="tx1"/>
              </a:buClr>
              <a:buSzPct val="75000"/>
              <a:buFont typeface="Wingdings" pitchFamily="2" charset="2"/>
              <a:buNone/>
            </a:pPr>
            <a:endParaRPr lang="en-US" sz="1600" b="0" dirty="0">
              <a:latin typeface="Arial" charset="0"/>
            </a:endParaRPr>
          </a:p>
          <a:p>
            <a:pPr eaLnBrk="1" hangingPunct="1">
              <a:spcBef>
                <a:spcPct val="20000"/>
              </a:spcBef>
              <a:buClr>
                <a:schemeClr val="tx1"/>
              </a:buClr>
              <a:buSzPct val="75000"/>
            </a:pPr>
            <a:r>
              <a:rPr lang="en-US" sz="1800" b="0" dirty="0">
                <a:latin typeface="+mn-lt"/>
              </a:rPr>
              <a:t>P(A and B) = P(A)*P(B|A</a:t>
            </a:r>
            <a:r>
              <a:rPr lang="en-US" sz="1800" b="0" dirty="0" smtClean="0">
                <a:latin typeface="+mn-lt"/>
              </a:rPr>
              <a:t>)</a:t>
            </a:r>
          </a:p>
          <a:p>
            <a:pPr eaLnBrk="1" hangingPunct="1">
              <a:spcBef>
                <a:spcPct val="20000"/>
              </a:spcBef>
              <a:buClr>
                <a:schemeClr val="tx1"/>
              </a:buClr>
              <a:buSzPct val="75000"/>
            </a:pPr>
            <a:endParaRPr lang="en-US" sz="1800" b="0" dirty="0">
              <a:latin typeface="+mn-lt"/>
            </a:endParaRPr>
          </a:p>
          <a:p>
            <a:pPr eaLnBrk="1" hangingPunct="1">
              <a:spcBef>
                <a:spcPct val="20000"/>
              </a:spcBef>
              <a:buClr>
                <a:schemeClr val="tx1"/>
              </a:buClr>
              <a:buSzPct val="75000"/>
              <a:buFont typeface="Wingdings" pitchFamily="2" charset="2"/>
              <a:buNone/>
            </a:pPr>
            <a:endParaRPr lang="en-US" sz="1600" b="0" dirty="0">
              <a:latin typeface="Arial" charset="0"/>
            </a:endParaRPr>
          </a:p>
          <a:p>
            <a:pPr eaLnBrk="1" hangingPunct="1">
              <a:spcBef>
                <a:spcPct val="20000"/>
              </a:spcBef>
              <a:buClr>
                <a:schemeClr val="tx1"/>
              </a:buClr>
              <a:buSzPct val="75000"/>
            </a:pPr>
            <a:endParaRPr lang="en-US" sz="3200" b="0" dirty="0">
              <a:latin typeface="Arial" charset="0"/>
            </a:endParaRPr>
          </a:p>
        </p:txBody>
      </p:sp>
      <p:pic>
        <p:nvPicPr>
          <p:cNvPr id="9"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81481" y="958366"/>
            <a:ext cx="3797300" cy="1185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04537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059404542"/>
              </p:ext>
            </p:extLst>
          </p:nvPr>
        </p:nvGraphicFramePr>
        <p:xfrm>
          <a:off x="533400" y="17585"/>
          <a:ext cx="8229600" cy="5635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2"/>
          <p:cNvSpPr>
            <a:spLocks noChangeArrowheads="1"/>
          </p:cNvSpPr>
          <p:nvPr/>
        </p:nvSpPr>
        <p:spPr bwMode="auto">
          <a:xfrm>
            <a:off x="533400" y="676754"/>
            <a:ext cx="7620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In a survey of employee satisfaction, the following table summarizes the results in terms of employee satisfaction and gender.</a:t>
            </a:r>
            <a:b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br>
            <a:r>
              <a:rPr kumimoji="0" lang="en-US" sz="1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5" name="Picture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09600" y="1373188"/>
            <a:ext cx="6115344" cy="836613"/>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574307" y="2362202"/>
            <a:ext cx="8112493"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28600" marR="0" lvl="0" indent="-228600" algn="l" defTabSz="914400" rtl="0" eaLnBrk="1" fontAlgn="base" latinLnBrk="0" hangingPunct="1">
              <a:lnSpc>
                <a:spcPct val="100000"/>
              </a:lnSpc>
              <a:spcBef>
                <a:spcPct val="0"/>
              </a:spcBef>
              <a:spcAft>
                <a:spcPct val="0"/>
              </a:spcAft>
              <a:buClrTx/>
              <a:buSzTx/>
              <a:buFont typeface="+mj-lt"/>
              <a:buAutoNum type="arabicPeriod"/>
              <a:tabLst/>
            </a:pPr>
            <a:r>
              <a:rPr kumimoji="0" lang="en-US" sz="14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What is the probability that an employee is Female and Dissatisfied?</a:t>
            </a:r>
          </a:p>
          <a:p>
            <a:pPr marL="228600" lvl="0" indent="-228600" fontAlgn="base">
              <a:spcBef>
                <a:spcPct val="0"/>
              </a:spcBef>
              <a:spcAft>
                <a:spcPct val="0"/>
              </a:spcAft>
              <a:buFont typeface="+mj-lt"/>
              <a:buAutoNum type="arabicPeriod"/>
            </a:pPr>
            <a:r>
              <a:rPr lang="en-US" sz="1400" b="1" dirty="0"/>
              <a:t>What is the probability that an employee is Male or Dissatisfied? </a:t>
            </a:r>
            <a:endParaRPr lang="en-US" sz="1400" b="1" dirty="0" smtClean="0"/>
          </a:p>
          <a:p>
            <a:pPr marL="228600" lvl="0" indent="-228600" fontAlgn="base">
              <a:spcBef>
                <a:spcPct val="0"/>
              </a:spcBef>
              <a:spcAft>
                <a:spcPct val="0"/>
              </a:spcAft>
              <a:buFont typeface="+mj-lt"/>
              <a:buAutoNum type="arabicPeriod"/>
            </a:pPr>
            <a:r>
              <a:rPr lang="en-US" sz="1400" b="1" dirty="0"/>
              <a:t>What is the probability that an employee is Satisfied given that the employee is Male? </a:t>
            </a:r>
            <a:r>
              <a:rPr kumimoji="0" lang="en-US"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16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0665608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460355534"/>
              </p:ext>
            </p:extLst>
          </p:nvPr>
        </p:nvGraphicFramePr>
        <p:xfrm>
          <a:off x="533400" y="17585"/>
          <a:ext cx="8229600" cy="5635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533400" y="762000"/>
            <a:ext cx="8229600" cy="6186309"/>
          </a:xfrm>
          <a:prstGeom prst="rect">
            <a:avLst/>
          </a:prstGeom>
        </p:spPr>
        <p:txBody>
          <a:bodyPr wrap="square">
            <a:spAutoFit/>
          </a:bodyPr>
          <a:lstStyle/>
          <a:p>
            <a:r>
              <a:rPr lang="en-US" b="1" dirty="0" smtClean="0"/>
              <a:t>Problem</a:t>
            </a:r>
            <a:r>
              <a:rPr lang="en-US" dirty="0" smtClean="0"/>
              <a:t>: Airlines </a:t>
            </a:r>
            <a:r>
              <a:rPr lang="en-US" dirty="0"/>
              <a:t>monitor the causes of flights arriving late. 75% of flights are late because of weather, 35% of flights are late because of ground operations. 15% of flights are late because of weather and ground operations. What is the probability that a flight arrives late because of weather or ground operations? </a:t>
            </a:r>
          </a:p>
          <a:p>
            <a:r>
              <a:rPr lang="en-US" dirty="0"/>
              <a:t> </a:t>
            </a:r>
          </a:p>
          <a:p>
            <a:r>
              <a:rPr lang="en-US" dirty="0"/>
              <a:t/>
            </a:r>
            <a:br>
              <a:rPr lang="en-US" dirty="0"/>
            </a:br>
            <a:endParaRPr lang="en-US" dirty="0"/>
          </a:p>
          <a:p>
            <a:endParaRPr lang="en-US" dirty="0" smtClean="0"/>
          </a:p>
          <a:p>
            <a:endParaRPr lang="en-US" dirty="0"/>
          </a:p>
          <a:p>
            <a:endParaRPr lang="en-US" b="1" dirty="0" smtClean="0"/>
          </a:p>
          <a:p>
            <a:endParaRPr lang="en-US" b="1" dirty="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2531228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24475636"/>
              </p:ext>
            </p:extLst>
          </p:nvPr>
        </p:nvGraphicFramePr>
        <p:xfrm>
          <a:off x="457200" y="2130426"/>
          <a:ext cx="80010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584516196"/>
              </p:ext>
            </p:extLst>
          </p:nvPr>
        </p:nvGraphicFramePr>
        <p:xfrm>
          <a:off x="533400" y="1524000"/>
          <a:ext cx="8229600" cy="1828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16446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664853639"/>
              </p:ext>
            </p:extLst>
          </p:nvPr>
        </p:nvGraphicFramePr>
        <p:xfrm>
          <a:off x="685800" y="152400"/>
          <a:ext cx="8153400" cy="60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ubtitle 1"/>
          <p:cNvSpPr>
            <a:spLocks noGrp="1"/>
          </p:cNvSpPr>
          <p:nvPr>
            <p:ph type="subTitle" idx="1"/>
          </p:nvPr>
        </p:nvSpPr>
        <p:spPr>
          <a:xfrm>
            <a:off x="914400" y="990600"/>
            <a:ext cx="6858000" cy="4648200"/>
          </a:xfrm>
        </p:spPr>
        <p:txBody>
          <a:bodyPr/>
          <a:lstStyle/>
          <a:p>
            <a:pPr marL="457200" indent="-457200" algn="l">
              <a:buFont typeface="Wingdings" panose="05000000000000000000" pitchFamily="2" charset="2"/>
              <a:buChar char="Ø"/>
            </a:pPr>
            <a:r>
              <a:rPr lang="en-US" dirty="0" smtClean="0">
                <a:solidFill>
                  <a:schemeClr val="tx1"/>
                </a:solidFill>
              </a:rPr>
              <a:t>What is probability</a:t>
            </a:r>
          </a:p>
          <a:p>
            <a:pPr marL="914400" lvl="1" indent="-457200" algn="l">
              <a:buFont typeface="Wingdings" panose="05000000000000000000" pitchFamily="2" charset="2"/>
              <a:buChar char="Ø"/>
            </a:pPr>
            <a:r>
              <a:rPr lang="en-US" dirty="0" smtClean="0">
                <a:solidFill>
                  <a:schemeClr val="tx1"/>
                </a:solidFill>
              </a:rPr>
              <a:t>The likelihood of an event occurring</a:t>
            </a:r>
          </a:p>
          <a:p>
            <a:pPr marL="914400" lvl="1" indent="-457200" algn="l">
              <a:buFont typeface="Wingdings" panose="05000000000000000000" pitchFamily="2" charset="2"/>
              <a:buChar char="Ø"/>
            </a:pPr>
            <a:endParaRPr lang="en-US" dirty="0">
              <a:solidFill>
                <a:schemeClr val="tx1"/>
              </a:solidFill>
            </a:endParaRPr>
          </a:p>
          <a:p>
            <a:pPr marL="914400" lvl="1" indent="-457200" algn="l">
              <a:buFont typeface="Wingdings" panose="05000000000000000000" pitchFamily="2" charset="2"/>
              <a:buChar char="Ø"/>
            </a:pPr>
            <a:r>
              <a:rPr lang="en-US" dirty="0" smtClean="0">
                <a:solidFill>
                  <a:schemeClr val="tx1"/>
                </a:solidFill>
              </a:rPr>
              <a:t>0&lt;=P(X)&lt;=1</a:t>
            </a:r>
            <a:endParaRPr lang="en-US" dirty="0">
              <a:solidFill>
                <a:schemeClr val="tx1"/>
              </a:solidFill>
            </a:endParaRPr>
          </a:p>
        </p:txBody>
      </p:sp>
    </p:spTree>
    <p:extLst>
      <p:ext uri="{BB962C8B-B14F-4D97-AF65-F5344CB8AC3E}">
        <p14:creationId xmlns:p14="http://schemas.microsoft.com/office/powerpoint/2010/main" val="1338130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512268" y="152400"/>
            <a:ext cx="8221569" cy="762000"/>
            <a:chOff x="4015" y="0"/>
            <a:chExt cx="8221569" cy="762000"/>
          </a:xfrm>
        </p:grpSpPr>
        <p:sp>
          <p:nvSpPr>
            <p:cNvPr id="5" name="Rounded Rectangle 4"/>
            <p:cNvSpPr/>
            <p:nvPr/>
          </p:nvSpPr>
          <p:spPr>
            <a:xfrm>
              <a:off x="4015" y="0"/>
              <a:ext cx="8221569" cy="762000"/>
            </a:xfrm>
            <a:prstGeom prst="roundRect">
              <a:avLst/>
            </a:prstGeom>
            <a:effectLst>
              <a:innerShdw blurRad="825500" dist="50800" dir="13500000">
                <a:prstClr val="black"/>
              </a:innerShdw>
            </a:effectLst>
          </p:spPr>
          <p:style>
            <a:lnRef idx="2">
              <a:schemeClr val="lt1">
                <a:hueOff val="0"/>
                <a:satOff val="0"/>
                <a:lumOff val="0"/>
                <a:alphaOff val="0"/>
              </a:schemeClr>
            </a:lnRef>
            <a:fillRef idx="1">
              <a:schemeClr val="accent1">
                <a:hueOff val="0"/>
                <a:satOff val="0"/>
                <a:lumOff val="0"/>
                <a:alphaOff val="0"/>
              </a:schemeClr>
            </a:fillRef>
            <a:effectRef idx="0">
              <a:scrgbClr r="0" g="0" b="0"/>
            </a:effectRef>
            <a:fontRef idx="minor">
              <a:schemeClr val="lt1"/>
            </a:fontRef>
          </p:style>
        </p:sp>
        <p:sp>
          <p:nvSpPr>
            <p:cNvPr id="6" name="Rounded Rectangle 4"/>
            <p:cNvSpPr/>
            <p:nvPr/>
          </p:nvSpPr>
          <p:spPr>
            <a:xfrm>
              <a:off x="41213" y="37198"/>
              <a:ext cx="8147173" cy="6876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en-US" sz="3600" kern="1200" dirty="0" smtClean="0"/>
                <a:t>Probability</a:t>
              </a:r>
              <a:endParaRPr lang="en-US" sz="3600" kern="1200" dirty="0"/>
            </a:p>
          </p:txBody>
        </p:sp>
      </p:grpSp>
      <p:sp>
        <p:nvSpPr>
          <p:cNvPr id="7" name="TextBox 6"/>
          <p:cNvSpPr txBox="1"/>
          <p:nvPr/>
        </p:nvSpPr>
        <p:spPr>
          <a:xfrm>
            <a:off x="1143000" y="1524000"/>
            <a:ext cx="2895600" cy="461665"/>
          </a:xfrm>
          <a:prstGeom prst="rect">
            <a:avLst/>
          </a:prstGeom>
          <a:noFill/>
        </p:spPr>
        <p:txBody>
          <a:bodyPr wrap="square" rtlCol="0">
            <a:spAutoFit/>
          </a:bodyPr>
          <a:lstStyle/>
          <a:p>
            <a:r>
              <a:rPr lang="en-US" sz="2400" dirty="0" smtClean="0"/>
              <a:t>Classical Probability</a:t>
            </a:r>
          </a:p>
        </p:txBody>
      </p:sp>
      <p:sp>
        <p:nvSpPr>
          <p:cNvPr id="8" name="TextBox 7"/>
          <p:cNvSpPr txBox="1"/>
          <p:nvPr/>
        </p:nvSpPr>
        <p:spPr>
          <a:xfrm>
            <a:off x="1143000" y="3048000"/>
            <a:ext cx="2895600" cy="461665"/>
          </a:xfrm>
          <a:prstGeom prst="rect">
            <a:avLst/>
          </a:prstGeom>
          <a:noFill/>
        </p:spPr>
        <p:txBody>
          <a:bodyPr wrap="square" rtlCol="0">
            <a:spAutoFit/>
          </a:bodyPr>
          <a:lstStyle/>
          <a:p>
            <a:r>
              <a:rPr lang="en-US" sz="2400" dirty="0" smtClean="0"/>
              <a:t>Empirical Probability</a:t>
            </a:r>
          </a:p>
        </p:txBody>
      </p:sp>
      <p:sp>
        <p:nvSpPr>
          <p:cNvPr id="9" name="TextBox 8"/>
          <p:cNvSpPr txBox="1"/>
          <p:nvPr/>
        </p:nvSpPr>
        <p:spPr>
          <a:xfrm>
            <a:off x="1143000" y="4495800"/>
            <a:ext cx="3200400" cy="461665"/>
          </a:xfrm>
          <a:prstGeom prst="rect">
            <a:avLst/>
          </a:prstGeom>
          <a:noFill/>
        </p:spPr>
        <p:txBody>
          <a:bodyPr wrap="square" rtlCol="0">
            <a:spAutoFit/>
          </a:bodyPr>
          <a:lstStyle/>
          <a:p>
            <a:r>
              <a:rPr lang="en-US" sz="2400" dirty="0" smtClean="0"/>
              <a:t>Subjective Probability</a:t>
            </a:r>
          </a:p>
        </p:txBody>
      </p:sp>
    </p:spTree>
    <p:extLst>
      <p:ext uri="{BB962C8B-B14F-4D97-AF65-F5344CB8AC3E}">
        <p14:creationId xmlns:p14="http://schemas.microsoft.com/office/powerpoint/2010/main" val="2880331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512268" y="152400"/>
            <a:ext cx="8221569" cy="762000"/>
            <a:chOff x="4015" y="0"/>
            <a:chExt cx="8221569" cy="762000"/>
          </a:xfrm>
        </p:grpSpPr>
        <p:sp>
          <p:nvSpPr>
            <p:cNvPr id="5" name="Rounded Rectangle 4"/>
            <p:cNvSpPr/>
            <p:nvPr/>
          </p:nvSpPr>
          <p:spPr>
            <a:xfrm>
              <a:off x="4015" y="0"/>
              <a:ext cx="8221569" cy="762000"/>
            </a:xfrm>
            <a:prstGeom prst="roundRect">
              <a:avLst/>
            </a:prstGeom>
            <a:effectLst>
              <a:innerShdw blurRad="825500" dist="50800" dir="13500000">
                <a:prstClr val="black"/>
              </a:innerShdw>
            </a:effectLst>
          </p:spPr>
          <p:style>
            <a:lnRef idx="2">
              <a:schemeClr val="lt1">
                <a:hueOff val="0"/>
                <a:satOff val="0"/>
                <a:lumOff val="0"/>
                <a:alphaOff val="0"/>
              </a:schemeClr>
            </a:lnRef>
            <a:fillRef idx="1">
              <a:schemeClr val="accent1">
                <a:hueOff val="0"/>
                <a:satOff val="0"/>
                <a:lumOff val="0"/>
                <a:alphaOff val="0"/>
              </a:schemeClr>
            </a:fillRef>
            <a:effectRef idx="0">
              <a:scrgbClr r="0" g="0" b="0"/>
            </a:effectRef>
            <a:fontRef idx="minor">
              <a:schemeClr val="lt1"/>
            </a:fontRef>
          </p:style>
        </p:sp>
        <p:sp>
          <p:nvSpPr>
            <p:cNvPr id="6" name="Rounded Rectangle 4"/>
            <p:cNvSpPr/>
            <p:nvPr/>
          </p:nvSpPr>
          <p:spPr>
            <a:xfrm>
              <a:off x="41213" y="37198"/>
              <a:ext cx="8147173" cy="68760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37160" tIns="68580" rIns="137160" bIns="68580" numCol="1" spcCol="1270" anchor="ctr" anchorCtr="0">
              <a:noAutofit/>
            </a:bodyPr>
            <a:lstStyle/>
            <a:p>
              <a:pPr lvl="0" algn="ctr" defTabSz="1600200" rtl="0">
                <a:lnSpc>
                  <a:spcPct val="90000"/>
                </a:lnSpc>
                <a:spcBef>
                  <a:spcPct val="0"/>
                </a:spcBef>
                <a:spcAft>
                  <a:spcPct val="35000"/>
                </a:spcAft>
              </a:pPr>
              <a:r>
                <a:rPr lang="en-US" sz="3600" kern="1200" dirty="0" smtClean="0"/>
                <a:t>Probability</a:t>
              </a:r>
              <a:endParaRPr lang="en-US" sz="3600" kern="1200" dirty="0"/>
            </a:p>
          </p:txBody>
        </p:sp>
      </p:grpSp>
      <p:sp>
        <p:nvSpPr>
          <p:cNvPr id="7" name="TextBox 6"/>
          <p:cNvSpPr txBox="1"/>
          <p:nvPr/>
        </p:nvSpPr>
        <p:spPr>
          <a:xfrm>
            <a:off x="1143000" y="1524000"/>
            <a:ext cx="2895600" cy="461665"/>
          </a:xfrm>
          <a:prstGeom prst="rect">
            <a:avLst/>
          </a:prstGeom>
          <a:noFill/>
        </p:spPr>
        <p:txBody>
          <a:bodyPr wrap="square" rtlCol="0">
            <a:spAutoFit/>
          </a:bodyPr>
          <a:lstStyle/>
          <a:p>
            <a:r>
              <a:rPr lang="en-US" sz="2400" dirty="0" smtClean="0"/>
              <a:t>Marginal Probability</a:t>
            </a:r>
          </a:p>
        </p:txBody>
      </p:sp>
      <p:sp>
        <p:nvSpPr>
          <p:cNvPr id="8" name="TextBox 7"/>
          <p:cNvSpPr txBox="1"/>
          <p:nvPr/>
        </p:nvSpPr>
        <p:spPr>
          <a:xfrm>
            <a:off x="1143000" y="3048000"/>
            <a:ext cx="2895600" cy="461665"/>
          </a:xfrm>
          <a:prstGeom prst="rect">
            <a:avLst/>
          </a:prstGeom>
          <a:noFill/>
        </p:spPr>
        <p:txBody>
          <a:bodyPr wrap="square" rtlCol="0">
            <a:spAutoFit/>
          </a:bodyPr>
          <a:lstStyle/>
          <a:p>
            <a:r>
              <a:rPr lang="en-US" sz="2400" dirty="0" smtClean="0"/>
              <a:t>Joint Probability</a:t>
            </a:r>
          </a:p>
        </p:txBody>
      </p:sp>
      <p:sp>
        <p:nvSpPr>
          <p:cNvPr id="9" name="TextBox 8"/>
          <p:cNvSpPr txBox="1"/>
          <p:nvPr/>
        </p:nvSpPr>
        <p:spPr>
          <a:xfrm>
            <a:off x="1143000" y="4495800"/>
            <a:ext cx="3200400" cy="461665"/>
          </a:xfrm>
          <a:prstGeom prst="rect">
            <a:avLst/>
          </a:prstGeom>
          <a:noFill/>
        </p:spPr>
        <p:txBody>
          <a:bodyPr wrap="square" rtlCol="0">
            <a:spAutoFit/>
          </a:bodyPr>
          <a:lstStyle/>
          <a:p>
            <a:r>
              <a:rPr lang="en-US" sz="2400" dirty="0" smtClean="0"/>
              <a:t>Conditional Probability</a:t>
            </a:r>
          </a:p>
        </p:txBody>
      </p:sp>
      <p:sp>
        <p:nvSpPr>
          <p:cNvPr id="10" name="TextBox 9"/>
          <p:cNvSpPr txBox="1"/>
          <p:nvPr/>
        </p:nvSpPr>
        <p:spPr>
          <a:xfrm>
            <a:off x="5029200" y="1524000"/>
            <a:ext cx="2895600" cy="461665"/>
          </a:xfrm>
          <a:prstGeom prst="rect">
            <a:avLst/>
          </a:prstGeom>
          <a:noFill/>
        </p:spPr>
        <p:txBody>
          <a:bodyPr wrap="square" rtlCol="0">
            <a:spAutoFit/>
          </a:bodyPr>
          <a:lstStyle/>
          <a:p>
            <a:r>
              <a:rPr lang="en-US" sz="2400" dirty="0" smtClean="0"/>
              <a:t>Independence</a:t>
            </a:r>
          </a:p>
        </p:txBody>
      </p:sp>
      <p:sp>
        <p:nvSpPr>
          <p:cNvPr id="11" name="TextBox 10"/>
          <p:cNvSpPr txBox="1"/>
          <p:nvPr/>
        </p:nvSpPr>
        <p:spPr>
          <a:xfrm>
            <a:off x="5029200" y="3048000"/>
            <a:ext cx="2895600" cy="461665"/>
          </a:xfrm>
          <a:prstGeom prst="rect">
            <a:avLst/>
          </a:prstGeom>
          <a:noFill/>
        </p:spPr>
        <p:txBody>
          <a:bodyPr wrap="square" rtlCol="0">
            <a:spAutoFit/>
          </a:bodyPr>
          <a:lstStyle/>
          <a:p>
            <a:r>
              <a:rPr lang="en-US" sz="2400" dirty="0" smtClean="0"/>
              <a:t>Mutually exclusive</a:t>
            </a:r>
          </a:p>
        </p:txBody>
      </p:sp>
    </p:spTree>
    <p:extLst>
      <p:ext uri="{BB962C8B-B14F-4D97-AF65-F5344CB8AC3E}">
        <p14:creationId xmlns:p14="http://schemas.microsoft.com/office/powerpoint/2010/main" val="4173686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464808151"/>
              </p:ext>
            </p:extLst>
          </p:nvPr>
        </p:nvGraphicFramePr>
        <p:xfrm>
          <a:off x="609600" y="76200"/>
          <a:ext cx="8229600" cy="76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637233" y="4962211"/>
            <a:ext cx="3803413" cy="341632"/>
          </a:xfrm>
          <a:prstGeom prst="rect">
            <a:avLst/>
          </a:prstGeom>
        </p:spPr>
        <p:txBody>
          <a:bodyPr wrap="none">
            <a:spAutoFit/>
          </a:bodyPr>
          <a:lstStyle/>
          <a:p>
            <a:pPr>
              <a:lnSpc>
                <a:spcPct val="90000"/>
              </a:lnSpc>
            </a:pPr>
            <a:r>
              <a:rPr lang="en-US" b="1" dirty="0"/>
              <a:t>P(A or B) = P(A) + P(B) - P(A and B)</a:t>
            </a:r>
          </a:p>
        </p:txBody>
      </p:sp>
      <p:pic>
        <p:nvPicPr>
          <p:cNvPr id="6" name="Picture 9" descr="05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24400" y="1066800"/>
            <a:ext cx="3657600" cy="5162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637233" y="1981200"/>
            <a:ext cx="2578655" cy="341632"/>
          </a:xfrm>
          <a:prstGeom prst="rect">
            <a:avLst/>
          </a:prstGeom>
        </p:spPr>
        <p:txBody>
          <a:bodyPr wrap="none">
            <a:spAutoFit/>
          </a:bodyPr>
          <a:lstStyle/>
          <a:p>
            <a:pPr>
              <a:lnSpc>
                <a:spcPct val="90000"/>
              </a:lnSpc>
            </a:pPr>
            <a:r>
              <a:rPr lang="en-US" b="1" dirty="0"/>
              <a:t>P(A or B) = P(A) + P(B)</a:t>
            </a:r>
            <a:r>
              <a:rPr lang="en-US" dirty="0"/>
              <a:t> </a:t>
            </a:r>
          </a:p>
        </p:txBody>
      </p:sp>
      <p:sp>
        <p:nvSpPr>
          <p:cNvPr id="7" name="TextBox 6"/>
          <p:cNvSpPr txBox="1"/>
          <p:nvPr/>
        </p:nvSpPr>
        <p:spPr>
          <a:xfrm>
            <a:off x="637233" y="838200"/>
            <a:ext cx="3886200" cy="646331"/>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r>
              <a:rPr lang="en-US" sz="3600" dirty="0" smtClean="0"/>
              <a:t>Rules of addition</a:t>
            </a:r>
            <a:endParaRPr lang="en-US" sz="3600" dirty="0"/>
          </a:p>
        </p:txBody>
      </p:sp>
    </p:spTree>
    <p:extLst>
      <p:ext uri="{BB962C8B-B14F-4D97-AF65-F5344CB8AC3E}">
        <p14:creationId xmlns:p14="http://schemas.microsoft.com/office/powerpoint/2010/main" val="314506424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95698540"/>
              </p:ext>
            </p:extLst>
          </p:nvPr>
        </p:nvGraphicFramePr>
        <p:xfrm>
          <a:off x="457200" y="76200"/>
          <a:ext cx="86868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p:cNvSpPr/>
          <p:nvPr/>
        </p:nvSpPr>
        <p:spPr>
          <a:xfrm>
            <a:off x="637232" y="3886200"/>
            <a:ext cx="2624436" cy="369332"/>
          </a:xfrm>
          <a:prstGeom prst="rect">
            <a:avLst/>
          </a:prstGeom>
        </p:spPr>
        <p:txBody>
          <a:bodyPr wrap="none">
            <a:spAutoFit/>
          </a:bodyPr>
          <a:lstStyle/>
          <a:p>
            <a:pPr>
              <a:defRPr/>
            </a:pPr>
            <a:r>
              <a:rPr lang="en-US" b="1" i="1" dirty="0"/>
              <a:t>P</a:t>
            </a:r>
            <a:r>
              <a:rPr lang="en-US" b="1" dirty="0"/>
              <a:t>(</a:t>
            </a:r>
            <a:r>
              <a:rPr lang="en-US" b="1" i="1" dirty="0"/>
              <a:t>A</a:t>
            </a:r>
            <a:r>
              <a:rPr lang="en-US" b="1" dirty="0"/>
              <a:t> and </a:t>
            </a:r>
            <a:r>
              <a:rPr lang="en-US" b="1" i="1" dirty="0"/>
              <a:t>B</a:t>
            </a:r>
            <a:r>
              <a:rPr lang="en-US" b="1" dirty="0"/>
              <a:t>) = </a:t>
            </a:r>
            <a:r>
              <a:rPr lang="en-US" b="1" i="1" dirty="0" smtClean="0"/>
              <a:t>P</a:t>
            </a:r>
            <a:r>
              <a:rPr lang="en-US" b="1" dirty="0" smtClean="0"/>
              <a:t>(</a:t>
            </a:r>
            <a:r>
              <a:rPr lang="en-US" b="1" i="1" dirty="0" smtClean="0"/>
              <a:t>A</a:t>
            </a:r>
            <a:r>
              <a:rPr lang="en-US" b="1" dirty="0" smtClean="0"/>
              <a:t>)</a:t>
            </a:r>
            <a:r>
              <a:rPr lang="en-US" b="1" i="1" dirty="0" smtClean="0"/>
              <a:t>P</a:t>
            </a:r>
            <a:r>
              <a:rPr lang="en-US" b="1" dirty="0" smtClean="0"/>
              <a:t>(</a:t>
            </a:r>
            <a:r>
              <a:rPr lang="en-US" b="1" i="1" dirty="0" smtClean="0"/>
              <a:t>B|A</a:t>
            </a:r>
            <a:r>
              <a:rPr lang="en-US" b="1" dirty="0" smtClean="0"/>
              <a:t>)</a:t>
            </a:r>
            <a:endParaRPr lang="en-US" b="1" dirty="0"/>
          </a:p>
        </p:txBody>
      </p:sp>
      <p:sp>
        <p:nvSpPr>
          <p:cNvPr id="3" name="Rectangle 2"/>
          <p:cNvSpPr/>
          <p:nvPr/>
        </p:nvSpPr>
        <p:spPr>
          <a:xfrm>
            <a:off x="637232" y="1828800"/>
            <a:ext cx="2419252" cy="369332"/>
          </a:xfrm>
          <a:prstGeom prst="rect">
            <a:avLst/>
          </a:prstGeom>
        </p:spPr>
        <p:txBody>
          <a:bodyPr wrap="none">
            <a:spAutoFit/>
          </a:bodyPr>
          <a:lstStyle/>
          <a:p>
            <a:pPr>
              <a:defRPr/>
            </a:pPr>
            <a:r>
              <a:rPr lang="en-US" b="1" i="1" dirty="0"/>
              <a:t>P</a:t>
            </a:r>
            <a:r>
              <a:rPr lang="en-US" b="1" dirty="0"/>
              <a:t>(</a:t>
            </a:r>
            <a:r>
              <a:rPr lang="en-US" b="1" i="1" dirty="0"/>
              <a:t>A</a:t>
            </a:r>
            <a:r>
              <a:rPr lang="en-US" b="1" dirty="0"/>
              <a:t> and </a:t>
            </a:r>
            <a:r>
              <a:rPr lang="en-US" b="1" i="1" dirty="0"/>
              <a:t>B</a:t>
            </a:r>
            <a:r>
              <a:rPr lang="en-US" b="1" dirty="0"/>
              <a:t>) = </a:t>
            </a:r>
            <a:r>
              <a:rPr lang="en-US" b="1" i="1" dirty="0"/>
              <a:t>P</a:t>
            </a:r>
            <a:r>
              <a:rPr lang="en-US" b="1" dirty="0"/>
              <a:t>(</a:t>
            </a:r>
            <a:r>
              <a:rPr lang="en-US" b="1" i="1" dirty="0"/>
              <a:t>A</a:t>
            </a:r>
            <a:r>
              <a:rPr lang="en-US" b="1" dirty="0"/>
              <a:t>)</a:t>
            </a:r>
            <a:r>
              <a:rPr lang="en-US" b="1" i="1" dirty="0"/>
              <a:t>P</a:t>
            </a:r>
            <a:r>
              <a:rPr lang="en-US" b="1" dirty="0"/>
              <a:t>(</a:t>
            </a:r>
            <a:r>
              <a:rPr lang="en-US" b="1" i="1" dirty="0"/>
              <a:t>B</a:t>
            </a:r>
            <a:r>
              <a:rPr lang="en-US" b="1" dirty="0"/>
              <a:t>)</a:t>
            </a:r>
          </a:p>
        </p:txBody>
      </p:sp>
      <p:sp>
        <p:nvSpPr>
          <p:cNvPr id="6" name="TextBox 5"/>
          <p:cNvSpPr txBox="1"/>
          <p:nvPr/>
        </p:nvSpPr>
        <p:spPr>
          <a:xfrm>
            <a:off x="637232" y="191869"/>
            <a:ext cx="8354368" cy="646331"/>
          </a:xfrm>
          <a:prstGeom prst="rect">
            <a:avLst/>
          </a:prstGeom>
          <a:noFill/>
          <a:ln>
            <a:solidFill>
              <a:schemeClr val="accent1"/>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600" dirty="0" smtClean="0">
                <a:solidFill>
                  <a:schemeClr val="bg1"/>
                </a:solidFill>
              </a:rPr>
              <a:t>Probability</a:t>
            </a:r>
            <a:endParaRPr lang="en-US" sz="3600" dirty="0">
              <a:solidFill>
                <a:schemeClr val="bg1"/>
              </a:solidFill>
            </a:endParaRPr>
          </a:p>
        </p:txBody>
      </p:sp>
      <p:sp>
        <p:nvSpPr>
          <p:cNvPr id="5" name="Rectangle 4"/>
          <p:cNvSpPr/>
          <p:nvPr/>
        </p:nvSpPr>
        <p:spPr>
          <a:xfrm>
            <a:off x="637232" y="1143000"/>
            <a:ext cx="3175869" cy="461665"/>
          </a:xfrm>
          <a:prstGeom prst="rect">
            <a:avLst/>
          </a:prstGeom>
        </p:spPr>
        <p:txBody>
          <a:bodyPr wrap="none">
            <a:spAutoFit/>
          </a:bodyPr>
          <a:lstStyle/>
          <a:p>
            <a:r>
              <a:rPr lang="en-US" sz="2400" b="1" dirty="0"/>
              <a:t>Rules of </a:t>
            </a:r>
            <a:r>
              <a:rPr lang="en-US" sz="2400" b="1" dirty="0" smtClean="0"/>
              <a:t>multiplication</a:t>
            </a:r>
            <a:endParaRPr lang="en-US" sz="2400" b="1"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771222225"/>
              </p:ext>
            </p:extLst>
          </p:nvPr>
        </p:nvGraphicFramePr>
        <p:xfrm>
          <a:off x="609600" y="76200"/>
          <a:ext cx="8229600" cy="76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TextBox 7"/>
          <p:cNvSpPr txBox="1"/>
          <p:nvPr/>
        </p:nvSpPr>
        <p:spPr>
          <a:xfrm>
            <a:off x="838200" y="152399"/>
            <a:ext cx="7820968" cy="646331"/>
          </a:xfrm>
          <a:prstGeom prst="rect">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a:r>
              <a:rPr lang="en-US" sz="3600" dirty="0" smtClean="0">
                <a:solidFill>
                  <a:schemeClr val="bg1"/>
                </a:solidFill>
              </a:rPr>
              <a:t>Contingency Tables</a:t>
            </a:r>
            <a:endParaRPr lang="en-US" sz="3600" dirty="0">
              <a:solidFill>
                <a:schemeClr val="bg1"/>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411830993"/>
              </p:ext>
            </p:extLst>
          </p:nvPr>
        </p:nvGraphicFramePr>
        <p:xfrm>
          <a:off x="2057400" y="2579132"/>
          <a:ext cx="6096000" cy="74168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US" b="1" dirty="0" smtClean="0">
                          <a:solidFill>
                            <a:schemeClr val="tx1"/>
                          </a:solidFill>
                        </a:rPr>
                        <a:t>.30</a:t>
                      </a:r>
                      <a:endParaRPr lang="en-US" b="1" dirty="0">
                        <a:solidFill>
                          <a:schemeClr val="tx1"/>
                        </a:solidFill>
                      </a:endParaRPr>
                    </a:p>
                  </a:txBody>
                  <a:tcPr>
                    <a:gradFill>
                      <a:gsLst>
                        <a:gs pos="0">
                          <a:schemeClr val="accent1">
                            <a:tint val="66000"/>
                            <a:satMod val="160000"/>
                          </a:schemeClr>
                        </a:gs>
                        <a:gs pos="0">
                          <a:schemeClr val="accent1">
                            <a:tint val="44500"/>
                            <a:satMod val="160000"/>
                          </a:schemeClr>
                        </a:gs>
                        <a:gs pos="100000">
                          <a:schemeClr val="accent1">
                            <a:tint val="23500"/>
                            <a:satMod val="160000"/>
                          </a:schemeClr>
                        </a:gs>
                      </a:gsLst>
                      <a:lin ang="5400000" scaled="0"/>
                    </a:gradFill>
                  </a:tcPr>
                </a:tc>
                <a:tc>
                  <a:txBody>
                    <a:bodyPr/>
                    <a:lstStyle/>
                    <a:p>
                      <a:pPr algn="ctr"/>
                      <a:r>
                        <a:rPr lang="en-US" b="1" dirty="0" smtClean="0">
                          <a:solidFill>
                            <a:schemeClr val="tx1"/>
                          </a:solidFill>
                        </a:rPr>
                        <a:t>.05</a:t>
                      </a:r>
                      <a:endParaRPr lang="en-US" b="1" dirty="0">
                        <a:solidFill>
                          <a:schemeClr val="tx1"/>
                        </a:solidFill>
                      </a:endParaRPr>
                    </a:p>
                  </a:txBody>
                  <a:tcPr>
                    <a:gradFill>
                      <a:gsLst>
                        <a:gs pos="0">
                          <a:schemeClr val="accent1">
                            <a:tint val="66000"/>
                            <a:satMod val="160000"/>
                          </a:schemeClr>
                        </a:gs>
                        <a:gs pos="0">
                          <a:schemeClr val="accent1">
                            <a:tint val="44500"/>
                            <a:satMod val="160000"/>
                          </a:schemeClr>
                        </a:gs>
                        <a:gs pos="100000">
                          <a:schemeClr val="accent1">
                            <a:tint val="23500"/>
                            <a:satMod val="160000"/>
                          </a:schemeClr>
                        </a:gs>
                      </a:gsLst>
                      <a:lin ang="5400000" scaled="0"/>
                    </a:gradFill>
                  </a:tcPr>
                </a:tc>
              </a:tr>
              <a:tr h="370840">
                <a:tc>
                  <a:txBody>
                    <a:bodyPr/>
                    <a:lstStyle/>
                    <a:p>
                      <a:pPr algn="ctr"/>
                      <a:r>
                        <a:rPr lang="en-US" b="1" dirty="0" smtClean="0">
                          <a:solidFill>
                            <a:schemeClr val="tx1"/>
                          </a:solidFill>
                        </a:rPr>
                        <a:t>.20</a:t>
                      </a:r>
                      <a:endParaRPr lang="en-US" b="1" dirty="0">
                        <a:solidFill>
                          <a:schemeClr val="tx1"/>
                        </a:solidFill>
                      </a:endParaRPr>
                    </a:p>
                  </a:txBody>
                  <a:tcPr>
                    <a:gradFill>
                      <a:gsLst>
                        <a:gs pos="0">
                          <a:schemeClr val="accent1">
                            <a:tint val="66000"/>
                            <a:satMod val="160000"/>
                          </a:schemeClr>
                        </a:gs>
                        <a:gs pos="0">
                          <a:schemeClr val="accent1">
                            <a:tint val="44500"/>
                            <a:satMod val="160000"/>
                          </a:schemeClr>
                        </a:gs>
                        <a:gs pos="100000">
                          <a:schemeClr val="accent1">
                            <a:tint val="23500"/>
                            <a:satMod val="160000"/>
                          </a:schemeClr>
                        </a:gs>
                      </a:gsLst>
                      <a:lin ang="5400000" scaled="0"/>
                    </a:gradFill>
                  </a:tcPr>
                </a:tc>
                <a:tc>
                  <a:txBody>
                    <a:bodyPr/>
                    <a:lstStyle/>
                    <a:p>
                      <a:pPr algn="ctr"/>
                      <a:r>
                        <a:rPr lang="en-US" b="1" dirty="0" smtClean="0">
                          <a:solidFill>
                            <a:schemeClr val="tx1"/>
                          </a:solidFill>
                        </a:rPr>
                        <a:t>.45</a:t>
                      </a:r>
                      <a:endParaRPr lang="en-US" b="1" dirty="0">
                        <a:solidFill>
                          <a:schemeClr val="tx1"/>
                        </a:solidFill>
                      </a:endParaRPr>
                    </a:p>
                  </a:txBody>
                  <a:tcPr>
                    <a:gradFill>
                      <a:gsLst>
                        <a:gs pos="0">
                          <a:schemeClr val="accent1">
                            <a:tint val="66000"/>
                            <a:satMod val="160000"/>
                          </a:schemeClr>
                        </a:gs>
                        <a:gs pos="0">
                          <a:schemeClr val="accent1">
                            <a:tint val="44500"/>
                            <a:satMod val="160000"/>
                          </a:schemeClr>
                        </a:gs>
                        <a:gs pos="100000">
                          <a:schemeClr val="accent1">
                            <a:tint val="23500"/>
                            <a:satMod val="160000"/>
                          </a:schemeClr>
                        </a:gs>
                      </a:gsLst>
                      <a:lin ang="5400000" scaled="0"/>
                    </a:gradFill>
                  </a:tcPr>
                </a:tc>
              </a:tr>
            </a:tbl>
          </a:graphicData>
        </a:graphic>
      </p:graphicFrame>
      <p:sp>
        <p:nvSpPr>
          <p:cNvPr id="3" name="TextBox 2"/>
          <p:cNvSpPr txBox="1"/>
          <p:nvPr/>
        </p:nvSpPr>
        <p:spPr>
          <a:xfrm>
            <a:off x="3048000" y="2172929"/>
            <a:ext cx="990600" cy="369332"/>
          </a:xfrm>
          <a:prstGeom prst="rect">
            <a:avLst/>
          </a:prstGeom>
          <a:noFill/>
        </p:spPr>
        <p:txBody>
          <a:bodyPr wrap="square" rtlCol="0">
            <a:spAutoFit/>
          </a:bodyPr>
          <a:lstStyle/>
          <a:p>
            <a:r>
              <a:rPr lang="en-US" dirty="0" smtClean="0"/>
              <a:t>Males</a:t>
            </a:r>
            <a:endParaRPr lang="en-US" dirty="0"/>
          </a:p>
        </p:txBody>
      </p:sp>
      <p:sp>
        <p:nvSpPr>
          <p:cNvPr id="9" name="TextBox 8"/>
          <p:cNvSpPr txBox="1"/>
          <p:nvPr/>
        </p:nvSpPr>
        <p:spPr>
          <a:xfrm>
            <a:off x="6096000" y="2172929"/>
            <a:ext cx="990600" cy="369332"/>
          </a:xfrm>
          <a:prstGeom prst="rect">
            <a:avLst/>
          </a:prstGeom>
          <a:noFill/>
        </p:spPr>
        <p:txBody>
          <a:bodyPr wrap="square" rtlCol="0">
            <a:spAutoFit/>
          </a:bodyPr>
          <a:lstStyle/>
          <a:p>
            <a:r>
              <a:rPr lang="en-US" dirty="0" smtClean="0"/>
              <a:t>Females</a:t>
            </a:r>
            <a:endParaRPr lang="en-US" dirty="0"/>
          </a:p>
        </p:txBody>
      </p:sp>
      <p:sp>
        <p:nvSpPr>
          <p:cNvPr id="10" name="TextBox 9"/>
          <p:cNvSpPr txBox="1"/>
          <p:nvPr/>
        </p:nvSpPr>
        <p:spPr>
          <a:xfrm>
            <a:off x="914400" y="2602468"/>
            <a:ext cx="990600" cy="369332"/>
          </a:xfrm>
          <a:prstGeom prst="rect">
            <a:avLst/>
          </a:prstGeom>
          <a:noFill/>
        </p:spPr>
        <p:txBody>
          <a:bodyPr wrap="square" rtlCol="0">
            <a:spAutoFit/>
          </a:bodyPr>
          <a:lstStyle/>
          <a:p>
            <a:r>
              <a:rPr lang="en-US" dirty="0" smtClean="0"/>
              <a:t>Smokes</a:t>
            </a:r>
            <a:endParaRPr lang="en-US" dirty="0"/>
          </a:p>
        </p:txBody>
      </p:sp>
      <p:sp>
        <p:nvSpPr>
          <p:cNvPr id="11" name="TextBox 10"/>
          <p:cNvSpPr txBox="1"/>
          <p:nvPr/>
        </p:nvSpPr>
        <p:spPr>
          <a:xfrm>
            <a:off x="381000" y="2971800"/>
            <a:ext cx="1752600" cy="369332"/>
          </a:xfrm>
          <a:prstGeom prst="rect">
            <a:avLst/>
          </a:prstGeom>
          <a:noFill/>
        </p:spPr>
        <p:txBody>
          <a:bodyPr wrap="square" rtlCol="0">
            <a:spAutoFit/>
          </a:bodyPr>
          <a:lstStyle/>
          <a:p>
            <a:r>
              <a:rPr lang="en-US" dirty="0" smtClean="0"/>
              <a:t>Does not smoke</a:t>
            </a:r>
            <a:endParaRPr lang="en-US" dirty="0"/>
          </a:p>
        </p:txBody>
      </p:sp>
      <p:sp>
        <p:nvSpPr>
          <p:cNvPr id="12" name="TextBox 11"/>
          <p:cNvSpPr txBox="1"/>
          <p:nvPr/>
        </p:nvSpPr>
        <p:spPr>
          <a:xfrm>
            <a:off x="3200400" y="3361419"/>
            <a:ext cx="685800" cy="369332"/>
          </a:xfrm>
          <a:prstGeom prst="rect">
            <a:avLst/>
          </a:prstGeom>
          <a:noFill/>
        </p:spPr>
        <p:txBody>
          <a:bodyPr wrap="square" rtlCol="0">
            <a:spAutoFit/>
          </a:bodyPr>
          <a:lstStyle/>
          <a:p>
            <a:pPr algn="ctr"/>
            <a:r>
              <a:rPr lang="en-US" dirty="0" smtClean="0"/>
              <a:t>.50</a:t>
            </a:r>
            <a:endParaRPr lang="en-US" dirty="0"/>
          </a:p>
        </p:txBody>
      </p:sp>
      <p:sp>
        <p:nvSpPr>
          <p:cNvPr id="15" name="TextBox 14"/>
          <p:cNvSpPr txBox="1"/>
          <p:nvPr/>
        </p:nvSpPr>
        <p:spPr>
          <a:xfrm>
            <a:off x="6248400" y="3361419"/>
            <a:ext cx="685800" cy="369332"/>
          </a:xfrm>
          <a:prstGeom prst="rect">
            <a:avLst/>
          </a:prstGeom>
          <a:noFill/>
        </p:spPr>
        <p:txBody>
          <a:bodyPr wrap="square" rtlCol="0">
            <a:spAutoFit/>
          </a:bodyPr>
          <a:lstStyle/>
          <a:p>
            <a:pPr algn="ctr"/>
            <a:r>
              <a:rPr lang="en-US" dirty="0" smtClean="0"/>
              <a:t>.50</a:t>
            </a:r>
            <a:endParaRPr lang="en-US" dirty="0"/>
          </a:p>
        </p:txBody>
      </p:sp>
      <p:sp>
        <p:nvSpPr>
          <p:cNvPr id="16" name="TextBox 15"/>
          <p:cNvSpPr txBox="1"/>
          <p:nvPr/>
        </p:nvSpPr>
        <p:spPr>
          <a:xfrm>
            <a:off x="8229600" y="2602468"/>
            <a:ext cx="685800" cy="369332"/>
          </a:xfrm>
          <a:prstGeom prst="rect">
            <a:avLst/>
          </a:prstGeom>
          <a:noFill/>
        </p:spPr>
        <p:txBody>
          <a:bodyPr wrap="square" rtlCol="0">
            <a:spAutoFit/>
          </a:bodyPr>
          <a:lstStyle/>
          <a:p>
            <a:pPr algn="ctr"/>
            <a:r>
              <a:rPr lang="en-US" dirty="0" smtClean="0"/>
              <a:t>.35</a:t>
            </a:r>
            <a:endParaRPr lang="en-US" dirty="0"/>
          </a:p>
        </p:txBody>
      </p:sp>
      <p:sp>
        <p:nvSpPr>
          <p:cNvPr id="17" name="TextBox 16"/>
          <p:cNvSpPr txBox="1"/>
          <p:nvPr/>
        </p:nvSpPr>
        <p:spPr>
          <a:xfrm>
            <a:off x="8229600" y="2992087"/>
            <a:ext cx="685800" cy="369332"/>
          </a:xfrm>
          <a:prstGeom prst="rect">
            <a:avLst/>
          </a:prstGeom>
          <a:noFill/>
        </p:spPr>
        <p:txBody>
          <a:bodyPr wrap="square" rtlCol="0">
            <a:spAutoFit/>
          </a:bodyPr>
          <a:lstStyle/>
          <a:p>
            <a:pPr algn="ctr"/>
            <a:r>
              <a:rPr lang="en-US" dirty="0" smtClean="0"/>
              <a:t>.65</a:t>
            </a:r>
            <a:endParaRPr lang="en-US" dirty="0"/>
          </a:p>
        </p:txBody>
      </p:sp>
    </p:spTree>
    <p:extLst>
      <p:ext uri="{BB962C8B-B14F-4D97-AF65-F5344CB8AC3E}">
        <p14:creationId xmlns:p14="http://schemas.microsoft.com/office/powerpoint/2010/main" val="166632201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756781317"/>
              </p:ext>
            </p:extLst>
          </p:nvPr>
        </p:nvGraphicFramePr>
        <p:xfrm>
          <a:off x="609600" y="76200"/>
          <a:ext cx="8229600" cy="76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457200" y="914400"/>
            <a:ext cx="8382000" cy="1200329"/>
          </a:xfrm>
          <a:prstGeom prst="rect">
            <a:avLst/>
          </a:prstGeom>
          <a:noFill/>
        </p:spPr>
        <p:txBody>
          <a:bodyPr wrap="square" rtlCol="0">
            <a:spAutoFit/>
          </a:bodyPr>
          <a:lstStyle/>
          <a:p>
            <a:r>
              <a:rPr lang="en-US" b="1" dirty="0" smtClean="0"/>
              <a:t>Problem</a:t>
            </a:r>
            <a:r>
              <a:rPr lang="en-US" dirty="0" smtClean="0"/>
              <a:t>: A student is taking two courses, history and math.  The probability that the student will pass the history class is .60 and the probability of passing the math class is .70.  The probability of passing both is .50.  </a:t>
            </a:r>
            <a:r>
              <a:rPr lang="en-US" b="1" dirty="0" smtClean="0"/>
              <a:t>What is the probability of passing at least one of the classes?</a:t>
            </a:r>
            <a:endParaRPr lang="en-US" b="1" dirty="0"/>
          </a:p>
        </p:txBody>
      </p:sp>
    </p:spTree>
    <p:extLst>
      <p:ext uri="{BB962C8B-B14F-4D97-AF65-F5344CB8AC3E}">
        <p14:creationId xmlns:p14="http://schemas.microsoft.com/office/powerpoint/2010/main" val="306119905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12929</TotalTime>
  <Words>368</Words>
  <Application>Microsoft Office PowerPoint</Application>
  <PresentationFormat>On-screen Show (4:3)</PresentationFormat>
  <Paragraphs>83</Paragraphs>
  <Slides>14</Slides>
  <Notes>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Estimating the Effect of Crime Risk on Property Values and Time on Market:  Evidence from Megan’s Law in Virginia</dc:title>
  <dc:creator>Bennnie</dc:creator>
  <cp:lastModifiedBy>Bennie D. Waller</cp:lastModifiedBy>
  <cp:revision>227</cp:revision>
  <cp:lastPrinted>2013-12-12T14:03:48Z</cp:lastPrinted>
  <dcterms:created xsi:type="dcterms:W3CDTF">2010-04-09T09:54:59Z</dcterms:created>
  <dcterms:modified xsi:type="dcterms:W3CDTF">2013-12-12T14:43:11Z</dcterms:modified>
</cp:coreProperties>
</file>