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84" r:id="rId4"/>
    <p:sldId id="285" r:id="rId5"/>
    <p:sldId id="279" r:id="rId6"/>
    <p:sldId id="280" r:id="rId7"/>
    <p:sldId id="281" r:id="rId8"/>
    <p:sldId id="257" r:id="rId9"/>
    <p:sldId id="258" r:id="rId10"/>
    <p:sldId id="286" r:id="rId11"/>
    <p:sldId id="282" r:id="rId12"/>
    <p:sldId id="283" r:id="rId13"/>
    <p:sldId id="259" r:id="rId14"/>
    <p:sldId id="260" r:id="rId15"/>
    <p:sldId id="270" r:id="rId16"/>
  </p:sldIdLst>
  <p:sldSz cx="9144000" cy="6858000" type="screen4x3"/>
  <p:notesSz cx="7010400" cy="9296400"/>
  <p:embeddedFontLst>
    <p:embeddedFont>
      <p:font typeface="Copperplate Gothic Light" panose="020E0507020206020404" pitchFamily="34" charset="0"/>
      <p:regular r:id="rId19"/>
    </p:embeddedFont>
    <p:embeddedFont>
      <p:font typeface="Centaur" panose="02030504050205020304" pitchFamily="18" charset="0"/>
      <p:regular r:id="rId20"/>
    </p:embeddedFont>
  </p:embeddedFontLst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7195" autoAdjust="0"/>
  </p:normalViewPr>
  <p:slideViewPr>
    <p:cSldViewPr>
      <p:cViewPr>
        <p:scale>
          <a:sx n="75" d="100"/>
          <a:sy n="75" d="100"/>
        </p:scale>
        <p:origin x="-48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defTabSz="9350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defTabSz="9350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2410E39-8CBA-4845-91D5-718428EEA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7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defTabSz="9350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defTabSz="9350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51CD9AC-6FB2-4375-8D42-5C4CDD843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83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kumimoji="1"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kumimoji="1" lang="en-US" alt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5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66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8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5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07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3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5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893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7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68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TCAlogo 2x1"/>
          <p:cNvPicPr>
            <a:picLocks noChangeAspect="1" noChangeArrowheads="1"/>
          </p:cNvPicPr>
          <p:nvPr userDrawn="1"/>
        </p:nvPicPr>
        <p:blipFill>
          <a:blip r:embed="rId1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269038"/>
            <a:ext cx="5715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4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4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1028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Line 14"/>
          <p:cNvSpPr>
            <a:spLocks noChangeShapeType="1"/>
          </p:cNvSpPr>
          <p:nvPr userDrawn="1"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15"/>
          <p:cNvSpPr txBox="1">
            <a:spLocks noChangeArrowheads="1"/>
          </p:cNvSpPr>
          <p:nvPr userDrawn="1"/>
        </p:nvSpPr>
        <p:spPr bwMode="auto">
          <a:xfrm>
            <a:off x="7924800" y="7620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Centaur" pitchFamily="18" charset="0"/>
              </a:rPr>
              <a:t>1.9.3.G1</a:t>
            </a:r>
          </a:p>
        </p:txBody>
      </p:sp>
      <p:sp>
        <p:nvSpPr>
          <p:cNvPr id="1032" name="Rectangle 18"/>
          <p:cNvSpPr>
            <a:spLocks noChangeArrowheads="1"/>
          </p:cNvSpPr>
          <p:nvPr userDrawn="1"/>
        </p:nvSpPr>
        <p:spPr bwMode="auto">
          <a:xfrm>
            <a:off x="5715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056" rIns="457056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Rectangle 19"/>
          <p:cNvSpPr>
            <a:spLocks noChangeArrowheads="1"/>
          </p:cNvSpPr>
          <p:nvPr userDrawn="1"/>
        </p:nvSpPr>
        <p:spPr bwMode="auto">
          <a:xfrm>
            <a:off x="2690813" y="6248400"/>
            <a:ext cx="4011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600">
                <a:latin typeface="Centaur" pitchFamily="18" charset="0"/>
                <a:cs typeface="Times New Roman" pitchFamily="18" charset="0"/>
              </a:rPr>
              <a:t>© Family Economics &amp; Financial Education – Revised March 2009 – Housing Unit – Renting vs. Owning a Home</a:t>
            </a:r>
            <a:endParaRPr lang="en-US" altLang="en-US" sz="800">
              <a:latin typeface="Centaur" pitchFamily="18" charset="0"/>
            </a:endParaRPr>
          </a:p>
          <a:p>
            <a:pPr algn="ctr"/>
            <a:r>
              <a:rPr lang="en-US" altLang="en-US" sz="600">
                <a:latin typeface="Centaur" pitchFamily="18" charset="0"/>
                <a:cs typeface="Times New Roman" pitchFamily="18" charset="0"/>
              </a:rPr>
              <a:t>Funded by a grant from Take Charge America, Inc. to the Norton School of Family and Consumer Sciences at the University of Arizona</a:t>
            </a:r>
            <a:endParaRPr lang="en-US" altLang="en-US">
              <a:latin typeface="Centaur" pitchFamily="18" charset="0"/>
            </a:endParaRPr>
          </a:p>
        </p:txBody>
      </p:sp>
      <p:pic>
        <p:nvPicPr>
          <p:cNvPr id="1034" name="Picture 21" descr="UA 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92850"/>
            <a:ext cx="4953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2" descr="FEFE Logo Clear Background"/>
          <p:cNvPicPr>
            <a:picLocks noChangeAspect="1" noChangeArrowheads="1"/>
          </p:cNvPicPr>
          <p:nvPr userDrawn="1"/>
        </p:nvPicPr>
        <p:blipFill>
          <a:blip r:embed="rId1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248400"/>
            <a:ext cx="4572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TCAI ICON_final"/>
          <p:cNvPicPr>
            <a:picLocks noChangeAspect="1" noChangeArrowheads="1"/>
          </p:cNvPicPr>
          <p:nvPr userDrawn="1"/>
        </p:nvPicPr>
        <p:blipFill>
          <a:blip r:embed="rId1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163" y="6380163"/>
            <a:ext cx="5715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Renting vs. Owning</a:t>
            </a:r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4038600"/>
            <a:ext cx="4470400" cy="2133600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2000" smtClean="0"/>
              <a:t>Family Economics and Financial Education </a:t>
            </a:r>
          </a:p>
          <a:p>
            <a:pPr algn="l" eaLnBrk="1" hangingPunct="1"/>
            <a:r>
              <a:rPr lang="en-US" altLang="en-US" sz="2000" smtClean="0"/>
              <a:t>Take Charge of your Finances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Costs of ownership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Monthly mortgage payments </a:t>
            </a:r>
          </a:p>
          <a:p>
            <a:pPr eaLnBrk="1" hangingPunct="1"/>
            <a:r>
              <a:rPr lang="en-US" altLang="en-US" smtClean="0"/>
              <a:t>Down payment (one time cost)</a:t>
            </a:r>
          </a:p>
          <a:p>
            <a:pPr eaLnBrk="1" hangingPunct="1"/>
            <a:r>
              <a:rPr lang="en-US" altLang="en-US" smtClean="0"/>
              <a:t>Closing costs (one time cost)</a:t>
            </a:r>
          </a:p>
          <a:p>
            <a:pPr eaLnBrk="1" hangingPunct="1"/>
            <a:r>
              <a:rPr lang="en-US" altLang="en-US" smtClean="0"/>
              <a:t>Utilities – electricity, water, garbage, etc.</a:t>
            </a:r>
          </a:p>
          <a:p>
            <a:pPr eaLnBrk="1" hangingPunct="1"/>
            <a:r>
              <a:rPr lang="en-US" altLang="en-US" smtClean="0"/>
              <a:t>Homeowner’s insurance</a:t>
            </a:r>
          </a:p>
          <a:p>
            <a:pPr eaLnBrk="1" hangingPunct="1"/>
            <a:r>
              <a:rPr lang="en-US" altLang="en-US" smtClean="0"/>
              <a:t>Real estate property taxes</a:t>
            </a:r>
          </a:p>
          <a:p>
            <a:pPr eaLnBrk="1" hangingPunct="1"/>
            <a:r>
              <a:rPr lang="en-US" altLang="en-US" smtClean="0"/>
              <a:t>Maintenance </a:t>
            </a:r>
          </a:p>
        </p:txBody>
      </p:sp>
      <p:pic>
        <p:nvPicPr>
          <p:cNvPr id="12292" name="Picture 4" descr="j03392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95600"/>
            <a:ext cx="1373188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 ownership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693025" cy="3724275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Home ownership </a:t>
            </a:r>
            <a:r>
              <a:rPr lang="en-US" altLang="en-US" sz="2400" smtClean="0"/>
              <a:t>- the buyer has purchased a housing unit as property</a:t>
            </a:r>
          </a:p>
          <a:p>
            <a:pPr lvl="1" eaLnBrk="1" hangingPunct="1"/>
            <a:r>
              <a:rPr lang="en-US" altLang="en-US" sz="2000" smtClean="0"/>
              <a:t>Goal of many Americans</a:t>
            </a:r>
          </a:p>
          <a:p>
            <a:pPr lvl="1" eaLnBrk="1" hangingPunct="1"/>
            <a:r>
              <a:rPr lang="en-US" altLang="en-US" sz="2000" smtClean="0"/>
              <a:t>A large financial decision</a:t>
            </a:r>
          </a:p>
          <a:p>
            <a:pPr eaLnBrk="1" hangingPunct="1"/>
            <a:r>
              <a:rPr lang="en-US" altLang="en-US" sz="2400" smtClean="0"/>
              <a:t>Owning a home is an investment because if a person sells a home for more than what it was bought for, the person makes money.  This is called </a:t>
            </a:r>
            <a:r>
              <a:rPr lang="en-US" altLang="en-US" sz="2400" b="1" smtClean="0"/>
              <a:t>equity</a:t>
            </a:r>
            <a:r>
              <a:rPr lang="en-U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Financial planning and savings can assist a person in planning for the benefits of home ownership later in life.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Purchasing a home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90% of buyers take out a mortgage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 home loan in which the real estate is the collateral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b="1" smtClean="0"/>
              <a:t>Collateral</a:t>
            </a:r>
            <a:r>
              <a:rPr lang="en-US" altLang="en-US" sz="2200" smtClean="0"/>
              <a:t> is an item promised to the lender if the borrower does not pay back the loan, usually the home.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Down payment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Amount of money paid on the home at time of purchase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Typically 10 – 20% of the purchase price of the home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Recommended purchase price amount an individual should pay for a home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2 ½ times their annual household income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Advantages of ownership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62200"/>
            <a:ext cx="3733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Build equity which can be borrowed against if necessary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Pride of ownership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Feel more comfortable and have more privacy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Stable mortgage payments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More room and storage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Improvement of buyer’s credit rating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62200"/>
            <a:ext cx="4038600" cy="361156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Income tax deductions for property taxes and mortgage interest</a:t>
            </a:r>
          </a:p>
          <a:p>
            <a:pPr eaLnBrk="1" hangingPunct="1"/>
            <a:r>
              <a:rPr lang="en-US" altLang="en-US" sz="2400" smtClean="0"/>
              <a:t>Potential for property to increase in value</a:t>
            </a:r>
          </a:p>
          <a:p>
            <a:pPr eaLnBrk="1" hangingPunct="1"/>
            <a:r>
              <a:rPr lang="en-US" altLang="en-US" sz="2400" smtClean="0"/>
              <a:t>Free to make home improvements and have pets (items typically not allowed in rentals)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Disadvantages of ownership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Large down payment</a:t>
            </a:r>
          </a:p>
          <a:p>
            <a:pPr eaLnBrk="1" hangingPunct="1"/>
            <a:r>
              <a:rPr lang="en-US" altLang="en-US" sz="2400" smtClean="0"/>
              <a:t>Move-in costs</a:t>
            </a:r>
          </a:p>
          <a:p>
            <a:pPr eaLnBrk="1" hangingPunct="1"/>
            <a:r>
              <a:rPr lang="en-US" altLang="en-US" sz="2400" smtClean="0"/>
              <a:t>Insurance costs</a:t>
            </a:r>
          </a:p>
          <a:p>
            <a:pPr eaLnBrk="1" hangingPunct="1"/>
            <a:r>
              <a:rPr lang="en-US" altLang="en-US" sz="2400" smtClean="0"/>
              <a:t>Possible for property to decrease in value</a:t>
            </a:r>
          </a:p>
          <a:p>
            <a:pPr eaLnBrk="1" hangingPunct="1"/>
            <a:r>
              <a:rPr lang="en-US" altLang="en-US" sz="2400" smtClean="0"/>
              <a:t>Time, money, and energy commitment</a:t>
            </a:r>
          </a:p>
          <a:p>
            <a:pPr eaLnBrk="1" hangingPunct="1"/>
            <a:r>
              <a:rPr lang="en-US" altLang="en-US" sz="2400" smtClean="0"/>
              <a:t>Repair and maintenance costs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Property taxes can raise substantially</a:t>
            </a:r>
          </a:p>
          <a:p>
            <a:pPr eaLnBrk="1" hangingPunct="1"/>
            <a:r>
              <a:rPr lang="en-US" altLang="en-US" sz="2400" smtClean="0"/>
              <a:t>Money is tied up in the home</a:t>
            </a:r>
          </a:p>
          <a:p>
            <a:pPr eaLnBrk="1" hangingPunct="1"/>
            <a:r>
              <a:rPr lang="en-US" altLang="en-US" sz="2400" smtClean="0"/>
              <a:t>May take several months to sell a home if trying to relocate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Keep In mind. . 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smtClean="0"/>
              <a:t>People are always paying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smtClean="0"/>
              <a:t>for a home.  It’s just a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smtClean="0"/>
              <a:t>matter of whether it is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smtClean="0"/>
              <a:t>for themselves or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smtClean="0"/>
              <a:t>their landlord.</a:t>
            </a:r>
          </a:p>
        </p:txBody>
      </p:sp>
      <p:pic>
        <p:nvPicPr>
          <p:cNvPr id="17412" name="Picture 4" descr="j03392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267200"/>
            <a:ext cx="16922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Housing is the largest personal expenditure.</a:t>
            </a:r>
          </a:p>
          <a:p>
            <a:pPr lvl="1" eaLnBrk="1" hangingPunct="1"/>
            <a:r>
              <a:rPr lang="en-US" altLang="en-US" smtClean="0"/>
              <a:t>About 1/3 of a person’s income.</a:t>
            </a:r>
          </a:p>
          <a:p>
            <a:pPr eaLnBrk="1" hangingPunct="1"/>
            <a:r>
              <a:rPr lang="en-US" altLang="en-US" smtClean="0"/>
              <a:t>Choosing where to live is based upon a person’s goals, values, needs, and wants.</a:t>
            </a:r>
          </a:p>
          <a:p>
            <a:pPr eaLnBrk="1" hangingPunct="1"/>
            <a:r>
              <a:rPr lang="en-US" altLang="en-US" smtClean="0"/>
              <a:t>Places to live include:</a:t>
            </a:r>
          </a:p>
          <a:p>
            <a:pPr lvl="1" eaLnBrk="1" hangingPunct="1"/>
            <a:r>
              <a:rPr lang="en-US" altLang="en-US" smtClean="0"/>
              <a:t>House, apartment, condo, mobile home, etc.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Reasons for making a </a:t>
            </a:r>
            <a:br>
              <a:rPr lang="en-US" altLang="en-US" smtClean="0"/>
            </a:br>
            <a:r>
              <a:rPr lang="en-US" altLang="en-US" smtClean="0"/>
              <a:t>housing choice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Personal and financial goals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Personal values, needs, and wants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Amount of money available for housing costs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Financial resources and readiness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Credit history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Real estate prices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Location preference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Expected length of stay in particular place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Costs of renting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Monthly rent </a:t>
            </a:r>
          </a:p>
          <a:p>
            <a:pPr eaLnBrk="1" hangingPunct="1"/>
            <a:r>
              <a:rPr lang="en-US" altLang="en-US" smtClean="0"/>
              <a:t>Security deposit</a:t>
            </a:r>
          </a:p>
          <a:p>
            <a:pPr eaLnBrk="1" hangingPunct="1"/>
            <a:r>
              <a:rPr lang="en-US" altLang="en-US" smtClean="0"/>
              <a:t>Utilities – electricity, water, garbage, etc.</a:t>
            </a:r>
          </a:p>
          <a:p>
            <a:pPr eaLnBrk="1" hangingPunct="1"/>
            <a:r>
              <a:rPr lang="en-US" altLang="en-US" smtClean="0"/>
              <a:t>Renter’s insurance </a:t>
            </a:r>
          </a:p>
        </p:txBody>
      </p:sp>
      <p:pic>
        <p:nvPicPr>
          <p:cNvPr id="6148" name="Picture 4" descr="j03392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14800"/>
            <a:ext cx="15192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Renting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A </a:t>
            </a:r>
            <a:r>
              <a:rPr lang="en-US" altLang="en-US" sz="2000" b="1" smtClean="0"/>
              <a:t>lease</a:t>
            </a:r>
            <a:r>
              <a:rPr lang="en-US" altLang="en-US" sz="2000" smtClean="0"/>
              <a:t> is a legal contract between the tenant and the landlord, specifying the responsibilities and rights of both parties.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Identifies the rent amount, security deposit amount and specifications, payment for utility bills, late payment penalties, length of lease, eviction terms, etc.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This is between the landlord and the tenant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smtClean="0"/>
              <a:t>Landlord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Owner of the rental property.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May perform management duties or hire a property manager.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b="1" smtClean="0"/>
              <a:t>Property manager</a:t>
            </a:r>
            <a:r>
              <a:rPr lang="en-US" altLang="en-US" sz="1600" smtClean="0"/>
              <a:t> - may charge a fee to the landlord to perform the management task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smtClean="0"/>
              <a:t>Duties may include: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smtClean="0"/>
              <a:t>May collect rent and deposits, pay utility bills, complete repairs and maintenance, watch over the property, respond to tenant complaints, assign new tenants,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Renting continued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924800" cy="38862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Tenant</a:t>
            </a:r>
            <a:r>
              <a:rPr lang="en-US" altLang="en-US" sz="2400" smtClean="0"/>
              <a:t> (renter)</a:t>
            </a:r>
          </a:p>
          <a:p>
            <a:pPr lvl="1" eaLnBrk="1" hangingPunct="1"/>
            <a:r>
              <a:rPr lang="en-US" altLang="en-US" sz="2000" smtClean="0"/>
              <a:t>The person who rents the property.</a:t>
            </a:r>
          </a:p>
          <a:p>
            <a:pPr eaLnBrk="1" hangingPunct="1"/>
            <a:r>
              <a:rPr lang="en-US" altLang="en-US" sz="2400" smtClean="0"/>
              <a:t>Renters are generally</a:t>
            </a:r>
          </a:p>
          <a:p>
            <a:pPr lvl="1" eaLnBrk="1" hangingPunct="1"/>
            <a:r>
              <a:rPr lang="en-US" altLang="en-US" sz="2000" smtClean="0"/>
              <a:t>People who choose not to own a home.</a:t>
            </a:r>
          </a:p>
          <a:p>
            <a:pPr lvl="1" eaLnBrk="1" hangingPunct="1"/>
            <a:r>
              <a:rPr lang="en-US" altLang="en-US" sz="2000" smtClean="0"/>
              <a:t>People who cannot afford to own a home.</a:t>
            </a:r>
          </a:p>
          <a:p>
            <a:pPr eaLnBrk="1" hangingPunct="1"/>
            <a:r>
              <a:rPr lang="en-US" altLang="en-US" sz="2400" smtClean="0"/>
              <a:t>The tenant pays rent to the landlord which allows them to live in the rental property. </a:t>
            </a:r>
          </a:p>
          <a:p>
            <a:pPr lvl="1" eaLnBrk="1" hangingPunct="1"/>
            <a:r>
              <a:rPr lang="en-US" altLang="en-US" sz="2000" b="1" smtClean="0"/>
              <a:t>Rent</a:t>
            </a:r>
          </a:p>
          <a:p>
            <a:pPr lvl="2" eaLnBrk="1" hangingPunct="1"/>
            <a:r>
              <a:rPr lang="en-US" altLang="en-US" sz="1800" smtClean="0"/>
              <a:t>The cost of using someone else’s property.</a:t>
            </a:r>
          </a:p>
        </p:txBody>
      </p:sp>
      <p:pic>
        <p:nvPicPr>
          <p:cNvPr id="8196" name="Picture 4" descr="j03391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67000"/>
            <a:ext cx="14478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Moving into a rental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Upon moving into a new place, people are usually required to pay a security deposit and sign a lease.</a:t>
            </a:r>
          </a:p>
          <a:p>
            <a:pPr eaLnBrk="1" hangingPunct="1"/>
            <a:r>
              <a:rPr lang="en-US" altLang="en-US" smtClean="0"/>
              <a:t>Security deposit</a:t>
            </a:r>
          </a:p>
          <a:p>
            <a:pPr lvl="1" eaLnBrk="1" hangingPunct="1"/>
            <a:r>
              <a:rPr lang="en-US" altLang="en-US" smtClean="0"/>
              <a:t>An advance payment to cover anything beyond normal wear and tear on the unit.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Advantages of renting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Low move-in costs</a:t>
            </a:r>
          </a:p>
          <a:p>
            <a:pPr eaLnBrk="1" hangingPunct="1"/>
            <a:r>
              <a:rPr lang="en-US" altLang="en-US" sz="2000" smtClean="0"/>
              <a:t>Fixed monthly expenses</a:t>
            </a:r>
          </a:p>
          <a:p>
            <a:pPr eaLnBrk="1" hangingPunct="1"/>
            <a:r>
              <a:rPr lang="en-US" altLang="en-US" sz="2000" smtClean="0"/>
              <a:t>Easy to move</a:t>
            </a:r>
          </a:p>
          <a:p>
            <a:pPr eaLnBrk="1" hangingPunct="1"/>
            <a:r>
              <a:rPr lang="en-US" altLang="en-US" sz="2000" smtClean="0"/>
              <a:t>Location choices (may be close to work or school)</a:t>
            </a:r>
          </a:p>
          <a:p>
            <a:pPr eaLnBrk="1" hangingPunct="1"/>
            <a:r>
              <a:rPr lang="en-US" altLang="en-US" sz="2000" smtClean="0"/>
              <a:t>Less maintenance and repair work</a:t>
            </a:r>
          </a:p>
          <a:p>
            <a:pPr eaLnBrk="1" hangingPunct="1"/>
            <a:r>
              <a:rPr lang="en-US" altLang="en-US" sz="2000" smtClean="0"/>
              <a:t>Fewer responsibilities</a:t>
            </a:r>
          </a:p>
          <a:p>
            <a:pPr eaLnBrk="1" hangingPunct="1"/>
            <a:r>
              <a:rPr lang="en-US" altLang="en-US" sz="2000" smtClean="0"/>
              <a:t>May offer extra amenities such as a tennis court or pool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endParaRPr lang="en-US" altLang="en-US" sz="200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Typically less expensive than home ownership</a:t>
            </a:r>
          </a:p>
          <a:p>
            <a:pPr eaLnBrk="1" hangingPunct="1"/>
            <a:r>
              <a:rPr lang="en-US" altLang="en-US" sz="2000" smtClean="0"/>
              <a:t>May be able to save for other wants or needs if renting a less expensive apartment</a:t>
            </a:r>
          </a:p>
          <a:p>
            <a:pPr eaLnBrk="1" hangingPunct="1"/>
            <a:r>
              <a:rPr lang="en-US" altLang="en-US" sz="2000" smtClean="0"/>
              <a:t>Other expenses may be included in rent payment such as electricity, water, sewer, and/or garbage</a:t>
            </a:r>
          </a:p>
          <a:p>
            <a:pPr eaLnBrk="1" hangingPunct="1"/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Disadvantages of renting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Subject to terms of a lease</a:t>
            </a:r>
          </a:p>
          <a:p>
            <a:pPr eaLnBrk="1" hangingPunct="1"/>
            <a:r>
              <a:rPr lang="en-US" altLang="en-US" sz="2000" smtClean="0"/>
              <a:t>Rent may change with little notice</a:t>
            </a:r>
          </a:p>
          <a:p>
            <a:pPr eaLnBrk="1" hangingPunct="1"/>
            <a:r>
              <a:rPr lang="en-US" altLang="en-US" sz="2000" smtClean="0"/>
              <a:t>Less privacy and transient neighbors.</a:t>
            </a:r>
          </a:p>
          <a:p>
            <a:pPr eaLnBrk="1" hangingPunct="1"/>
            <a:r>
              <a:rPr lang="en-US" altLang="en-US" sz="2000" smtClean="0"/>
              <a:t>Restrictions on noise level, pets, etc. </a:t>
            </a:r>
          </a:p>
          <a:p>
            <a:pPr eaLnBrk="1" hangingPunct="1"/>
            <a:r>
              <a:rPr lang="en-US" altLang="en-US" sz="2000" smtClean="0"/>
              <a:t>Fewer opportunities to upgrade apartment such as new carpet, paint, or wallpaper.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When leaving a property, no equity is returned as it would be if selling a home.</a:t>
            </a:r>
          </a:p>
          <a:p>
            <a:pPr eaLnBrk="1" hangingPunct="1"/>
            <a:r>
              <a:rPr lang="en-US" altLang="en-US" sz="2000" smtClean="0"/>
              <a:t>No tax deductions</a:t>
            </a:r>
          </a:p>
          <a:p>
            <a:pPr eaLnBrk="1" hangingPunct="1"/>
            <a:r>
              <a:rPr lang="en-US" altLang="en-US" sz="2000" smtClean="0"/>
              <a:t>May lose rental if the property is sold.</a:t>
            </a:r>
          </a:p>
          <a:p>
            <a:pPr eaLnBrk="1" hangingPunct="1"/>
            <a:endParaRPr lang="en-US" altLang="en-US" sz="2000" smtClean="0"/>
          </a:p>
        </p:txBody>
      </p:sp>
      <p:pic>
        <p:nvPicPr>
          <p:cNvPr id="11269" name="Picture 6" descr="j0339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2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Copperplate Gothic Light"/>
        <a:ea typeface=""/>
        <a:cs typeface=""/>
      </a:majorFont>
      <a:minorFont>
        <a:latin typeface="Centau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2612</TotalTime>
  <Words>851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Copperplate Gothic Light</vt:lpstr>
      <vt:lpstr>Centaur</vt:lpstr>
      <vt:lpstr>Wingdings</vt:lpstr>
      <vt:lpstr>Times New Roman</vt:lpstr>
      <vt:lpstr>Capsules</vt:lpstr>
      <vt:lpstr>Renting vs. Owning</vt:lpstr>
      <vt:lpstr>Introduction</vt:lpstr>
      <vt:lpstr>Reasons for making a  housing choice</vt:lpstr>
      <vt:lpstr>Costs of renting</vt:lpstr>
      <vt:lpstr>Renting</vt:lpstr>
      <vt:lpstr>Renting continued</vt:lpstr>
      <vt:lpstr>Moving into a rental</vt:lpstr>
      <vt:lpstr>Advantages of renting</vt:lpstr>
      <vt:lpstr>Disadvantages of renting</vt:lpstr>
      <vt:lpstr>Costs of ownership</vt:lpstr>
      <vt:lpstr>Home ownership</vt:lpstr>
      <vt:lpstr>Purchasing a home</vt:lpstr>
      <vt:lpstr>Advantages of ownership</vt:lpstr>
      <vt:lpstr>Disadvantages of ownership</vt:lpstr>
      <vt:lpstr>Keep In mind. . .</vt:lpstr>
    </vt:vector>
  </TitlesOfParts>
  <Company>Ram Computer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Renting vs Owning</dc:title>
  <dc:creator>bk</dc:creator>
  <cp:lastModifiedBy>Billy</cp:lastModifiedBy>
  <cp:revision>64</cp:revision>
  <dcterms:created xsi:type="dcterms:W3CDTF">2002-12-29T21:00:21Z</dcterms:created>
  <dcterms:modified xsi:type="dcterms:W3CDTF">2015-02-18T04:07:06Z</dcterms:modified>
</cp:coreProperties>
</file>