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9" r:id="rId3"/>
    <p:sldId id="296" r:id="rId4"/>
    <p:sldId id="297" r:id="rId5"/>
    <p:sldId id="271" r:id="rId6"/>
    <p:sldId id="272" r:id="rId7"/>
    <p:sldId id="275" r:id="rId8"/>
    <p:sldId id="276" r:id="rId9"/>
    <p:sldId id="277" r:id="rId10"/>
    <p:sldId id="278" r:id="rId11"/>
    <p:sldId id="282" r:id="rId12"/>
    <p:sldId id="298" r:id="rId13"/>
    <p:sldId id="290" r:id="rId14"/>
    <p:sldId id="284" r:id="rId15"/>
    <p:sldId id="294" r:id="rId16"/>
    <p:sldId id="291" r:id="rId17"/>
    <p:sldId id="292" r:id="rId18"/>
    <p:sldId id="293" r:id="rId19"/>
    <p:sldId id="295" r:id="rId20"/>
    <p:sldId id="26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70" autoAdjust="0"/>
    <p:restoredTop sz="94603" autoAdjust="0"/>
  </p:normalViewPr>
  <p:slideViewPr>
    <p:cSldViewPr>
      <p:cViewPr varScale="1">
        <p:scale>
          <a:sx n="68" d="100"/>
          <a:sy n="68" d="100"/>
        </p:scale>
        <p:origin x="5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A88CC8-EAF9-42DA-A4C8-793A1F81881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1AFE5E-81B7-4493-BBD0-A9CB0AA6CAD2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2800" b="1" dirty="0" smtClean="0"/>
            <a:t>Personal Finance</a:t>
          </a:r>
          <a:endParaRPr lang="en-US" sz="2800" dirty="0"/>
        </a:p>
      </dgm:t>
    </dgm:pt>
    <dgm:pt modelId="{C74E7451-C8CA-48D3-B887-55D8E13A929C}" type="parTrans" cxnId="{61B91300-1E59-4AD1-B711-E66D3BF34746}">
      <dgm:prSet/>
      <dgm:spPr/>
      <dgm:t>
        <a:bodyPr/>
        <a:lstStyle/>
        <a:p>
          <a:endParaRPr lang="en-US"/>
        </a:p>
      </dgm:t>
    </dgm:pt>
    <dgm:pt modelId="{503552E4-F0C3-4F5F-B43B-B38C8200A8B5}" type="sibTrans" cxnId="{61B91300-1E59-4AD1-B711-E66D3BF34746}">
      <dgm:prSet/>
      <dgm:spPr/>
      <dgm:t>
        <a:bodyPr/>
        <a:lstStyle/>
        <a:p>
          <a:endParaRPr lang="en-US"/>
        </a:p>
      </dgm:t>
    </dgm:pt>
    <dgm:pt modelId="{CBAFC969-D6C9-4FA0-AA7E-DD4FC4F910F2}" type="pres">
      <dgm:prSet presAssocID="{DFA88CC8-EAF9-42DA-A4C8-793A1F8188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B03F90-85AE-4245-9BA3-36BA7C1BCA58}" type="pres">
      <dgm:prSet presAssocID="{601AFE5E-81B7-4493-BBD0-A9CB0AA6CAD2}" presName="linNode" presStyleCnt="0"/>
      <dgm:spPr/>
    </dgm:pt>
    <dgm:pt modelId="{A3DFCA2A-3259-4688-A833-7E47232A7BA9}" type="pres">
      <dgm:prSet presAssocID="{601AFE5E-81B7-4493-BBD0-A9CB0AA6CAD2}" presName="parentText" presStyleLbl="node1" presStyleIdx="0" presStyleCnt="1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5473B8-B2C6-4B5D-B534-29758F9D53B9}" type="presOf" srcId="{601AFE5E-81B7-4493-BBD0-A9CB0AA6CAD2}" destId="{A3DFCA2A-3259-4688-A833-7E47232A7BA9}" srcOrd="0" destOrd="0" presId="urn:microsoft.com/office/officeart/2005/8/layout/vList5"/>
    <dgm:cxn modelId="{61B91300-1E59-4AD1-B711-E66D3BF34746}" srcId="{DFA88CC8-EAF9-42DA-A4C8-793A1F818815}" destId="{601AFE5E-81B7-4493-BBD0-A9CB0AA6CAD2}" srcOrd="0" destOrd="0" parTransId="{C74E7451-C8CA-48D3-B887-55D8E13A929C}" sibTransId="{503552E4-F0C3-4F5F-B43B-B38C8200A8B5}"/>
    <dgm:cxn modelId="{D3E67D33-F2B5-4E26-82AA-E1626499F09E}" type="presOf" srcId="{DFA88CC8-EAF9-42DA-A4C8-793A1F818815}" destId="{CBAFC969-D6C9-4FA0-AA7E-DD4FC4F910F2}" srcOrd="0" destOrd="0" presId="urn:microsoft.com/office/officeart/2005/8/layout/vList5"/>
    <dgm:cxn modelId="{84C12B2B-0056-4502-9B0A-AEED8AF152D9}" type="presParOf" srcId="{CBAFC969-D6C9-4FA0-AA7E-DD4FC4F910F2}" destId="{13B03F90-85AE-4245-9BA3-36BA7C1BCA58}" srcOrd="0" destOrd="0" presId="urn:microsoft.com/office/officeart/2005/8/layout/vList5"/>
    <dgm:cxn modelId="{E5229723-5E18-4C07-A13D-ADDBCB5A2EA2}" type="presParOf" srcId="{13B03F90-85AE-4245-9BA3-36BA7C1BCA58}" destId="{A3DFCA2A-3259-4688-A833-7E47232A7BA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EB09DA-A0B2-42BD-9E21-8F5BF9C5BFA1}" type="presOf" srcId="{272188CF-E719-4B97-93EC-29B63202C477}" destId="{67102D7B-15D9-45C1-9189-36EE3C442D3B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6E04AD45-A05B-468A-A635-133FFB27C08F}" type="presOf" srcId="{6301CF29-031A-473C-AFEB-BC37CEEFE31C}" destId="{CECCFC02-FA83-430C-9F2A-11CE0F366AB4}" srcOrd="0" destOrd="0" presId="urn:microsoft.com/office/officeart/2005/8/layout/vList5"/>
    <dgm:cxn modelId="{21B26672-65CC-445F-86BC-FD1E0958D011}" type="presParOf" srcId="{CECCFC02-FA83-430C-9F2A-11CE0F366AB4}" destId="{F0C98EE2-93C6-4055-B774-04D737F872FE}" srcOrd="0" destOrd="0" presId="urn:microsoft.com/office/officeart/2005/8/layout/vList5"/>
    <dgm:cxn modelId="{DE635F42-296C-4DB2-B032-62EA20F3B21B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Addressing problems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9FEAD18B-ABA6-4C28-AB5C-213E09A03B74}" type="presOf" srcId="{6301CF29-031A-473C-AFEB-BC37CEEFE31C}" destId="{CECCFC02-FA83-430C-9F2A-11CE0F366AB4}" srcOrd="0" destOrd="0" presId="urn:microsoft.com/office/officeart/2005/8/layout/vList5"/>
    <dgm:cxn modelId="{0C204B86-0718-4A49-944B-461E32045594}" type="presOf" srcId="{272188CF-E719-4B97-93EC-29B63202C477}" destId="{67102D7B-15D9-45C1-9189-36EE3C442D3B}" srcOrd="0" destOrd="0" presId="urn:microsoft.com/office/officeart/2005/8/layout/vList5"/>
    <dgm:cxn modelId="{6ED274E9-1900-4761-82A7-C5A57EEF2D3E}" type="presParOf" srcId="{CECCFC02-FA83-430C-9F2A-11CE0F366AB4}" destId="{F0C98EE2-93C6-4055-B774-04D737F872FE}" srcOrd="0" destOrd="0" presId="urn:microsoft.com/office/officeart/2005/8/layout/vList5"/>
    <dgm:cxn modelId="{FE7B541F-C064-454E-B92A-D0DC9DFAD3DE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Filing a complaint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A38307-56C2-4F33-BD44-1500D0999B0E}" type="presOf" srcId="{272188CF-E719-4B97-93EC-29B63202C477}" destId="{67102D7B-15D9-45C1-9189-36EE3C442D3B}" srcOrd="0" destOrd="0" presId="urn:microsoft.com/office/officeart/2005/8/layout/vList5"/>
    <dgm:cxn modelId="{1D9305DA-B93E-4B4E-B571-3167ACD77933}" type="presOf" srcId="{6301CF29-031A-473C-AFEB-BC37CEEFE31C}" destId="{CECCFC02-FA83-430C-9F2A-11CE0F366AB4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970B97B5-1C36-4169-AD05-AFFADABE6266}" type="presParOf" srcId="{CECCFC02-FA83-430C-9F2A-11CE0F366AB4}" destId="{F0C98EE2-93C6-4055-B774-04D737F872FE}" srcOrd="0" destOrd="0" presId="urn:microsoft.com/office/officeart/2005/8/layout/vList5"/>
    <dgm:cxn modelId="{960B042A-38D8-49D6-A010-8B46ED19B363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Addressing problems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7C8DC0-B384-4A7C-BB66-B3A8BD36A8B6}" type="presOf" srcId="{6301CF29-031A-473C-AFEB-BC37CEEFE31C}" destId="{CECCFC02-FA83-430C-9F2A-11CE0F366AB4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055FAF68-1DB7-4080-82E4-58933F2FB1F2}" type="presOf" srcId="{272188CF-E719-4B97-93EC-29B63202C477}" destId="{67102D7B-15D9-45C1-9189-36EE3C442D3B}" srcOrd="0" destOrd="0" presId="urn:microsoft.com/office/officeart/2005/8/layout/vList5"/>
    <dgm:cxn modelId="{A8C62BF3-0FB4-4A3E-BA46-E2F71F99943A}" type="presParOf" srcId="{CECCFC02-FA83-430C-9F2A-11CE0F366AB4}" destId="{F0C98EE2-93C6-4055-B774-04D737F872FE}" srcOrd="0" destOrd="0" presId="urn:microsoft.com/office/officeart/2005/8/layout/vList5"/>
    <dgm:cxn modelId="{1C82556F-184C-406C-85EF-BD1E21E766EF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Consumer protection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9443AA1E-9E17-4496-90AA-A666DA12C00D}" type="presOf" srcId="{272188CF-E719-4B97-93EC-29B63202C477}" destId="{67102D7B-15D9-45C1-9189-36EE3C442D3B}" srcOrd="0" destOrd="0" presId="urn:microsoft.com/office/officeart/2005/8/layout/vList5"/>
    <dgm:cxn modelId="{FC9BC752-2F95-4B2B-980B-A6A4BBE96608}" type="presOf" srcId="{6301CF29-031A-473C-AFEB-BC37CEEFE31C}" destId="{CECCFC02-FA83-430C-9F2A-11CE0F366AB4}" srcOrd="0" destOrd="0" presId="urn:microsoft.com/office/officeart/2005/8/layout/vList5"/>
    <dgm:cxn modelId="{B77A63A5-2625-4AFE-ADA1-8A88719B55DE}" type="presParOf" srcId="{CECCFC02-FA83-430C-9F2A-11CE0F366AB4}" destId="{F0C98EE2-93C6-4055-B774-04D737F872FE}" srcOrd="0" destOrd="0" presId="urn:microsoft.com/office/officeart/2005/8/layout/vList5"/>
    <dgm:cxn modelId="{CA99A462-8C6A-43B2-9C15-A752BDA615F8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www.consumer.ftc.gov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8EE21A-CF7B-4B77-ACA1-BFBFFE207D17}" type="presOf" srcId="{6301CF29-031A-473C-AFEB-BC37CEEFE31C}" destId="{CECCFC02-FA83-430C-9F2A-11CE0F366AB4}" srcOrd="0" destOrd="0" presId="urn:microsoft.com/office/officeart/2005/8/layout/vList5"/>
    <dgm:cxn modelId="{DF7226CD-B101-4498-A9D8-1FE3CCCC45AC}" type="presOf" srcId="{272188CF-E719-4B97-93EC-29B63202C477}" destId="{67102D7B-15D9-45C1-9189-36EE3C442D3B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2769D375-7C04-4E4D-A974-58DC02A064E7}" type="presParOf" srcId="{CECCFC02-FA83-430C-9F2A-11CE0F366AB4}" destId="{F0C98EE2-93C6-4055-B774-04D737F872FE}" srcOrd="0" destOrd="0" presId="urn:microsoft.com/office/officeart/2005/8/layout/vList5"/>
    <dgm:cxn modelId="{046D96EB-7BF0-432C-8B9D-515D8BCF6431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Contracts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994C1B-7602-42AB-840B-66355544A8CE}" type="presOf" srcId="{272188CF-E719-4B97-93EC-29B63202C477}" destId="{67102D7B-15D9-45C1-9189-36EE3C442D3B}" srcOrd="0" destOrd="0" presId="urn:microsoft.com/office/officeart/2005/8/layout/vList5"/>
    <dgm:cxn modelId="{145C7A26-2CE4-482C-B53E-845D192B6337}" type="presOf" srcId="{6301CF29-031A-473C-AFEB-BC37CEEFE31C}" destId="{CECCFC02-FA83-430C-9F2A-11CE0F366AB4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550C955D-F34D-4606-86E3-91DF20A33B08}" type="presParOf" srcId="{CECCFC02-FA83-430C-9F2A-11CE0F366AB4}" destId="{F0C98EE2-93C6-4055-B774-04D737F872FE}" srcOrd="0" destOrd="0" presId="urn:microsoft.com/office/officeart/2005/8/layout/vList5"/>
    <dgm:cxn modelId="{B6D1480F-C68A-4131-9A43-29A3AE99D4DE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Contracts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05E3FD-A8F9-41F3-A02E-6DDF3CE64B43}" type="presOf" srcId="{272188CF-E719-4B97-93EC-29B63202C477}" destId="{67102D7B-15D9-45C1-9189-36EE3C442D3B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587E62F0-D18C-4A68-91E8-5C9A939E964F}" type="presOf" srcId="{6301CF29-031A-473C-AFEB-BC37CEEFE31C}" destId="{CECCFC02-FA83-430C-9F2A-11CE0F366AB4}" srcOrd="0" destOrd="0" presId="urn:microsoft.com/office/officeart/2005/8/layout/vList5"/>
    <dgm:cxn modelId="{62050108-AAFE-4AFF-A383-E88A7D980E6B}" type="presParOf" srcId="{CECCFC02-FA83-430C-9F2A-11CE0F366AB4}" destId="{F0C98EE2-93C6-4055-B774-04D737F872FE}" srcOrd="0" destOrd="0" presId="urn:microsoft.com/office/officeart/2005/8/layout/vList5"/>
    <dgm:cxn modelId="{FF76DD2F-0E04-4613-9A64-DCAD55743B0D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FBA31C-D89B-453E-B4B4-572FA2434734}" type="presOf" srcId="{6301CF29-031A-473C-AFEB-BC37CEEFE31C}" destId="{CECCFC02-FA83-430C-9F2A-11CE0F366AB4}" srcOrd="0" destOrd="0" presId="urn:microsoft.com/office/officeart/2005/8/layout/vList5"/>
    <dgm:cxn modelId="{A11277A9-ABAE-4F02-BC14-553631A330FB}" type="presOf" srcId="{272188CF-E719-4B97-93EC-29B63202C477}" destId="{67102D7B-15D9-45C1-9189-36EE3C442D3B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AD44AAE8-090A-4AEB-9535-AEFCFE1C7009}" type="presParOf" srcId="{CECCFC02-FA83-430C-9F2A-11CE0F366AB4}" destId="{F0C98EE2-93C6-4055-B774-04D737F872FE}" srcOrd="0" destOrd="0" presId="urn:microsoft.com/office/officeart/2005/8/layout/vList5"/>
    <dgm:cxn modelId="{7E881DC3-DFC8-492A-B26E-9BA2979D167B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6B308D-698E-463B-8944-4D44BBE2C075}" type="presOf" srcId="{6301CF29-031A-473C-AFEB-BC37CEEFE31C}" destId="{CECCFC02-FA83-430C-9F2A-11CE0F366AB4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43D9FD9D-2A7F-4ABC-A3DB-6E86706BA8BB}" type="presOf" srcId="{272188CF-E719-4B97-93EC-29B63202C477}" destId="{67102D7B-15D9-45C1-9189-36EE3C442D3B}" srcOrd="0" destOrd="0" presId="urn:microsoft.com/office/officeart/2005/8/layout/vList5"/>
    <dgm:cxn modelId="{A6118038-2BBE-41C4-B878-47796C82FBD2}" type="presParOf" srcId="{CECCFC02-FA83-430C-9F2A-11CE0F366AB4}" destId="{F0C98EE2-93C6-4055-B774-04D737F872FE}" srcOrd="0" destOrd="0" presId="urn:microsoft.com/office/officeart/2005/8/layout/vList5"/>
    <dgm:cxn modelId="{B66027DF-9259-4BC2-A417-D4F13944F335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A88CC8-EAF9-42DA-A4C8-793A1F81881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1AFE5E-81B7-4493-BBD0-A9CB0AA6CAD2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2800" b="1" smtClean="0"/>
            <a:t>Consumer Decision-Making</a:t>
          </a:r>
          <a:endParaRPr lang="en-US" sz="2800" dirty="0"/>
        </a:p>
      </dgm:t>
    </dgm:pt>
    <dgm:pt modelId="{C74E7451-C8CA-48D3-B887-55D8E13A929C}" type="parTrans" cxnId="{61B91300-1E59-4AD1-B711-E66D3BF34746}">
      <dgm:prSet/>
      <dgm:spPr/>
      <dgm:t>
        <a:bodyPr/>
        <a:lstStyle/>
        <a:p>
          <a:endParaRPr lang="en-US"/>
        </a:p>
      </dgm:t>
    </dgm:pt>
    <dgm:pt modelId="{503552E4-F0C3-4F5F-B43B-B38C8200A8B5}" type="sibTrans" cxnId="{61B91300-1E59-4AD1-B711-E66D3BF34746}">
      <dgm:prSet/>
      <dgm:spPr/>
      <dgm:t>
        <a:bodyPr/>
        <a:lstStyle/>
        <a:p>
          <a:endParaRPr lang="en-US"/>
        </a:p>
      </dgm:t>
    </dgm:pt>
    <dgm:pt modelId="{CBAFC969-D6C9-4FA0-AA7E-DD4FC4F910F2}" type="pres">
      <dgm:prSet presAssocID="{DFA88CC8-EAF9-42DA-A4C8-793A1F8188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B03F90-85AE-4245-9BA3-36BA7C1BCA58}" type="pres">
      <dgm:prSet presAssocID="{601AFE5E-81B7-4493-BBD0-A9CB0AA6CAD2}" presName="linNode" presStyleCnt="0"/>
      <dgm:spPr/>
    </dgm:pt>
    <dgm:pt modelId="{A3DFCA2A-3259-4688-A833-7E47232A7BA9}" type="pres">
      <dgm:prSet presAssocID="{601AFE5E-81B7-4493-BBD0-A9CB0AA6CAD2}" presName="parentText" presStyleLbl="node1" presStyleIdx="0" presStyleCnt="1" custScaleX="277778" custLinFactNeighborY="526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61FFBC-6685-479C-8FF9-FA4C89A2FBD5}" type="presOf" srcId="{DFA88CC8-EAF9-42DA-A4C8-793A1F818815}" destId="{CBAFC969-D6C9-4FA0-AA7E-DD4FC4F910F2}" srcOrd="0" destOrd="0" presId="urn:microsoft.com/office/officeart/2005/8/layout/vList5"/>
    <dgm:cxn modelId="{DC5C2882-7762-4AAB-A295-6222BED4C612}" type="presOf" srcId="{601AFE5E-81B7-4493-BBD0-A9CB0AA6CAD2}" destId="{A3DFCA2A-3259-4688-A833-7E47232A7BA9}" srcOrd="0" destOrd="0" presId="urn:microsoft.com/office/officeart/2005/8/layout/vList5"/>
    <dgm:cxn modelId="{61B91300-1E59-4AD1-B711-E66D3BF34746}" srcId="{DFA88CC8-EAF9-42DA-A4C8-793A1F818815}" destId="{601AFE5E-81B7-4493-BBD0-A9CB0AA6CAD2}" srcOrd="0" destOrd="0" parTransId="{C74E7451-C8CA-48D3-B887-55D8E13A929C}" sibTransId="{503552E4-F0C3-4F5F-B43B-B38C8200A8B5}"/>
    <dgm:cxn modelId="{8352F577-4C66-42F0-90F6-6CA9755BCC13}" type="presParOf" srcId="{CBAFC969-D6C9-4FA0-AA7E-DD4FC4F910F2}" destId="{13B03F90-85AE-4245-9BA3-36BA7C1BCA58}" srcOrd="0" destOrd="0" presId="urn:microsoft.com/office/officeart/2005/8/layout/vList5"/>
    <dgm:cxn modelId="{12CF5A55-046E-4A58-9B3F-B2A80F865157}" type="presParOf" srcId="{13B03F90-85AE-4245-9BA3-36BA7C1BCA58}" destId="{A3DFCA2A-3259-4688-A833-7E47232A7BA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Final word on contracts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EE0274-7CD8-4C4F-91A4-898C39FD8700}" type="presOf" srcId="{272188CF-E719-4B97-93EC-29B63202C477}" destId="{67102D7B-15D9-45C1-9189-36EE3C442D3B}" srcOrd="0" destOrd="0" presId="urn:microsoft.com/office/officeart/2005/8/layout/vList5"/>
    <dgm:cxn modelId="{D23FA289-F1BF-48D5-8EC0-5EC42C6F7C1E}" type="presOf" srcId="{6301CF29-031A-473C-AFEB-BC37CEEFE31C}" destId="{CECCFC02-FA83-430C-9F2A-11CE0F366AB4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F529B095-E3C0-4B15-B91F-81FFF1D7074F}" type="presParOf" srcId="{CECCFC02-FA83-430C-9F2A-11CE0F366AB4}" destId="{F0C98EE2-93C6-4055-B774-04D737F872FE}" srcOrd="0" destOrd="0" presId="urn:microsoft.com/office/officeart/2005/8/layout/vList5"/>
    <dgm:cxn modelId="{17B45BF7-ED4B-4987-BD9C-9D96A2E27216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C8763C5-65EF-44E8-82BE-1593234843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0D63AB-9284-4EB9-BDB8-704D999003A0}">
      <dgm:prSet custT="1"/>
      <dgm:spPr>
        <a:solidFill>
          <a:srgbClr val="002060"/>
        </a:solidFill>
      </dgm:spPr>
      <dgm:t>
        <a:bodyPr/>
        <a:lstStyle/>
        <a:p>
          <a:pPr algn="ctr" rtl="0"/>
          <a:r>
            <a:rPr lang="en-US" sz="5400" dirty="0" smtClean="0"/>
            <a:t>Thank You</a:t>
          </a:r>
          <a:endParaRPr lang="en-US" sz="5400" dirty="0"/>
        </a:p>
      </dgm:t>
    </dgm:pt>
    <dgm:pt modelId="{B5F39481-DE7E-49FF-893D-689A3BDBFCF9}" type="parTrans" cxnId="{79943951-4083-41AD-A9D6-9E896734C7F4}">
      <dgm:prSet/>
      <dgm:spPr/>
      <dgm:t>
        <a:bodyPr/>
        <a:lstStyle/>
        <a:p>
          <a:endParaRPr lang="en-US"/>
        </a:p>
      </dgm:t>
    </dgm:pt>
    <dgm:pt modelId="{CDCCFDB2-17B3-4098-9B6C-6B18F6CDE8D2}" type="sibTrans" cxnId="{79943951-4083-41AD-A9D6-9E896734C7F4}">
      <dgm:prSet/>
      <dgm:spPr/>
      <dgm:t>
        <a:bodyPr/>
        <a:lstStyle/>
        <a:p>
          <a:endParaRPr lang="en-US"/>
        </a:p>
      </dgm:t>
    </dgm:pt>
    <dgm:pt modelId="{532A5627-EF82-4CDF-A013-16A6DE8184B8}" type="pres">
      <dgm:prSet presAssocID="{4C8763C5-65EF-44E8-82BE-1593234843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C91B52-68CA-4730-899D-B0CAB925556C}" type="pres">
      <dgm:prSet presAssocID="{020D63AB-9284-4EB9-BDB8-704D999003A0}" presName="parentText" presStyleLbl="node1" presStyleIdx="0" presStyleCnt="1" custLinFactNeighborX="3810" custLinFactNeighborY="-508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27D53B-CAC0-41E3-9E1B-F1DE09EE7C4B}" type="presOf" srcId="{4C8763C5-65EF-44E8-82BE-159323484316}" destId="{532A5627-EF82-4CDF-A013-16A6DE8184B8}" srcOrd="0" destOrd="0" presId="urn:microsoft.com/office/officeart/2005/8/layout/vList2"/>
    <dgm:cxn modelId="{137A6970-3366-4CAD-8E13-A5BB7D5C2A47}" type="presOf" srcId="{020D63AB-9284-4EB9-BDB8-704D999003A0}" destId="{A6C91B52-68CA-4730-899D-B0CAB925556C}" srcOrd="0" destOrd="0" presId="urn:microsoft.com/office/officeart/2005/8/layout/vList2"/>
    <dgm:cxn modelId="{79943951-4083-41AD-A9D6-9E896734C7F4}" srcId="{4C8763C5-65EF-44E8-82BE-159323484316}" destId="{020D63AB-9284-4EB9-BDB8-704D999003A0}" srcOrd="0" destOrd="0" parTransId="{B5F39481-DE7E-49FF-893D-689A3BDBFCF9}" sibTransId="{CDCCFDB2-17B3-4098-9B6C-6B18F6CDE8D2}"/>
    <dgm:cxn modelId="{2A20048E-74D9-471A-9398-841DA19E88FB}" type="presParOf" srcId="{532A5627-EF82-4CDF-A013-16A6DE8184B8}" destId="{A6C91B52-68CA-4730-899D-B0CAB92555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04C578-189D-498C-A1E1-6B61451F9864}" type="doc">
      <dgm:prSet loTypeId="urn:microsoft.com/office/officeart/2005/8/layout/venn3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02E95755-4663-4BFF-A3D4-463E04EE665B}">
      <dgm:prSet phldrT="[Text]"/>
      <dgm:spPr>
        <a:ln>
          <a:solidFill>
            <a:schemeClr val="accent2"/>
          </a:solidFill>
        </a:ln>
      </dgm:spPr>
      <dgm:t>
        <a:bodyPr/>
        <a:lstStyle/>
        <a:p>
          <a:endParaRPr lang="en-US" dirty="0"/>
        </a:p>
      </dgm:t>
    </dgm:pt>
    <dgm:pt modelId="{5885F5D0-3CA2-4992-8256-FA0FFC8E95DC}" type="parTrans" cxnId="{D170D252-63A1-404A-9821-43A0F84659FD}">
      <dgm:prSet/>
      <dgm:spPr/>
      <dgm:t>
        <a:bodyPr/>
        <a:lstStyle/>
        <a:p>
          <a:endParaRPr lang="en-US"/>
        </a:p>
      </dgm:t>
    </dgm:pt>
    <dgm:pt modelId="{E759D412-5DE5-40FE-9AAB-6D529C01A08F}" type="sibTrans" cxnId="{D170D252-63A1-404A-9821-43A0F84659FD}">
      <dgm:prSet/>
      <dgm:spPr/>
      <dgm:t>
        <a:bodyPr/>
        <a:lstStyle/>
        <a:p>
          <a:endParaRPr lang="en-US"/>
        </a:p>
      </dgm:t>
    </dgm:pt>
    <dgm:pt modelId="{DB968747-4068-4F19-AF66-02C75331F88D}">
      <dgm:prSet phldrT="[Text]"/>
      <dgm:spPr/>
      <dgm:t>
        <a:bodyPr/>
        <a:lstStyle/>
        <a:p>
          <a:endParaRPr lang="en-US" dirty="0"/>
        </a:p>
      </dgm:t>
    </dgm:pt>
    <dgm:pt modelId="{53AC9ECB-1DCB-46C8-9599-94D3D8750FDB}" type="parTrans" cxnId="{97FDAA9B-F347-4FB7-A7C5-5F665425DEA2}">
      <dgm:prSet/>
      <dgm:spPr/>
      <dgm:t>
        <a:bodyPr/>
        <a:lstStyle/>
        <a:p>
          <a:endParaRPr lang="en-US"/>
        </a:p>
      </dgm:t>
    </dgm:pt>
    <dgm:pt modelId="{43302384-7469-4337-A44E-96777558625F}" type="sibTrans" cxnId="{97FDAA9B-F347-4FB7-A7C5-5F665425DEA2}">
      <dgm:prSet/>
      <dgm:spPr/>
      <dgm:t>
        <a:bodyPr/>
        <a:lstStyle/>
        <a:p>
          <a:endParaRPr lang="en-US"/>
        </a:p>
      </dgm:t>
    </dgm:pt>
    <dgm:pt modelId="{C618083E-F967-45D9-89C5-64FD33D6A5A2}" type="pres">
      <dgm:prSet presAssocID="{D004C578-189D-498C-A1E1-6B61451F986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8A155D-6BA4-41E3-A7AB-33D579588B57}" type="pres">
      <dgm:prSet presAssocID="{02E95755-4663-4BFF-A3D4-463E04EE665B}" presName="Name5" presStyleLbl="vennNode1" presStyleIdx="0" presStyleCnt="2" custLinFactNeighborX="6546" custLinFactNeighborY="4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40DC5-14FD-4670-A45D-B1A6F267BADC}" type="pres">
      <dgm:prSet presAssocID="{E759D412-5DE5-40FE-9AAB-6D529C01A08F}" presName="space" presStyleCnt="0"/>
      <dgm:spPr/>
    </dgm:pt>
    <dgm:pt modelId="{270E8761-F836-4F61-974E-59E8CF67B9A5}" type="pres">
      <dgm:prSet presAssocID="{DB968747-4068-4F19-AF66-02C75331F88D}" presName="Name5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FDAA9B-F347-4FB7-A7C5-5F665425DEA2}" srcId="{D004C578-189D-498C-A1E1-6B61451F9864}" destId="{DB968747-4068-4F19-AF66-02C75331F88D}" srcOrd="1" destOrd="0" parTransId="{53AC9ECB-1DCB-46C8-9599-94D3D8750FDB}" sibTransId="{43302384-7469-4337-A44E-96777558625F}"/>
    <dgm:cxn modelId="{D170D252-63A1-404A-9821-43A0F84659FD}" srcId="{D004C578-189D-498C-A1E1-6B61451F9864}" destId="{02E95755-4663-4BFF-A3D4-463E04EE665B}" srcOrd="0" destOrd="0" parTransId="{5885F5D0-3CA2-4992-8256-FA0FFC8E95DC}" sibTransId="{E759D412-5DE5-40FE-9AAB-6D529C01A08F}"/>
    <dgm:cxn modelId="{02988E98-7614-4C74-BBD2-5811DA4A261B}" type="presOf" srcId="{D004C578-189D-498C-A1E1-6B61451F9864}" destId="{C618083E-F967-45D9-89C5-64FD33D6A5A2}" srcOrd="0" destOrd="0" presId="urn:microsoft.com/office/officeart/2005/8/layout/venn3"/>
    <dgm:cxn modelId="{B9768B24-67CC-45B5-91E4-7146A1604258}" type="presOf" srcId="{02E95755-4663-4BFF-A3D4-463E04EE665B}" destId="{3F8A155D-6BA4-41E3-A7AB-33D579588B57}" srcOrd="0" destOrd="0" presId="urn:microsoft.com/office/officeart/2005/8/layout/venn3"/>
    <dgm:cxn modelId="{12E1E74D-F3C3-4E7C-B6F9-F05C453FF614}" type="presOf" srcId="{DB968747-4068-4F19-AF66-02C75331F88D}" destId="{270E8761-F836-4F61-974E-59E8CF67B9A5}" srcOrd="0" destOrd="0" presId="urn:microsoft.com/office/officeart/2005/8/layout/venn3"/>
    <dgm:cxn modelId="{A8924064-8C9E-4814-8271-87057BF8FCA2}" type="presParOf" srcId="{C618083E-F967-45D9-89C5-64FD33D6A5A2}" destId="{3F8A155D-6BA4-41E3-A7AB-33D579588B57}" srcOrd="0" destOrd="0" presId="urn:microsoft.com/office/officeart/2005/8/layout/venn3"/>
    <dgm:cxn modelId="{A6D6C5FF-CB0E-4CA8-AF18-65683526F247}" type="presParOf" srcId="{C618083E-F967-45D9-89C5-64FD33D6A5A2}" destId="{83F40DC5-14FD-4670-A45D-B1A6F267BADC}" srcOrd="1" destOrd="0" presId="urn:microsoft.com/office/officeart/2005/8/layout/venn3"/>
    <dgm:cxn modelId="{DD5F3F2B-37ED-4774-8B3F-D45F2EB87ABF}" type="presParOf" srcId="{C618083E-F967-45D9-89C5-64FD33D6A5A2}" destId="{270E8761-F836-4F61-974E-59E8CF67B9A5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Wants vs. Needs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Y="200000" custLinFactNeighborX="20461" custLinFactNeighborY="2754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9B544BD6-66DD-4139-8AD5-746F79502489}" type="presOf" srcId="{6301CF29-031A-473C-AFEB-BC37CEEFE31C}" destId="{CECCFC02-FA83-430C-9F2A-11CE0F366AB4}" srcOrd="0" destOrd="0" presId="urn:microsoft.com/office/officeart/2005/8/layout/vList5"/>
    <dgm:cxn modelId="{E4360B6C-978C-414D-8C82-4559B5991D85}" type="presOf" srcId="{272188CF-E719-4B97-93EC-29B63202C477}" destId="{67102D7B-15D9-45C1-9189-36EE3C442D3B}" srcOrd="0" destOrd="0" presId="urn:microsoft.com/office/officeart/2005/8/layout/vList5"/>
    <dgm:cxn modelId="{0E264A38-F796-402B-BD17-B45D50C9C15C}" type="presParOf" srcId="{CECCFC02-FA83-430C-9F2A-11CE0F366AB4}" destId="{F0C98EE2-93C6-4055-B774-04D737F872FE}" srcOrd="0" destOrd="0" presId="urn:microsoft.com/office/officeart/2005/8/layout/vList5"/>
    <dgm:cxn modelId="{3E2F6379-E2BD-4C45-B45D-1503805213CD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Questions to ask yourself???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125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304247-F41A-41AA-9121-68DA43391C2D}" type="presOf" srcId="{6301CF29-031A-473C-AFEB-BC37CEEFE31C}" destId="{CECCFC02-FA83-430C-9F2A-11CE0F366AB4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007F400C-594F-46DF-ACB6-426C3CE1BD94}" type="presOf" srcId="{272188CF-E719-4B97-93EC-29B63202C477}" destId="{67102D7B-15D9-45C1-9189-36EE3C442D3B}" srcOrd="0" destOrd="0" presId="urn:microsoft.com/office/officeart/2005/8/layout/vList5"/>
    <dgm:cxn modelId="{47115BC0-C24D-4E08-B795-3768656DA2F2}" type="presParOf" srcId="{CECCFC02-FA83-430C-9F2A-11CE0F366AB4}" destId="{F0C98EE2-93C6-4055-B774-04D737F872FE}" srcOrd="0" destOrd="0" presId="urn:microsoft.com/office/officeart/2005/8/layout/vList5"/>
    <dgm:cxn modelId="{AB52457E-AEBB-44E7-A0A3-B1F2C9E68D6A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Decision making process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9D92ED-EFAF-4748-A6B5-C4F855C7A8AF}" type="presOf" srcId="{272188CF-E719-4B97-93EC-29B63202C477}" destId="{67102D7B-15D9-45C1-9189-36EE3C442D3B}" srcOrd="0" destOrd="0" presId="urn:microsoft.com/office/officeart/2005/8/layout/vList5"/>
    <dgm:cxn modelId="{9252E430-8DCB-4489-914F-E8982991CA7B}" type="presOf" srcId="{6301CF29-031A-473C-AFEB-BC37CEEFE31C}" destId="{CECCFC02-FA83-430C-9F2A-11CE0F366AB4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A18E95EB-E100-4E60-8AFC-028A536765A8}" type="presParOf" srcId="{CECCFC02-FA83-430C-9F2A-11CE0F366AB4}" destId="{F0C98EE2-93C6-4055-B774-04D737F872FE}" srcOrd="0" destOrd="0" presId="urn:microsoft.com/office/officeart/2005/8/layout/vList5"/>
    <dgm:cxn modelId="{D8D15DEC-36DB-4D1F-8B3E-D97DE1C0E02B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Consumer Decision making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E00B6A06-6B5A-4940-B921-69F4F07D38E8}" type="presOf" srcId="{6301CF29-031A-473C-AFEB-BC37CEEFE31C}" destId="{CECCFC02-FA83-430C-9F2A-11CE0F366AB4}" srcOrd="0" destOrd="0" presId="urn:microsoft.com/office/officeart/2005/8/layout/vList5"/>
    <dgm:cxn modelId="{75EFA248-4511-43AF-B74A-586C913C5EA1}" type="presOf" srcId="{272188CF-E719-4B97-93EC-29B63202C477}" destId="{67102D7B-15D9-45C1-9189-36EE3C442D3B}" srcOrd="0" destOrd="0" presId="urn:microsoft.com/office/officeart/2005/8/layout/vList5"/>
    <dgm:cxn modelId="{26D40771-7B69-4064-B82C-0D7CAE73C66F}" type="presParOf" srcId="{CECCFC02-FA83-430C-9F2A-11CE0F366AB4}" destId="{F0C98EE2-93C6-4055-B774-04D737F872FE}" srcOrd="0" destOrd="0" presId="urn:microsoft.com/office/officeart/2005/8/layout/vList5"/>
    <dgm:cxn modelId="{0BE1C721-A1C7-45CC-85DB-5CC680DA50DC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Post-purchase outcome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21D454-9097-4A61-B887-912BA14438AC}" type="presOf" srcId="{6301CF29-031A-473C-AFEB-BC37CEEFE31C}" destId="{CECCFC02-FA83-430C-9F2A-11CE0F366AB4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514FBF4F-9785-4EEC-AF87-5A6C940A45AD}" type="presOf" srcId="{272188CF-E719-4B97-93EC-29B63202C477}" destId="{67102D7B-15D9-45C1-9189-36EE3C442D3B}" srcOrd="0" destOrd="0" presId="urn:microsoft.com/office/officeart/2005/8/layout/vList5"/>
    <dgm:cxn modelId="{5A111189-1CDA-46A7-BE4B-087AD0638CA8}" type="presParOf" srcId="{CECCFC02-FA83-430C-9F2A-11CE0F366AB4}" destId="{F0C98EE2-93C6-4055-B774-04D737F872FE}" srcOrd="0" destOrd="0" presId="urn:microsoft.com/office/officeart/2005/8/layout/vList5"/>
    <dgm:cxn modelId="{72897A57-65AD-4011-BFEB-0CEBB3E73951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01CF29-031A-473C-AFEB-BC37CEEFE3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188CF-E719-4B97-93EC-29B63202C477}">
      <dgm:prSet custT="1"/>
      <dgm:spPr>
        <a:solidFill>
          <a:srgbClr val="002060"/>
        </a:solidFill>
        <a:effectLst>
          <a:innerShdw blurRad="825500" dist="50800" dir="13500000">
            <a:prstClr val="black"/>
          </a:innerShdw>
        </a:effectLst>
      </dgm:spPr>
      <dgm:t>
        <a:bodyPr/>
        <a:lstStyle/>
        <a:p>
          <a:pPr rtl="0"/>
          <a:r>
            <a:rPr lang="en-US" sz="4000" dirty="0" smtClean="0"/>
            <a:t>Degree of satisfaction</a:t>
          </a:r>
          <a:endParaRPr lang="en-US" sz="4000" dirty="0"/>
        </a:p>
      </dgm:t>
    </dgm:pt>
    <dgm:pt modelId="{253434C2-7ED9-42CA-8030-2E8DC2F2D88E}" type="sibTrans" cxnId="{FEAD0BCF-B4DF-4326-AA14-FD3C33CB8493}">
      <dgm:prSet/>
      <dgm:spPr/>
      <dgm:t>
        <a:bodyPr/>
        <a:lstStyle/>
        <a:p>
          <a:endParaRPr lang="en-US"/>
        </a:p>
      </dgm:t>
    </dgm:pt>
    <dgm:pt modelId="{4CA52A13-6C42-417F-B611-4FA082D5BA09}" type="parTrans" cxnId="{FEAD0BCF-B4DF-4326-AA14-FD3C33CB8493}">
      <dgm:prSet/>
      <dgm:spPr/>
      <dgm:t>
        <a:bodyPr/>
        <a:lstStyle/>
        <a:p>
          <a:endParaRPr lang="en-US"/>
        </a:p>
      </dgm:t>
    </dgm:pt>
    <dgm:pt modelId="{CECCFC02-FA83-430C-9F2A-11CE0F366AB4}" type="pres">
      <dgm:prSet presAssocID="{6301CF29-031A-473C-AFEB-BC37CEEFE3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98EE2-93C6-4055-B774-04D737F872FE}" type="pres">
      <dgm:prSet presAssocID="{272188CF-E719-4B97-93EC-29B63202C477}" presName="linNode" presStyleCnt="0"/>
      <dgm:spPr/>
    </dgm:pt>
    <dgm:pt modelId="{67102D7B-15D9-45C1-9189-36EE3C442D3B}" type="pres">
      <dgm:prSet presAssocID="{272188CF-E719-4B97-93EC-29B63202C477}" presName="parentText" presStyleLbl="node1" presStyleIdx="0" presStyleCnt="1" custScaleX="277778" custScaleY="100000" custLinFactNeighborX="-136" custLinFactNeighborY="-32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BEB060-123E-4544-B1D9-3217D5EB90E4}" type="presOf" srcId="{272188CF-E719-4B97-93EC-29B63202C477}" destId="{67102D7B-15D9-45C1-9189-36EE3C442D3B}" srcOrd="0" destOrd="0" presId="urn:microsoft.com/office/officeart/2005/8/layout/vList5"/>
    <dgm:cxn modelId="{48C3BA45-AE3F-48BE-9005-86425C020B13}" type="presOf" srcId="{6301CF29-031A-473C-AFEB-BC37CEEFE31C}" destId="{CECCFC02-FA83-430C-9F2A-11CE0F366AB4}" srcOrd="0" destOrd="0" presId="urn:microsoft.com/office/officeart/2005/8/layout/vList5"/>
    <dgm:cxn modelId="{FEAD0BCF-B4DF-4326-AA14-FD3C33CB8493}" srcId="{6301CF29-031A-473C-AFEB-BC37CEEFE31C}" destId="{272188CF-E719-4B97-93EC-29B63202C477}" srcOrd="0" destOrd="0" parTransId="{4CA52A13-6C42-417F-B611-4FA082D5BA09}" sibTransId="{253434C2-7ED9-42CA-8030-2E8DC2F2D88E}"/>
    <dgm:cxn modelId="{52E5FCED-269D-4FAC-A672-00DD7A8CD2C4}" type="presParOf" srcId="{CECCFC02-FA83-430C-9F2A-11CE0F366AB4}" destId="{F0C98EE2-93C6-4055-B774-04D737F872FE}" srcOrd="0" destOrd="0" presId="urn:microsoft.com/office/officeart/2005/8/layout/vList5"/>
    <dgm:cxn modelId="{E7BF458E-643F-4FBE-A6E2-33B442D410DB}" type="presParOf" srcId="{F0C98EE2-93C6-4055-B774-04D737F872FE}" destId="{67102D7B-15D9-45C1-9189-36EE3C442D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FCA2A-3259-4688-A833-7E47232A7BA9}">
      <dsp:nvSpPr>
        <dsp:cNvPr id="0" name=""/>
        <dsp:cNvSpPr/>
      </dsp:nvSpPr>
      <dsp:spPr>
        <a:xfrm>
          <a:off x="4015" y="0"/>
          <a:ext cx="8221569" cy="144780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Personal Finance</a:t>
          </a:r>
          <a:endParaRPr lang="en-US" sz="2800" kern="1200" dirty="0"/>
        </a:p>
      </dsp:txBody>
      <dsp:txXfrm>
        <a:off x="74691" y="70676"/>
        <a:ext cx="8080217" cy="130644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60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/>
        </a:p>
      </dsp:txBody>
      <dsp:txXfrm>
        <a:off x="29758" y="29758"/>
        <a:ext cx="8162053" cy="55008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Addressing problems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Filing a complaint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Addressing problems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Consumer protection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www.consumer.ftc.gov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Contracts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Contracts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60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/>
        </a:p>
      </dsp:txBody>
      <dsp:txXfrm>
        <a:off x="29758" y="29758"/>
        <a:ext cx="8162053" cy="55008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60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/>
        </a:p>
      </dsp:txBody>
      <dsp:txXfrm>
        <a:off x="29758" y="29758"/>
        <a:ext cx="8162053" cy="5500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FCA2A-3259-4688-A833-7E47232A7BA9}">
      <dsp:nvSpPr>
        <dsp:cNvPr id="0" name=""/>
        <dsp:cNvSpPr/>
      </dsp:nvSpPr>
      <dsp:spPr>
        <a:xfrm>
          <a:off x="4015" y="0"/>
          <a:ext cx="8221569" cy="144780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/>
            <a:t>Consumer Decision-Making</a:t>
          </a:r>
          <a:endParaRPr lang="en-US" sz="2800" kern="1200" dirty="0"/>
        </a:p>
      </dsp:txBody>
      <dsp:txXfrm>
        <a:off x="74691" y="70676"/>
        <a:ext cx="8080217" cy="130644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Final word on contracts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91B52-68CA-4730-899D-B0CAB925556C}">
      <dsp:nvSpPr>
        <dsp:cNvPr id="0" name=""/>
        <dsp:cNvSpPr/>
      </dsp:nvSpPr>
      <dsp:spPr>
        <a:xfrm>
          <a:off x="0" y="0"/>
          <a:ext cx="8001000" cy="1254825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Thank You</a:t>
          </a:r>
          <a:endParaRPr lang="en-US" sz="5400" kern="1200" dirty="0"/>
        </a:p>
      </dsp:txBody>
      <dsp:txXfrm>
        <a:off x="61256" y="61256"/>
        <a:ext cx="7878488" cy="11323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A155D-6BA4-41E3-A7AB-33D579588B57}">
      <dsp:nvSpPr>
        <dsp:cNvPr id="0" name=""/>
        <dsp:cNvSpPr/>
      </dsp:nvSpPr>
      <dsp:spPr>
        <a:xfrm>
          <a:off x="914404" y="3076"/>
          <a:ext cx="3608486" cy="360848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8587" tIns="82550" rIns="198587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442855" y="531527"/>
        <a:ext cx="2551584" cy="2551584"/>
      </dsp:txXfrm>
    </dsp:sp>
    <dsp:sp modelId="{270E8761-F836-4F61-974E-59E8CF67B9A5}">
      <dsp:nvSpPr>
        <dsp:cNvPr id="0" name=""/>
        <dsp:cNvSpPr/>
      </dsp:nvSpPr>
      <dsp:spPr>
        <a:xfrm>
          <a:off x="3753951" y="1538"/>
          <a:ext cx="3608486" cy="360848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8587" tIns="82550" rIns="198587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282402" y="529989"/>
        <a:ext cx="2551584" cy="25515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8030" y="595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Wants vs. Needs</a:t>
          </a:r>
          <a:endParaRPr lang="en-US" sz="4000" kern="1200" dirty="0"/>
        </a:p>
      </dsp:txBody>
      <dsp:txXfrm>
        <a:off x="37759" y="30324"/>
        <a:ext cx="8162111" cy="5495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595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Questions to ask yourself???</a:t>
          </a:r>
          <a:endParaRPr lang="en-US" sz="4000" kern="1200" dirty="0"/>
        </a:p>
      </dsp:txBody>
      <dsp:txXfrm>
        <a:off x="29729" y="30324"/>
        <a:ext cx="8162111" cy="5495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Decision making process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Consumer Decision making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Post-purchase outcome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02D7B-15D9-45C1-9189-36EE3C442D3B}">
      <dsp:nvSpPr>
        <dsp:cNvPr id="0" name=""/>
        <dsp:cNvSpPr/>
      </dsp:nvSpPr>
      <dsp:spPr>
        <a:xfrm>
          <a:off x="0" y="0"/>
          <a:ext cx="8221569" cy="609004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825500" dist="50800" dir="1350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Degree of satisfaction</a:t>
          </a:r>
          <a:endParaRPr lang="en-US" sz="4000" kern="1200" dirty="0"/>
        </a:p>
      </dsp:txBody>
      <dsp:txXfrm>
        <a:off x="29729" y="29729"/>
        <a:ext cx="8162111" cy="549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C2B2F-3356-4D27-9045-A86C6F84D363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A4C1D-D3ED-4EF9-8A7D-67101A361D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4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16B95-C3D4-4E3D-A489-21B1A5C0BD4D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0BD48-1C1E-4772-A563-8D4BD24459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248400"/>
            <a:ext cx="8839200" cy="2616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Bennie D Waller, </a:t>
            </a:r>
            <a:r>
              <a:rPr lang="en-US" sz="1100" b="0" i="0" kern="1200" baseline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Longwood University</a:t>
            </a:r>
            <a:endParaRPr lang="en-US" sz="1100" b="0" i="0" kern="1200" baseline="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152400"/>
            <a:ext cx="152400" cy="6553200"/>
          </a:xfrm>
          <a:prstGeom prst="rect">
            <a:avLst/>
          </a:prstGeom>
          <a:solidFill>
            <a:srgbClr val="002060"/>
          </a:solidFill>
          <a:ln w="31750" cmpd="sng">
            <a:solidFill>
              <a:srgbClr val="002060"/>
            </a:solidFill>
          </a:ln>
          <a:effectLst>
            <a:outerShdw blurRad="152400" dist="317500" sx="1000" sy="1000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mailto:wallerbd@longwood.edu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hyperlink" Target="http://www.ftc.gov/bcp/consumer.shtm" TargetMode="Externa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2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6.xml"/><Relationship Id="rId7" Type="http://schemas.openxmlformats.org/officeDocument/2006/relationships/hyperlink" Target="http://www.google.com/url?sa=i&amp;source=images&amp;cd=&amp;cad=rja&amp;docid=ZvaI83gXTwbYFM&amp;tbnid=CBVPBNdDinwbLM:&amp;ved=0CAgQjRwwAA&amp;url=http://advertisingaphasia.blogspot.com/2010_09_01_archive.html&amp;ei=DK-0UdmGLsrL0wGguYHoBQ&amp;psig=AFQjCNGsX55al3-4A8RZNpKped_2h7AKiA&amp;ust=1370882188803477" TargetMode="Externa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58546347"/>
              </p:ext>
            </p:extLst>
          </p:nvPr>
        </p:nvGraphicFramePr>
        <p:xfrm>
          <a:off x="533400" y="914400"/>
          <a:ext cx="82296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819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Bennie Waller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7"/>
              </a:rPr>
              <a:t>wallerbd@longwood.edu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434-395-2046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Longwood University</a:t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201 High Street</a:t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Farmville, VA 23901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08961924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05000"/>
            <a:ext cx="77724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Is based on: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Level of dissatisfaction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Importance of decision/purchase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Costs/benefits of actions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Personal characteristics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Attribution of blame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104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06691969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914400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Depending on the type of complaint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Better business bureau</a:t>
            </a:r>
          </a:p>
          <a:p>
            <a:pPr lvl="1"/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Scope of organization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National vs. local</a:t>
            </a:r>
          </a:p>
          <a:p>
            <a:pPr marL="800100" lvl="1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Retail organization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Financial institutions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Federal reserve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Office of the Comptroller of the currency</a:t>
            </a:r>
          </a:p>
          <a:p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5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55516662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1791" y="6858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Keep a record of all communications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First contact the individual/firm from whom you purchased the asset.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Next, contact the company. Larger </a:t>
            </a:r>
            <a:r>
              <a:rPr lang="en-US" sz="2400" dirty="0"/>
              <a:t>companies have a department for such issues.</a:t>
            </a:r>
            <a:r>
              <a:rPr lang="en-US" sz="2400" dirty="0" smtClean="0"/>
              <a:t>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2400" dirty="0" smtClean="0"/>
              <a:t>If by phone, don’t be emotional.  State the facts calmly.  Don’t make threats.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2400" dirty="0" smtClean="0"/>
              <a:t>If in writing, send either an email or registered letter to ensure you have a record.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File a complaint with regulating authorities or organizations such as the BBB.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Lawsuit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1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87551288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533400" y="762000"/>
            <a:ext cx="838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The FTC’s Bureau of Consumer </a:t>
            </a:r>
            <a:r>
              <a:rPr lang="en-US" sz="2400" dirty="0" smtClean="0"/>
              <a:t>Protection is tasked with dealing with unfair</a:t>
            </a:r>
            <a:r>
              <a:rPr lang="en-US" sz="2400" dirty="0"/>
              <a:t>, deceptive or fraudulent practices in the marketplace. </a:t>
            </a:r>
            <a:endParaRPr lang="en-US" sz="2400" dirty="0" smtClean="0"/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>
                <a:hlinkClick r:id="rId7"/>
              </a:rPr>
              <a:t>http://</a:t>
            </a:r>
            <a:r>
              <a:rPr lang="en-US" sz="2400" dirty="0" smtClean="0">
                <a:hlinkClick r:id="rId7"/>
              </a:rPr>
              <a:t>www.ftc.gov/bcp/consumer.shtm</a:t>
            </a: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The organization conducts </a:t>
            </a:r>
            <a:r>
              <a:rPr lang="en-US" sz="2400" dirty="0"/>
              <a:t>investigations, </a:t>
            </a:r>
            <a:r>
              <a:rPr lang="en-US" sz="2400" dirty="0" smtClean="0"/>
              <a:t>sues </a:t>
            </a:r>
            <a:r>
              <a:rPr lang="en-US" sz="2400" dirty="0"/>
              <a:t>companies and people that violate the law, develop rules to ensure a vibrant marketplace, and educate consumers and businesses about their rights and responsibilities. </a:t>
            </a: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They collect </a:t>
            </a:r>
            <a:r>
              <a:rPr lang="en-US" sz="2400" dirty="0"/>
              <a:t>complaints </a:t>
            </a:r>
            <a:r>
              <a:rPr lang="en-US" sz="2400" dirty="0" smtClean="0"/>
              <a:t>concerning a wide range of issues </a:t>
            </a:r>
            <a:r>
              <a:rPr lang="en-US" sz="2400" dirty="0"/>
              <a:t>from data security and deceptive advertising to identity theft and Do Not Call </a:t>
            </a:r>
            <a:r>
              <a:rPr lang="en-US" sz="2400" dirty="0" smtClean="0"/>
              <a:t>violations.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711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53225120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682812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09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11391111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9144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A necessary evil in today’s society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Cell phone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Internet usage agreements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Leases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Mortgages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Automobiles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Pest control</a:t>
            </a:r>
          </a:p>
          <a:p>
            <a:pPr marL="800100" lvl="1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881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28112042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914400"/>
            <a:ext cx="8305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/>
              <a:t>Elements of a contract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Offer and acceptance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Intent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Consideration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Capacity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Consent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Offer and acceptance –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Offer – expression to willingness to enter into a contract on a specific set of terms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Acceptance – absolute agreement to terms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 smtClean="0"/>
              <a:t>Counter-offer</a:t>
            </a:r>
          </a:p>
          <a:p>
            <a:pPr marL="1257300" lvl="2" indent="-342900">
              <a:buFont typeface="Wingdings" pitchFamily="2" charset="2"/>
              <a:buChar char="Ø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7340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95805127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609600" y="838200"/>
            <a:ext cx="8077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Intention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/>
              <a:t>Parties must intend to enter into an </a:t>
            </a:r>
            <a:r>
              <a:rPr lang="en-US" sz="2400" dirty="0" smtClean="0"/>
              <a:t>agreement</a:t>
            </a:r>
          </a:p>
          <a:p>
            <a:pPr lvl="2"/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Consideration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Something of value must be offered.  </a:t>
            </a:r>
          </a:p>
          <a:p>
            <a:pPr marL="800100" lvl="1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Capacity</a:t>
            </a:r>
          </a:p>
          <a:p>
            <a:pPr marL="800100" lvl="1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800100" lvl="1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Consent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Willingly entered into contract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48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34540938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914400"/>
            <a:ext cx="815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/>
              <a:t>Statute of frauds – requires that certain contracts must be in writing to be enforceable.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400" dirty="0" smtClean="0"/>
              <a:t>E.g., contracts involving real property</a:t>
            </a:r>
          </a:p>
          <a:p>
            <a:pPr marL="914400" lvl="1" indent="-457200">
              <a:buFont typeface="Wingdings" pitchFamily="2" charset="2"/>
              <a:buChar char="Ø"/>
            </a:pPr>
            <a:endParaRPr lang="en-US" sz="24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/>
              <a:t>Right of rescission (“cooling off” period) – refers to the right of a person who has three days after signing loan papers to change their mind about the loan.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683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70203625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990600"/>
            <a:ext cx="8305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If it is a major event/purchase – get a lawyer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Read it.  Don’t show up at broker’s office and just sign your life away.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Get it in writing – contracts can be rewritten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Never sign anything that you don’t completely understand and are comfortable.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Always keep a copy for </a:t>
            </a:r>
            <a:r>
              <a:rPr lang="en-US" sz="2400" smtClean="0"/>
              <a:t>your records.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36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22227619"/>
              </p:ext>
            </p:extLst>
          </p:nvPr>
        </p:nvGraphicFramePr>
        <p:xfrm>
          <a:off x="533400" y="914400"/>
          <a:ext cx="82296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926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06365745"/>
              </p:ext>
            </p:extLst>
          </p:nvPr>
        </p:nvGraphicFramePr>
        <p:xfrm>
          <a:off x="457200" y="2130426"/>
          <a:ext cx="80010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135616"/>
              </p:ext>
            </p:extLst>
          </p:nvPr>
        </p:nvGraphicFramePr>
        <p:xfrm>
          <a:off x="381000" y="2133600"/>
          <a:ext cx="8229600" cy="361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47800" y="2971800"/>
            <a:ext cx="2743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400" b="1" dirty="0"/>
              <a:t>Needs</a:t>
            </a:r>
            <a:r>
              <a:rPr lang="en-US" sz="2400" dirty="0"/>
              <a:t> – something thought to be a necessity or essential items required for life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51388" y="2984500"/>
            <a:ext cx="27432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400" b="1"/>
              <a:t>Wants</a:t>
            </a:r>
            <a:r>
              <a:rPr lang="en-US" sz="2400"/>
              <a:t>– something unnecessary but desired or items which increase quality of living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25014526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ctangle 7"/>
          <p:cNvSpPr/>
          <p:nvPr/>
        </p:nvSpPr>
        <p:spPr>
          <a:xfrm>
            <a:off x="560388" y="9144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When considering purchases, be sure to differentiate between “wants” and “needs”.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65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60887818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10668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Wants vs. Needs ?</a:t>
            </a:r>
          </a:p>
          <a:p>
            <a:pPr algn="ctr"/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Do I really need to make this purchase?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Would a less expensive option provide the same utility?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Should I save and make the purchase later?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Can I pay cash?</a:t>
            </a:r>
          </a:p>
          <a:p>
            <a:pPr marL="800100" lvl="1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618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75586080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2" name="Picture 4" descr="http://2.bp.blogspot.com/_NDc0-akUurk/TJe9VhoWWeI/AAAAAAAAAjA/aeIiKekn6ak/s1600/Picture1.pn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978" y="762000"/>
            <a:ext cx="4418222" cy="549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2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3835096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791903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Initial purchases</a:t>
            </a:r>
          </a:p>
          <a:p>
            <a:pPr lvl="1"/>
            <a:r>
              <a:rPr lang="en-US" altLang="en-US" smtClean="0"/>
              <a:t>Tend to require more extensive problem solving </a:t>
            </a:r>
          </a:p>
          <a:p>
            <a:endParaRPr lang="en-US" altLang="en-US" smtClean="0"/>
          </a:p>
          <a:p>
            <a:r>
              <a:rPr lang="en-US" altLang="en-US" smtClean="0"/>
              <a:t>Repeat purchases</a:t>
            </a:r>
          </a:p>
          <a:p>
            <a:pPr lvl="1"/>
            <a:r>
              <a:rPr lang="en-US" altLang="en-US" smtClean="0"/>
              <a:t>Tend to require limited problem solving, sometimes habitual decisions</a:t>
            </a:r>
            <a:endParaRPr lang="en-US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en-US" dirty="0"/>
              <a:t>Initial vs. Repeat Purchases</a:t>
            </a:r>
          </a:p>
        </p:txBody>
      </p:sp>
    </p:spTree>
    <p:extLst>
      <p:ext uri="{BB962C8B-B14F-4D97-AF65-F5344CB8AC3E}">
        <p14:creationId xmlns:p14="http://schemas.microsoft.com/office/powerpoint/2010/main" val="330302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33675515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990600"/>
            <a:ext cx="8305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Outcomes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altLang="en-US" sz="2400" dirty="0"/>
              <a:t>Actual product performance matches </a:t>
            </a:r>
            <a:r>
              <a:rPr lang="en-US" altLang="en-US" sz="2400" dirty="0" smtClean="0"/>
              <a:t>pre-purchase expectations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altLang="en-US" sz="2400" dirty="0" smtClean="0"/>
              <a:t>Neutral </a:t>
            </a:r>
            <a:endParaRPr lang="en-US" altLang="en-US" sz="2400" dirty="0"/>
          </a:p>
          <a:p>
            <a:pPr marL="800100" lvl="1" indent="-342900">
              <a:buFont typeface="Wingdings" pitchFamily="2" charset="2"/>
              <a:buChar char="Ø"/>
            </a:pPr>
            <a:endParaRPr lang="en-US" altLang="en-US" sz="2400" dirty="0" smtClean="0"/>
          </a:p>
          <a:p>
            <a:pPr marL="800100" lvl="1" indent="-342900">
              <a:buFont typeface="Wingdings" pitchFamily="2" charset="2"/>
              <a:buChar char="Ø"/>
            </a:pPr>
            <a:r>
              <a:rPr lang="en-US" altLang="en-US" sz="2400" dirty="0" smtClean="0"/>
              <a:t>Actual </a:t>
            </a:r>
            <a:r>
              <a:rPr lang="en-US" altLang="en-US" sz="2400" dirty="0"/>
              <a:t>product performance exceeds </a:t>
            </a:r>
            <a:r>
              <a:rPr lang="en-US" altLang="en-US" sz="2400" dirty="0" smtClean="0"/>
              <a:t>pre-purchase </a:t>
            </a:r>
            <a:r>
              <a:rPr lang="en-US" altLang="en-US" sz="2400" dirty="0"/>
              <a:t>expectations</a:t>
            </a:r>
            <a:r>
              <a:rPr lang="en-US" altLang="en-US" sz="2400" dirty="0" smtClean="0"/>
              <a:t>.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altLang="en-US" sz="2400" dirty="0" smtClean="0"/>
              <a:t>Satisfaction</a:t>
            </a:r>
            <a:endParaRPr lang="en-US" altLang="en-US" sz="2400" dirty="0"/>
          </a:p>
          <a:p>
            <a:pPr marL="800100" lvl="1" indent="-342900">
              <a:buFont typeface="Wingdings" pitchFamily="2" charset="2"/>
              <a:buChar char="Ø"/>
            </a:pPr>
            <a:endParaRPr lang="en-US" altLang="en-US" sz="2400" dirty="0" smtClean="0"/>
          </a:p>
          <a:p>
            <a:pPr marL="800100" lvl="1" indent="-342900">
              <a:buFont typeface="Wingdings" pitchFamily="2" charset="2"/>
              <a:buChar char="Ø"/>
            </a:pPr>
            <a:r>
              <a:rPr lang="en-US" altLang="en-US" sz="2400" dirty="0" smtClean="0"/>
              <a:t>Actual </a:t>
            </a:r>
            <a:r>
              <a:rPr lang="en-US" altLang="en-US" sz="2400" dirty="0"/>
              <a:t>product performance is below </a:t>
            </a:r>
            <a:r>
              <a:rPr lang="en-US" altLang="en-US" sz="2400" dirty="0" smtClean="0"/>
              <a:t>pre-purchase </a:t>
            </a:r>
            <a:r>
              <a:rPr lang="en-US" altLang="en-US" sz="2400" dirty="0"/>
              <a:t>expectations</a:t>
            </a:r>
            <a:r>
              <a:rPr lang="en-US" altLang="en-US" sz="2400" dirty="0" smtClean="0"/>
              <a:t>.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altLang="en-US" sz="2400" dirty="0" smtClean="0"/>
              <a:t>Dissatisfaction</a:t>
            </a:r>
            <a:endParaRPr lang="en-US" altLang="en-US" sz="2400" dirty="0"/>
          </a:p>
          <a:p>
            <a:pPr marL="800100" lvl="1" indent="-342900"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142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39075191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524000"/>
            <a:ext cx="7772400" cy="1143000"/>
          </a:xfrm>
        </p:spPr>
        <p:txBody>
          <a:bodyPr/>
          <a:lstStyle/>
          <a:p>
            <a:r>
              <a:rPr lang="en-US" altLang="en-US" dirty="0"/>
              <a:t>A Continuum of Satisfaction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31825" y="4098925"/>
            <a:ext cx="199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Dissatisfaction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124700" y="4114800"/>
            <a:ext cx="1384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Delighted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257300" y="4876800"/>
            <a:ext cx="678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060825" y="4098925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Satisfaction</a:t>
            </a:r>
          </a:p>
        </p:txBody>
      </p:sp>
    </p:spTree>
    <p:extLst>
      <p:ext uri="{BB962C8B-B14F-4D97-AF65-F5344CB8AC3E}">
        <p14:creationId xmlns:p14="http://schemas.microsoft.com/office/powerpoint/2010/main" val="227023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76263511"/>
              </p:ext>
            </p:extLst>
          </p:nvPr>
        </p:nvGraphicFramePr>
        <p:xfrm>
          <a:off x="533400" y="76200"/>
          <a:ext cx="8229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en-US" dirty="0"/>
              <a:t>If dissatisfied….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050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Alternative actions 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Do nothing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Avoid seller/brand in the future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Negative WOM to friends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Seek redress of problem from seller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dirty="0" smtClean="0"/>
              <a:t>Complain to outside agency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132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14145</TotalTime>
  <Words>609</Words>
  <Application>Microsoft Office PowerPoint</Application>
  <PresentationFormat>On-screen Show (4:3)</PresentationFormat>
  <Paragraphs>139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Initial vs. Repeat Purchases</vt:lpstr>
      <vt:lpstr>PowerPoint Presentation</vt:lpstr>
      <vt:lpstr>A Continuum of Satisfaction</vt:lpstr>
      <vt:lpstr>If dissatisfied….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the Effect of Crime Risk on Property Values and Time on Market:  Evidence from Megan’s Law in Virginia</dc:title>
  <dc:creator>Bennnie</dc:creator>
  <cp:lastModifiedBy>Bennie Waller</cp:lastModifiedBy>
  <cp:revision>241</cp:revision>
  <dcterms:created xsi:type="dcterms:W3CDTF">2010-04-09T09:54:59Z</dcterms:created>
  <dcterms:modified xsi:type="dcterms:W3CDTF">2015-05-30T18:26:20Z</dcterms:modified>
</cp:coreProperties>
</file>