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9" r:id="rId3"/>
    <p:sldId id="270" r:id="rId4"/>
    <p:sldId id="298" r:id="rId5"/>
    <p:sldId id="272" r:id="rId6"/>
    <p:sldId id="299" r:id="rId7"/>
    <p:sldId id="290" r:id="rId8"/>
    <p:sldId id="271" r:id="rId9"/>
    <p:sldId id="274" r:id="rId10"/>
    <p:sldId id="301" r:id="rId11"/>
    <p:sldId id="302" r:id="rId12"/>
    <p:sldId id="295" r:id="rId13"/>
    <p:sldId id="303" r:id="rId14"/>
    <p:sldId id="296" r:id="rId15"/>
    <p:sldId id="297" r:id="rId16"/>
    <p:sldId id="273" r:id="rId17"/>
    <p:sldId id="291" r:id="rId18"/>
    <p:sldId id="275" r:id="rId19"/>
    <p:sldId id="276" r:id="rId20"/>
    <p:sldId id="278" r:id="rId21"/>
    <p:sldId id="304" r:id="rId22"/>
    <p:sldId id="305" r:id="rId23"/>
    <p:sldId id="306" r:id="rId24"/>
    <p:sldId id="282" r:id="rId25"/>
    <p:sldId id="307" r:id="rId26"/>
    <p:sldId id="285" r:id="rId27"/>
    <p:sldId id="293" r:id="rId28"/>
    <p:sldId id="294" r:id="rId29"/>
    <p:sldId id="277" r:id="rId30"/>
    <p:sldId id="281" r:id="rId31"/>
    <p:sldId id="292" r:id="rId32"/>
    <p:sldId id="286" r:id="rId33"/>
    <p:sldId id="283" r:id="rId34"/>
    <p:sldId id="284" r:id="rId35"/>
    <p:sldId id="287" r:id="rId36"/>
    <p:sldId id="279" r:id="rId37"/>
    <p:sldId id="308" r:id="rId38"/>
    <p:sldId id="309" r:id="rId39"/>
    <p:sldId id="310" r:id="rId40"/>
    <p:sldId id="288" r:id="rId41"/>
    <p:sldId id="311" r:id="rId42"/>
    <p:sldId id="264"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0" autoAdjust="0"/>
    <p:restoredTop sz="94603" autoAdjust="0"/>
  </p:normalViewPr>
  <p:slideViewPr>
    <p:cSldViewPr>
      <p:cViewPr>
        <p:scale>
          <a:sx n="88" d="100"/>
          <a:sy n="88" d="100"/>
        </p:scale>
        <p:origin x="-102"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2800" b="1" dirty="0" smtClean="0"/>
            <a:t>Personal Finance</a:t>
          </a:r>
          <a:endParaRPr lang="en-US" sz="28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E15473B8-B2C6-4B5D-B534-29758F9D53B9}"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D3E67D33-F2B5-4E26-82AA-E1626499F09E}" type="presOf" srcId="{DFA88CC8-EAF9-42DA-A4C8-793A1F818815}" destId="{CBAFC969-D6C9-4FA0-AA7E-DD4FC4F910F2}" srcOrd="0" destOrd="0" presId="urn:microsoft.com/office/officeart/2005/8/layout/vList5"/>
    <dgm:cxn modelId="{84C12B2B-0056-4502-9B0A-AEED8AF152D9}" type="presParOf" srcId="{CBAFC969-D6C9-4FA0-AA7E-DD4FC4F910F2}" destId="{13B03F90-85AE-4245-9BA3-36BA7C1BCA58}" srcOrd="0" destOrd="0" presId="urn:microsoft.com/office/officeart/2005/8/layout/vList5"/>
    <dgm:cxn modelId="{E5229723-5E18-4C07-A13D-ADDBCB5A2EA2}"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Calculating Interest on Balance Owed</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863C6119-7695-4645-97F1-117BF311A12D}"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19DA7DAA-F5B2-402A-B951-2E70854A1C89}" type="presOf" srcId="{6301CF29-031A-473C-AFEB-BC37CEEFE31C}" destId="{CECCFC02-FA83-430C-9F2A-11CE0F366AB4}" srcOrd="0" destOrd="0" presId="urn:microsoft.com/office/officeart/2005/8/layout/vList5"/>
    <dgm:cxn modelId="{FADC0993-A340-4CA4-B42B-2CB116502A81}" type="presParOf" srcId="{CECCFC02-FA83-430C-9F2A-11CE0F366AB4}" destId="{F0C98EE2-93C6-4055-B774-04D737F872FE}" srcOrd="0" destOrd="0" presId="urn:microsoft.com/office/officeart/2005/8/layout/vList5"/>
    <dgm:cxn modelId="{B6EB1A93-CF9B-4CFC-9351-FD781CC51B02}"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Cash Advances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12C5F574-2D35-48FD-A791-34BCAEA0CDF1}"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D0D1F3D5-0BA9-4291-875B-B92EA5C5B349}" type="presOf" srcId="{6301CF29-031A-473C-AFEB-BC37CEEFE31C}" destId="{CECCFC02-FA83-430C-9F2A-11CE0F366AB4}" srcOrd="0" destOrd="0" presId="urn:microsoft.com/office/officeart/2005/8/layout/vList5"/>
    <dgm:cxn modelId="{995AAF4D-B444-48CE-8B4A-0038BF6946B2}" type="presParOf" srcId="{CECCFC02-FA83-430C-9F2A-11CE0F366AB4}" destId="{F0C98EE2-93C6-4055-B774-04D737F872FE}" srcOrd="0" destOrd="0" presId="urn:microsoft.com/office/officeart/2005/8/layout/vList5"/>
    <dgm:cxn modelId="{E087CFA7-497C-4A6C-83FD-24D73F70DA42}"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Undergraduates and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809C990D-8095-4D72-9112-10A072974A57}" type="presOf" srcId="{6301CF29-031A-473C-AFEB-BC37CEEFE31C}" destId="{CECCFC02-FA83-430C-9F2A-11CE0F366AB4}" srcOrd="0" destOrd="0" presId="urn:microsoft.com/office/officeart/2005/8/layout/vList5"/>
    <dgm:cxn modelId="{47DC4561-3855-4D82-80B8-4BF5BE63977C}"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01323D88-81E4-413F-8682-42AD6F94A501}" type="presParOf" srcId="{CECCFC02-FA83-430C-9F2A-11CE0F366AB4}" destId="{F0C98EE2-93C6-4055-B774-04D737F872FE}" srcOrd="0" destOrd="0" presId="urn:microsoft.com/office/officeart/2005/8/layout/vList5"/>
    <dgm:cxn modelId="{7BCB1B79-6180-4690-86B1-3D8BEF543207}"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Disadvantages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A1BD1709-6EA1-4C64-8DF1-97539824E7C5}"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F574926B-25DE-46A4-8D7B-545FDE8F9188}" type="presOf" srcId="{272188CF-E719-4B97-93EC-29B63202C477}" destId="{67102D7B-15D9-45C1-9189-36EE3C442D3B}" srcOrd="0" destOrd="0" presId="urn:microsoft.com/office/officeart/2005/8/layout/vList5"/>
    <dgm:cxn modelId="{8143ACBF-64D0-4F09-96B4-7ED17D572306}" type="presParOf" srcId="{CECCFC02-FA83-430C-9F2A-11CE0F366AB4}" destId="{F0C98EE2-93C6-4055-B774-04D737F872FE}" srcOrd="0" destOrd="0" presId="urn:microsoft.com/office/officeart/2005/8/layout/vList5"/>
    <dgm:cxn modelId="{B961C3C9-E49F-41D1-80C6-B818336F5D27}"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Disadvantages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518058DC-AC24-4049-85A3-CDE2F49E309C}" type="presOf" srcId="{272188CF-E719-4B97-93EC-29B63202C477}" destId="{67102D7B-15D9-45C1-9189-36EE3C442D3B}" srcOrd="0" destOrd="0" presId="urn:microsoft.com/office/officeart/2005/8/layout/vList5"/>
    <dgm:cxn modelId="{5A4A0626-399F-49CE-8C0C-0C7C0134B93F}" type="presOf" srcId="{6301CF29-031A-473C-AFEB-BC37CEEFE31C}" destId="{CECCFC02-FA83-430C-9F2A-11CE0F366AB4}" srcOrd="0" destOrd="0" presId="urn:microsoft.com/office/officeart/2005/8/layout/vList5"/>
    <dgm:cxn modelId="{3ECA4776-B308-4FF3-9931-0D1BA1CBCD91}" type="presParOf" srcId="{CECCFC02-FA83-430C-9F2A-11CE0F366AB4}" destId="{F0C98EE2-93C6-4055-B774-04D737F872FE}" srcOrd="0" destOrd="0" presId="urn:microsoft.com/office/officeart/2005/8/layout/vList5"/>
    <dgm:cxn modelId="{D467D8E9-1B96-4549-AAD3-EDFC9F1A7C3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Disadvantages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A1913283-BF77-42CE-A3BD-FEA902093F0F}" type="presOf" srcId="{272188CF-E719-4B97-93EC-29B63202C477}" destId="{67102D7B-15D9-45C1-9189-36EE3C442D3B}" srcOrd="0" destOrd="0" presId="urn:microsoft.com/office/officeart/2005/8/layout/vList5"/>
    <dgm:cxn modelId="{FBD10E09-FAF0-426E-90AC-39F250B4FD41}" type="presOf" srcId="{6301CF29-031A-473C-AFEB-BC37CEEFE31C}" destId="{CECCFC02-FA83-430C-9F2A-11CE0F366AB4}" srcOrd="0" destOrd="0" presId="urn:microsoft.com/office/officeart/2005/8/layout/vList5"/>
    <dgm:cxn modelId="{2C47A08E-EEB0-4144-99BD-7CBD128AE9F6}" type="presParOf" srcId="{CECCFC02-FA83-430C-9F2A-11CE0F366AB4}" destId="{F0C98EE2-93C6-4055-B774-04D737F872FE}" srcOrd="0" destOrd="0" presId="urn:microsoft.com/office/officeart/2005/8/layout/vList5"/>
    <dgm:cxn modelId="{03934FAF-6251-4406-88A6-635952A5AA1F}"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Card Act of 2009</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DFB06EFF-B61A-4A49-A762-6E8F85ADEF80}"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CCF80D42-DDCB-48E2-B962-20E51A073BF8}" type="presOf" srcId="{6301CF29-031A-473C-AFEB-BC37CEEFE31C}" destId="{CECCFC02-FA83-430C-9F2A-11CE0F366AB4}" srcOrd="0" destOrd="0" presId="urn:microsoft.com/office/officeart/2005/8/layout/vList5"/>
    <dgm:cxn modelId="{90A52C8F-1CE0-446D-85D8-180CC2AE0FC7}" type="presParOf" srcId="{CECCFC02-FA83-430C-9F2A-11CE0F366AB4}" destId="{F0C98EE2-93C6-4055-B774-04D737F872FE}" srcOrd="0" destOrd="0" presId="urn:microsoft.com/office/officeart/2005/8/layout/vList5"/>
    <dgm:cxn modelId="{E82A23F0-9AE0-402D-9FFB-9193BBB3F66A}"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Card Act of 2009</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AA252C2A-00E7-4FA4-BF93-B7ECE61BC09C}" type="presOf" srcId="{272188CF-E719-4B97-93EC-29B63202C477}" destId="{67102D7B-15D9-45C1-9189-36EE3C442D3B}" srcOrd="0" destOrd="0" presId="urn:microsoft.com/office/officeart/2005/8/layout/vList5"/>
    <dgm:cxn modelId="{ABC1A2FB-9032-49C6-A3E3-1CC0D194A55B}"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E01135FD-4B32-4A57-A2FD-853CEFA2C14B}" type="presParOf" srcId="{CECCFC02-FA83-430C-9F2A-11CE0F366AB4}" destId="{F0C98EE2-93C6-4055-B774-04D737F872FE}" srcOrd="0" destOrd="0" presId="urn:microsoft.com/office/officeart/2005/8/layout/vList5"/>
    <dgm:cxn modelId="{AD9458EF-DCCA-415A-AD62-D075689C7592}"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Grace periods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2439">
        <dgm:presLayoutVars>
          <dgm:chMax val="1"/>
          <dgm:bulletEnabled val="1"/>
        </dgm:presLayoutVars>
      </dgm:prSet>
      <dgm:spPr/>
      <dgm:t>
        <a:bodyPr/>
        <a:lstStyle/>
        <a:p>
          <a:endParaRPr lang="en-US"/>
        </a:p>
      </dgm:t>
    </dgm:pt>
  </dgm:ptLst>
  <dgm:cxnLst>
    <dgm:cxn modelId="{0421D454-9097-4A61-B887-912BA14438AC}"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514FBF4F-9785-4EEC-AF87-5A6C940A45AD}" type="presOf" srcId="{272188CF-E719-4B97-93EC-29B63202C477}" destId="{67102D7B-15D9-45C1-9189-36EE3C442D3B}" srcOrd="0" destOrd="0" presId="urn:microsoft.com/office/officeart/2005/8/layout/vList5"/>
    <dgm:cxn modelId="{5A111189-1CDA-46A7-BE4B-087AD0638CA8}" type="presParOf" srcId="{CECCFC02-FA83-430C-9F2A-11CE0F366AB4}" destId="{F0C98EE2-93C6-4055-B774-04D737F872FE}" srcOrd="0" destOrd="0" presId="urn:microsoft.com/office/officeart/2005/8/layout/vList5"/>
    <dgm:cxn modelId="{72897A57-65AD-4011-BFEB-0CEBB3E73951}"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Types of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50BEB060-123E-4544-B1D9-3217D5EB90E4}" type="presOf" srcId="{272188CF-E719-4B97-93EC-29B63202C477}" destId="{67102D7B-15D9-45C1-9189-36EE3C442D3B}" srcOrd="0" destOrd="0" presId="urn:microsoft.com/office/officeart/2005/8/layout/vList5"/>
    <dgm:cxn modelId="{48C3BA45-AE3F-48BE-9005-86425C020B13}"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52E5FCED-269D-4FAC-A672-00DD7A8CD2C4}" type="presParOf" srcId="{CECCFC02-FA83-430C-9F2A-11CE0F366AB4}" destId="{F0C98EE2-93C6-4055-B774-04D737F872FE}" srcOrd="0" destOrd="0" presId="urn:microsoft.com/office/officeart/2005/8/layout/vList5"/>
    <dgm:cxn modelId="{E7BF458E-643F-4FBE-A6E2-33B442D410D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2800" b="1" dirty="0" smtClean="0"/>
            <a:t>Credit Cards</a:t>
          </a:r>
          <a:endParaRPr lang="en-US" sz="28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5D5D28F-F53A-4472-9934-0739A46FC568}" type="presOf" srcId="{601AFE5E-81B7-4493-BBD0-A9CB0AA6CAD2}" destId="{A3DFCA2A-3259-4688-A833-7E47232A7BA9}" srcOrd="0" destOrd="0" presId="urn:microsoft.com/office/officeart/2005/8/layout/vList5"/>
    <dgm:cxn modelId="{7D2D1257-1FAD-4129-AE1F-AAD70C1EE3FF}"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9CD9F9EB-0820-488D-A2AB-E976447E9793}" type="presParOf" srcId="{CBAFC969-D6C9-4FA0-AA7E-DD4FC4F910F2}" destId="{13B03F90-85AE-4245-9BA3-36BA7C1BCA58}" srcOrd="0" destOrd="0" presId="urn:microsoft.com/office/officeart/2005/8/layout/vList5"/>
    <dgm:cxn modelId="{8EF7D342-6313-447B-B607-B5FA516DAFC0}"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Travel and Entertainment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9FEAD18B-ABA6-4C28-AB5C-213E09A03B74}" type="presOf" srcId="{6301CF29-031A-473C-AFEB-BC37CEEFE31C}" destId="{CECCFC02-FA83-430C-9F2A-11CE0F366AB4}" srcOrd="0" destOrd="0" presId="urn:microsoft.com/office/officeart/2005/8/layout/vList5"/>
    <dgm:cxn modelId="{0C204B86-0718-4A49-944B-461E32045594}" type="presOf" srcId="{272188CF-E719-4B97-93EC-29B63202C477}" destId="{67102D7B-15D9-45C1-9189-36EE3C442D3B}" srcOrd="0" destOrd="0" presId="urn:microsoft.com/office/officeart/2005/8/layout/vList5"/>
    <dgm:cxn modelId="{6ED274E9-1900-4761-82A7-C5A57EEF2D3E}" type="presParOf" srcId="{CECCFC02-FA83-430C-9F2A-11CE0F366AB4}" destId="{F0C98EE2-93C6-4055-B774-04D737F872FE}" srcOrd="0" destOrd="0" presId="urn:microsoft.com/office/officeart/2005/8/layout/vList5"/>
    <dgm:cxn modelId="{FE7B541F-C064-454E-B92A-D0DC9DFAD3DE}"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Traditional charge accounts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141E285D-3604-42E0-98AD-53247A798E48}" type="presOf" srcId="{272188CF-E719-4B97-93EC-29B63202C477}" destId="{67102D7B-15D9-45C1-9189-36EE3C442D3B}" srcOrd="0" destOrd="0" presId="urn:microsoft.com/office/officeart/2005/8/layout/vList5"/>
    <dgm:cxn modelId="{C2A42F09-C7B6-409F-A9DD-A0E6C2F27854}" type="presOf" srcId="{6301CF29-031A-473C-AFEB-BC37CEEFE31C}" destId="{CECCFC02-FA83-430C-9F2A-11CE0F366AB4}" srcOrd="0" destOrd="0" presId="urn:microsoft.com/office/officeart/2005/8/layout/vList5"/>
    <dgm:cxn modelId="{DA7A8EB7-8515-4B31-967E-8B58EBF82C7E}" type="presParOf" srcId="{CECCFC02-FA83-430C-9F2A-11CE0F366AB4}" destId="{F0C98EE2-93C6-4055-B774-04D737F872FE}" srcOrd="0" destOrd="0" presId="urn:microsoft.com/office/officeart/2005/8/layout/vList5"/>
    <dgm:cxn modelId="{1F7B3E7A-3D18-4931-9DA5-2E42D76C65DE}"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What type is best for you?</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AD97B316-6402-426E-84AC-F97215C61E32}" type="presOf" srcId="{6301CF29-031A-473C-AFEB-BC37CEEFE31C}" destId="{CECCFC02-FA83-430C-9F2A-11CE0F366AB4}" srcOrd="0" destOrd="0" presId="urn:microsoft.com/office/officeart/2005/8/layout/vList5"/>
    <dgm:cxn modelId="{68B7C6A9-DED2-4C68-8AED-A9867AD6AD80}"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3A3987BD-CDE2-45A0-A80B-A32EB822BEF6}" type="presParOf" srcId="{CECCFC02-FA83-430C-9F2A-11CE0F366AB4}" destId="{F0C98EE2-93C6-4055-B774-04D737F872FE}" srcOrd="0" destOrd="0" presId="urn:microsoft.com/office/officeart/2005/8/layout/vList5"/>
    <dgm:cxn modelId="{AFFA353F-0706-4DB6-B76E-2430301DAAD8}"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What type is best for you?</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03108A4-9B11-4841-B04A-28C49A20FDB6}"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54D4A308-0E07-45DD-B5B5-6F7061FC870D}" type="presOf" srcId="{272188CF-E719-4B97-93EC-29B63202C477}" destId="{67102D7B-15D9-45C1-9189-36EE3C442D3B}" srcOrd="0" destOrd="0" presId="urn:microsoft.com/office/officeart/2005/8/layout/vList5"/>
    <dgm:cxn modelId="{3308B115-550F-4622-85B3-6DE46F4822E0}" type="presParOf" srcId="{CECCFC02-FA83-430C-9F2A-11CE0F366AB4}" destId="{F0C98EE2-93C6-4055-B774-04D737F872FE}" srcOrd="0" destOrd="0" presId="urn:microsoft.com/office/officeart/2005/8/layout/vList5"/>
    <dgm:cxn modelId="{62743247-E8AB-4894-A989-B827099DA56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Getting a Credit Card</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DDA38307-56C2-4F33-BD44-1500D0999B0E}" type="presOf" srcId="{272188CF-E719-4B97-93EC-29B63202C477}" destId="{67102D7B-15D9-45C1-9189-36EE3C442D3B}" srcOrd="0" destOrd="0" presId="urn:microsoft.com/office/officeart/2005/8/layout/vList5"/>
    <dgm:cxn modelId="{1D9305DA-B93E-4B4E-B571-3167ACD77933}"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970B97B5-1C36-4169-AD05-AFFADABE6266}" type="presParOf" srcId="{CECCFC02-FA83-430C-9F2A-11CE0F366AB4}" destId="{F0C98EE2-93C6-4055-B774-04D737F872FE}" srcOrd="0" destOrd="0" presId="urn:microsoft.com/office/officeart/2005/8/layout/vList5"/>
    <dgm:cxn modelId="{960B042A-38D8-49D6-A010-8B46ED19B363}"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Student credit card debt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7769193E-B8D3-46A2-9A8B-3D595751D71C}" type="presOf" srcId="{272188CF-E719-4B97-93EC-29B63202C477}" destId="{67102D7B-15D9-45C1-9189-36EE3C442D3B}" srcOrd="0" destOrd="0" presId="urn:microsoft.com/office/officeart/2005/8/layout/vList5"/>
    <dgm:cxn modelId="{270B16BC-BADD-4DFF-BE29-26038DAD040E}"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396BBAEC-2EBD-44DC-ADC4-7952864F3047}" type="presParOf" srcId="{CECCFC02-FA83-430C-9F2A-11CE0F366AB4}" destId="{F0C98EE2-93C6-4055-B774-04D737F872FE}" srcOrd="0" destOrd="0" presId="urn:microsoft.com/office/officeart/2005/8/layout/vList5"/>
    <dgm:cxn modelId="{E966DAAC-7945-4CB9-9C47-B6A97ECC5B6D}"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Be very careful of promotions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C2215FEC-2326-4996-8081-83DC2692B8A6}"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BADF5863-1C4D-41AE-9AF5-444597F0B284}" type="presOf" srcId="{6301CF29-031A-473C-AFEB-BC37CEEFE31C}" destId="{CECCFC02-FA83-430C-9F2A-11CE0F366AB4}" srcOrd="0" destOrd="0" presId="urn:microsoft.com/office/officeart/2005/8/layout/vList5"/>
    <dgm:cxn modelId="{94012F2D-EBD6-475F-9542-33B9F2B0B4DD}" type="presParOf" srcId="{CECCFC02-FA83-430C-9F2A-11CE0F366AB4}" destId="{F0C98EE2-93C6-4055-B774-04D737F872FE}" srcOrd="0" destOrd="0" presId="urn:microsoft.com/office/officeart/2005/8/layout/vList5"/>
    <dgm:cxn modelId="{EE1065FB-17F3-4987-B916-914EDBF16422}"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Credit Card warning signs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BD17D141-1B7D-4089-AD60-D296FF5D4820}"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8B47E0DC-73A7-4C42-9A20-34E064F6B908}" type="presOf" srcId="{6301CF29-031A-473C-AFEB-BC37CEEFE31C}" destId="{CECCFC02-FA83-430C-9F2A-11CE0F366AB4}" srcOrd="0" destOrd="0" presId="urn:microsoft.com/office/officeart/2005/8/layout/vList5"/>
    <dgm:cxn modelId="{234CF5FD-7AFC-456F-B0F7-677EE98790AE}" type="presParOf" srcId="{CECCFC02-FA83-430C-9F2A-11CE0F366AB4}" destId="{F0C98EE2-93C6-4055-B774-04D737F872FE}" srcOrd="0" destOrd="0" presId="urn:microsoft.com/office/officeart/2005/8/layout/vList5"/>
    <dgm:cxn modelId="{501ABD09-E579-4C5C-9C34-908F7CB16474}"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Strategies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C2932927-CEE8-4B9C-AB0F-F359FC23C48C}" type="presOf" srcId="{272188CF-E719-4B97-93EC-29B63202C477}" destId="{67102D7B-15D9-45C1-9189-36EE3C442D3B}" srcOrd="0" destOrd="0" presId="urn:microsoft.com/office/officeart/2005/8/layout/vList5"/>
    <dgm:cxn modelId="{DD521A85-E6F6-4D11-90CD-DEA3E85C6047}" type="presOf" srcId="{6301CF29-031A-473C-AFEB-BC37CEEFE31C}" destId="{CECCFC02-FA83-430C-9F2A-11CE0F366AB4}" srcOrd="0" destOrd="0" presId="urn:microsoft.com/office/officeart/2005/8/layout/vList5"/>
    <dgm:cxn modelId="{AAA2C76F-2AD0-42B8-9CCF-5F5473406A5E}" type="presParOf" srcId="{CECCFC02-FA83-430C-9F2A-11CE0F366AB4}" destId="{F0C98EE2-93C6-4055-B774-04D737F872FE}" srcOrd="0" destOrd="0" presId="urn:microsoft.com/office/officeart/2005/8/layout/vList5"/>
    <dgm:cxn modelId="{B2E7E655-D479-4219-BB9C-CA94BE386906}"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The 5 “Cs” of creditworthiness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AEB09DA-A0B2-42BD-9E21-8F5BF9C5BFA1}"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6E04AD45-A05B-468A-A635-133FFB27C08F}" type="presOf" srcId="{6301CF29-031A-473C-AFEB-BC37CEEFE31C}" destId="{CECCFC02-FA83-430C-9F2A-11CE0F366AB4}" srcOrd="0" destOrd="0" presId="urn:microsoft.com/office/officeart/2005/8/layout/vList5"/>
    <dgm:cxn modelId="{21B26672-65CC-445F-86BC-FD1E0958D011}" type="presParOf" srcId="{CECCFC02-FA83-430C-9F2A-11CE0F366AB4}" destId="{F0C98EE2-93C6-4055-B774-04D737F872FE}" srcOrd="0" destOrd="0" presId="urn:microsoft.com/office/officeart/2005/8/layout/vList5"/>
    <dgm:cxn modelId="{DE635F42-296C-4DB2-B032-62EA20F3B21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41769C0B-370A-4A31-8B62-737341712433}" type="presOf" srcId="{272188CF-E719-4B97-93EC-29B63202C477}" destId="{67102D7B-15D9-45C1-9189-36EE3C442D3B}" srcOrd="0" destOrd="0" presId="urn:microsoft.com/office/officeart/2005/8/layout/vList5"/>
    <dgm:cxn modelId="{C1E5E4B2-1973-4DC8-9713-178629355736}" type="presOf" srcId="{6301CF29-031A-473C-AFEB-BC37CEEFE31C}" destId="{CECCFC02-FA83-430C-9F2A-11CE0F366AB4}" srcOrd="0" destOrd="0" presId="urn:microsoft.com/office/officeart/2005/8/layout/vList5"/>
    <dgm:cxn modelId="{E7B819C2-8DAB-49DC-9DC7-23A5547A46D6}" type="presParOf" srcId="{CECCFC02-FA83-430C-9F2A-11CE0F366AB4}" destId="{F0C98EE2-93C6-4055-B774-04D737F872FE}" srcOrd="0" destOrd="0" presId="urn:microsoft.com/office/officeart/2005/8/layout/vList5"/>
    <dgm:cxn modelId="{6A79FB53-CB75-4EC5-8F15-7D6ABEF89374}"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Understanding your credit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938504A7-475B-481B-BBC5-E1B7FD7A2421}" type="presOf" srcId="{272188CF-E719-4B97-93EC-29B63202C477}" destId="{67102D7B-15D9-45C1-9189-36EE3C442D3B}" srcOrd="0" destOrd="0" presId="urn:microsoft.com/office/officeart/2005/8/layout/vList5"/>
    <dgm:cxn modelId="{4F25CF9C-279F-4D21-98CD-299CEE5A901C}"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7DE3A0DE-E4E1-441B-9086-D76FE9B10F4A}" type="presParOf" srcId="{CECCFC02-FA83-430C-9F2A-11CE0F366AB4}" destId="{F0C98EE2-93C6-4055-B774-04D737F872FE}" srcOrd="0" destOrd="0" presId="urn:microsoft.com/office/officeart/2005/8/layout/vList5"/>
    <dgm:cxn modelId="{3BC21F87-5A2D-4120-AC3D-F0A6237163A1}"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What’s in Your Credit Report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9E587C90-455E-4CA3-A545-8ED45C80696B}" type="presOf" srcId="{6301CF29-031A-473C-AFEB-BC37CEEFE31C}" destId="{CECCFC02-FA83-430C-9F2A-11CE0F366AB4}" srcOrd="0" destOrd="0" presId="urn:microsoft.com/office/officeart/2005/8/layout/vList5"/>
    <dgm:cxn modelId="{04358A4B-C7E8-4189-85BA-9B6DDF122643}"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6F3EA2E7-0406-46B4-8810-709C0AC0D587}" type="presParOf" srcId="{CECCFC02-FA83-430C-9F2A-11CE0F366AB4}" destId="{F0C98EE2-93C6-4055-B774-04D737F872FE}" srcOrd="0" destOrd="0" presId="urn:microsoft.com/office/officeart/2005/8/layout/vList5"/>
    <dgm:cxn modelId="{19BDE8C0-CDF7-4C7D-B072-BCC39F61D71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What drives your score?</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17F4402F-A24D-4797-A13E-DFFCF6774544}"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565E54C9-D4B7-4CB9-9F2A-133585FA7F5B}" type="presOf" srcId="{272188CF-E719-4B97-93EC-29B63202C477}" destId="{67102D7B-15D9-45C1-9189-36EE3C442D3B}" srcOrd="0" destOrd="0" presId="urn:microsoft.com/office/officeart/2005/8/layout/vList5"/>
    <dgm:cxn modelId="{372415E0-8836-4F4A-8DEC-8B565D90A277}" type="presParOf" srcId="{CECCFC02-FA83-430C-9F2A-11CE0F366AB4}" destId="{F0C98EE2-93C6-4055-B774-04D737F872FE}" srcOrd="0" destOrd="0" presId="urn:microsoft.com/office/officeart/2005/8/layout/vList5"/>
    <dgm:cxn modelId="{9D2BEA0F-4617-47DA-A170-F4FE2AEB6361}"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FICO ranges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BC6368AD-C444-4917-8813-A589532F2629}"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50490647-ADCE-447A-9A33-E5BE4C8F37BF}" type="presOf" srcId="{272188CF-E719-4B97-93EC-29B63202C477}" destId="{67102D7B-15D9-45C1-9189-36EE3C442D3B}" srcOrd="0" destOrd="0" presId="urn:microsoft.com/office/officeart/2005/8/layout/vList5"/>
    <dgm:cxn modelId="{3123A3B6-024C-4EC8-A414-9F0944453526}" type="presParOf" srcId="{CECCFC02-FA83-430C-9F2A-11CE0F366AB4}" destId="{F0C98EE2-93C6-4055-B774-04D737F872FE}" srcOrd="0" destOrd="0" presId="urn:microsoft.com/office/officeart/2005/8/layout/vList5"/>
    <dgm:cxn modelId="{B6B7DEB4-945B-4D4E-92EE-928BD92AEC96}"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Payments based on FICO scores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378EE21A-CF7B-4B77-ACA1-BFBFFE207D17}" type="presOf" srcId="{6301CF29-031A-473C-AFEB-BC37CEEFE31C}" destId="{CECCFC02-FA83-430C-9F2A-11CE0F366AB4}" srcOrd="0" destOrd="0" presId="urn:microsoft.com/office/officeart/2005/8/layout/vList5"/>
    <dgm:cxn modelId="{DF7226CD-B101-4498-A9D8-1FE3CCCC45AC}"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2769D375-7C04-4E4D-A974-58DC02A064E7}" type="presParOf" srcId="{CECCFC02-FA83-430C-9F2A-11CE0F366AB4}" destId="{F0C98EE2-93C6-4055-B774-04D737F872FE}" srcOrd="0" destOrd="0" presId="urn:microsoft.com/office/officeart/2005/8/layout/vList5"/>
    <dgm:cxn modelId="{046D96EB-7BF0-432C-8B9D-515D8BCF6431}"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Monitoring your credit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1DC4833B-A488-4E70-9C25-87314EBFFB74}"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E545156B-6FAF-4204-A860-8486FAB3F49C}" type="presOf" srcId="{6301CF29-031A-473C-AFEB-BC37CEEFE31C}" destId="{CECCFC02-FA83-430C-9F2A-11CE0F366AB4}" srcOrd="0" destOrd="0" presId="urn:microsoft.com/office/officeart/2005/8/layout/vList5"/>
    <dgm:cxn modelId="{FBF89617-1C6C-41C1-B9F1-9833881B5BA9}" type="presParOf" srcId="{CECCFC02-FA83-430C-9F2A-11CE0F366AB4}" destId="{F0C98EE2-93C6-4055-B774-04D737F872FE}" srcOrd="0" destOrd="0" presId="urn:microsoft.com/office/officeart/2005/8/layout/vList5"/>
    <dgm:cxn modelId="{24256357-218C-4C1F-AAC1-C0EE1542A39A}"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2800" dirty="0" smtClean="0"/>
            <a:t>Sources of Consumer Credit Information</a:t>
          </a:r>
          <a:endParaRPr lang="en-US" sz="28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CAF61A47-1782-40C1-BC02-DAD12B80409A}" type="presOf" srcId="{272188CF-E719-4B97-93EC-29B63202C477}" destId="{67102D7B-15D9-45C1-9189-36EE3C442D3B}" srcOrd="0" destOrd="0" presId="urn:microsoft.com/office/officeart/2005/8/layout/vList5"/>
    <dgm:cxn modelId="{09053689-8F4F-4C46-A4F6-0A248D1DF638}"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14D6179F-0896-4AC2-80B8-76DDFD22EB51}" type="presParOf" srcId="{CECCFC02-FA83-430C-9F2A-11CE0F366AB4}" destId="{F0C98EE2-93C6-4055-B774-04D737F872FE}" srcOrd="0" destOrd="0" presId="urn:microsoft.com/office/officeart/2005/8/layout/vList5"/>
    <dgm:cxn modelId="{99FE1A0C-7FCA-45F6-8C00-EE033BB7660F}"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2800" dirty="0" smtClean="0"/>
            <a:t>Fair and Accurate Credit Transactions Act (FACT)</a:t>
          </a:r>
          <a:endParaRPr lang="en-US" sz="28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5218E752-0FA4-40F1-8BD2-92C85E4D2031}" type="presOf" srcId="{272188CF-E719-4B97-93EC-29B63202C477}" destId="{67102D7B-15D9-45C1-9189-36EE3C442D3B}" srcOrd="0" destOrd="0" presId="urn:microsoft.com/office/officeart/2005/8/layout/vList5"/>
    <dgm:cxn modelId="{282DF1A2-B236-4F31-9F94-1C7EF494AC7D}"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19C5F26A-CDB0-46CA-B978-249B9E350DCA}" type="presParOf" srcId="{CECCFC02-FA83-430C-9F2A-11CE0F366AB4}" destId="{F0C98EE2-93C6-4055-B774-04D737F872FE}" srcOrd="0" destOrd="0" presId="urn:microsoft.com/office/officeart/2005/8/layout/vList5"/>
    <dgm:cxn modelId="{C0A27C6E-7108-4AB3-922C-CAEA98A75C34}"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2800" dirty="0" smtClean="0"/>
            <a:t>Credit Bureaus and Your Rights</a:t>
          </a:r>
          <a:endParaRPr lang="en-US" sz="28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1FF0B3BE-0E3B-49EB-9419-F72F98330FC8}"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AC0F27C1-C651-475D-9543-6DFAF51A3BC3}" type="presOf" srcId="{6301CF29-031A-473C-AFEB-BC37CEEFE31C}" destId="{CECCFC02-FA83-430C-9F2A-11CE0F366AB4}" srcOrd="0" destOrd="0" presId="urn:microsoft.com/office/officeart/2005/8/layout/vList5"/>
    <dgm:cxn modelId="{DE4DF653-5D16-4B0A-A923-1A4C7FE40B3A}" type="presParOf" srcId="{CECCFC02-FA83-430C-9F2A-11CE0F366AB4}" destId="{F0C98EE2-93C6-4055-B774-04D737F872FE}" srcOrd="0" destOrd="0" presId="urn:microsoft.com/office/officeart/2005/8/layout/vList5"/>
    <dgm:cxn modelId="{6F9CF31A-5794-4DC3-9A77-D4ADE8CDD2A4}"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2800" dirty="0" smtClean="0"/>
            <a:t>Credit Bureaus and Your Rights</a:t>
          </a:r>
          <a:endParaRPr lang="en-US" sz="28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6BAEE3EC-025F-4260-89B2-82EAAF59C2A7}"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92A1BEC7-A610-49E5-9DB8-339F94FE4941}" type="presOf" srcId="{6301CF29-031A-473C-AFEB-BC37CEEFE31C}" destId="{CECCFC02-FA83-430C-9F2A-11CE0F366AB4}" srcOrd="0" destOrd="0" presId="urn:microsoft.com/office/officeart/2005/8/layout/vList5"/>
    <dgm:cxn modelId="{90803FF5-3B92-46F2-96E5-F2A36E20B737}" type="presParOf" srcId="{CECCFC02-FA83-430C-9F2A-11CE0F366AB4}" destId="{F0C98EE2-93C6-4055-B774-04D737F872FE}" srcOrd="0" destOrd="0" presId="urn:microsoft.com/office/officeart/2005/8/layout/vList5"/>
    <dgm:cxn modelId="{8243038A-A224-4424-993F-E16EBF77DB1E}"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5862F5CB-5DEB-4E98-B2B4-8790EC9E0072}" type="presOf" srcId="{272188CF-E719-4B97-93EC-29B63202C477}" destId="{67102D7B-15D9-45C1-9189-36EE3C442D3B}" srcOrd="0" destOrd="0" presId="urn:microsoft.com/office/officeart/2005/8/layout/vList5"/>
    <dgm:cxn modelId="{6B7B0DB6-8829-47AF-8D14-5950E939A6E5}" type="presOf" srcId="{6301CF29-031A-473C-AFEB-BC37CEEFE31C}" destId="{CECCFC02-FA83-430C-9F2A-11CE0F366AB4}" srcOrd="0" destOrd="0" presId="urn:microsoft.com/office/officeart/2005/8/layout/vList5"/>
    <dgm:cxn modelId="{444D0C22-CD55-4671-B809-62D44561AC8B}" type="presParOf" srcId="{CECCFC02-FA83-430C-9F2A-11CE0F366AB4}" destId="{F0C98EE2-93C6-4055-B774-04D737F872FE}" srcOrd="0" destOrd="0" presId="urn:microsoft.com/office/officeart/2005/8/layout/vList5"/>
    <dgm:cxn modelId="{6FEE1FCF-8E2D-4323-9E60-938AEC99DED7}"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Identity theft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0B506977-6431-41BC-97EB-1E12D170C810}" type="presOf" srcId="{272188CF-E719-4B97-93EC-29B63202C477}" destId="{67102D7B-15D9-45C1-9189-36EE3C442D3B}" srcOrd="0" destOrd="0" presId="urn:microsoft.com/office/officeart/2005/8/layout/vList5"/>
    <dgm:cxn modelId="{5334CDEB-989C-443B-AB60-8D19630529B1}"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7567D8CD-E13E-4DDE-875F-91CFDD258067}" type="presParOf" srcId="{CECCFC02-FA83-430C-9F2A-11CE0F366AB4}" destId="{F0C98EE2-93C6-4055-B774-04D737F872FE}" srcOrd="0" destOrd="0" presId="urn:microsoft.com/office/officeart/2005/8/layout/vList5"/>
    <dgm:cxn modelId="{10F197FB-BEF3-42B9-9721-879FBC83373A}"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How to Prevent Identity theft</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8DD7996D-FC56-4143-B3CA-6AC7A6860711}" type="presOf" srcId="{272188CF-E719-4B97-93EC-29B63202C477}" destId="{67102D7B-15D9-45C1-9189-36EE3C442D3B}" srcOrd="0" destOrd="0" presId="urn:microsoft.com/office/officeart/2005/8/layout/vList5"/>
    <dgm:cxn modelId="{72BD9AEB-6448-4796-9DDB-DB40F9476BD9}" type="presOf" srcId="{6301CF29-031A-473C-AFEB-BC37CEEFE31C}" destId="{CECCFC02-FA83-430C-9F2A-11CE0F366AB4}" srcOrd="0" destOrd="0" presId="urn:microsoft.com/office/officeart/2005/8/layout/vList5"/>
    <dgm:cxn modelId="{336B1AD7-C8D4-4E78-BAAD-EEA369A541D3}" type="presParOf" srcId="{CECCFC02-FA83-430C-9F2A-11CE0F366AB4}" destId="{F0C98EE2-93C6-4055-B774-04D737F872FE}" srcOrd="0" destOrd="0" presId="urn:microsoft.com/office/officeart/2005/8/layout/vList5"/>
    <dgm:cxn modelId="{02516AF9-F086-4D87-8D9B-C6A40F22AE8C}"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C8763C5-65EF-44E8-82BE-1593234843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0D63AB-9284-4EB9-BDB8-704D999003A0}">
      <dgm:prSet custT="1"/>
      <dgm:spPr>
        <a:solidFill>
          <a:srgbClr val="002060"/>
        </a:solidFill>
      </dgm:spPr>
      <dgm:t>
        <a:bodyPr/>
        <a:lstStyle/>
        <a:p>
          <a:pPr algn="ctr" rtl="0"/>
          <a:r>
            <a:rPr lang="en-US" sz="5400" dirty="0" smtClean="0"/>
            <a:t>Thank You</a:t>
          </a:r>
          <a:endParaRPr lang="en-US" sz="5400" dirty="0"/>
        </a:p>
      </dgm:t>
    </dgm:pt>
    <dgm:pt modelId="{B5F39481-DE7E-49FF-893D-689A3BDBFCF9}" type="parTrans" cxnId="{79943951-4083-41AD-A9D6-9E896734C7F4}">
      <dgm:prSet/>
      <dgm:spPr/>
      <dgm:t>
        <a:bodyPr/>
        <a:lstStyle/>
        <a:p>
          <a:endParaRPr lang="en-US"/>
        </a:p>
      </dgm:t>
    </dgm:pt>
    <dgm:pt modelId="{CDCCFDB2-17B3-4098-9B6C-6B18F6CDE8D2}" type="sibTrans" cxnId="{79943951-4083-41AD-A9D6-9E896734C7F4}">
      <dgm:prSet/>
      <dgm:spPr/>
      <dgm:t>
        <a:bodyPr/>
        <a:lstStyle/>
        <a:p>
          <a:endParaRPr lang="en-US"/>
        </a:p>
      </dgm:t>
    </dgm:pt>
    <dgm:pt modelId="{532A5627-EF82-4CDF-A013-16A6DE8184B8}" type="pres">
      <dgm:prSet presAssocID="{4C8763C5-65EF-44E8-82BE-159323484316}" presName="linear" presStyleCnt="0">
        <dgm:presLayoutVars>
          <dgm:animLvl val="lvl"/>
          <dgm:resizeHandles val="exact"/>
        </dgm:presLayoutVars>
      </dgm:prSet>
      <dgm:spPr/>
      <dgm:t>
        <a:bodyPr/>
        <a:lstStyle/>
        <a:p>
          <a:endParaRPr lang="en-US"/>
        </a:p>
      </dgm:t>
    </dgm:pt>
    <dgm:pt modelId="{A6C91B52-68CA-4730-899D-B0CAB925556C}" type="pres">
      <dgm:prSet presAssocID="{020D63AB-9284-4EB9-BDB8-704D999003A0}" presName="parentText" presStyleLbl="node1" presStyleIdx="0" presStyleCnt="1" custLinFactNeighborX="2857" custLinFactNeighborY="-26540">
        <dgm:presLayoutVars>
          <dgm:chMax val="0"/>
          <dgm:bulletEnabled val="1"/>
        </dgm:presLayoutVars>
      </dgm:prSet>
      <dgm:spPr/>
      <dgm:t>
        <a:bodyPr/>
        <a:lstStyle/>
        <a:p>
          <a:endParaRPr lang="en-US"/>
        </a:p>
      </dgm:t>
    </dgm:pt>
  </dgm:ptLst>
  <dgm:cxnLst>
    <dgm:cxn modelId="{AD27D53B-CAC0-41E3-9E1B-F1DE09EE7C4B}" type="presOf" srcId="{4C8763C5-65EF-44E8-82BE-159323484316}" destId="{532A5627-EF82-4CDF-A013-16A6DE8184B8}" srcOrd="0" destOrd="0" presId="urn:microsoft.com/office/officeart/2005/8/layout/vList2"/>
    <dgm:cxn modelId="{137A6970-3366-4CAD-8E13-A5BB7D5C2A47}" type="presOf" srcId="{020D63AB-9284-4EB9-BDB8-704D999003A0}" destId="{A6C91B52-68CA-4730-899D-B0CAB925556C}" srcOrd="0" destOrd="0" presId="urn:microsoft.com/office/officeart/2005/8/layout/vList2"/>
    <dgm:cxn modelId="{79943951-4083-41AD-A9D6-9E896734C7F4}" srcId="{4C8763C5-65EF-44E8-82BE-159323484316}" destId="{020D63AB-9284-4EB9-BDB8-704D999003A0}" srcOrd="0" destOrd="0" parTransId="{B5F39481-DE7E-49FF-893D-689A3BDBFCF9}" sibTransId="{CDCCFDB2-17B3-4098-9B6C-6B18F6CDE8D2}"/>
    <dgm:cxn modelId="{2A20048E-74D9-471A-9398-841DA19E88FB}" type="presParOf" srcId="{532A5627-EF82-4CDF-A013-16A6DE8184B8}" destId="{A6C91B52-68CA-4730-899D-B0CAB92555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Benefits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E00B6A06-6B5A-4940-B921-69F4F07D38E8}" type="presOf" srcId="{6301CF29-031A-473C-AFEB-BC37CEEFE31C}" destId="{CECCFC02-FA83-430C-9F2A-11CE0F366AB4}" srcOrd="0" destOrd="0" presId="urn:microsoft.com/office/officeart/2005/8/layout/vList5"/>
    <dgm:cxn modelId="{75EFA248-4511-43AF-B74A-586C913C5EA1}" type="presOf" srcId="{272188CF-E719-4B97-93EC-29B63202C477}" destId="{67102D7B-15D9-45C1-9189-36EE3C442D3B}" srcOrd="0" destOrd="0" presId="urn:microsoft.com/office/officeart/2005/8/layout/vList5"/>
    <dgm:cxn modelId="{26D40771-7B69-4064-B82C-0D7CAE73C66F}" type="presParOf" srcId="{CECCFC02-FA83-430C-9F2A-11CE0F366AB4}" destId="{F0C98EE2-93C6-4055-B774-04D737F872FE}" srcOrd="0" destOrd="0" presId="urn:microsoft.com/office/officeart/2005/8/layout/vList5"/>
    <dgm:cxn modelId="{0BE1C721-A1C7-45CC-85DB-5CC680DA50DC}"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Benefits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5CEC6CCA-6C54-49F5-8F10-ED5330AC9D65}"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E7108BDD-33F8-44EF-A8BD-5DB5B1DD68C6}" type="presOf" srcId="{6301CF29-031A-473C-AFEB-BC37CEEFE31C}" destId="{CECCFC02-FA83-430C-9F2A-11CE0F366AB4}" srcOrd="0" destOrd="0" presId="urn:microsoft.com/office/officeart/2005/8/layout/vList5"/>
    <dgm:cxn modelId="{29D29FF6-D4C5-4A32-A950-577E4B1E0885}" type="presParOf" srcId="{CECCFC02-FA83-430C-9F2A-11CE0F366AB4}" destId="{F0C98EE2-93C6-4055-B774-04D737F872FE}" srcOrd="0" destOrd="0" presId="urn:microsoft.com/office/officeart/2005/8/layout/vList5"/>
    <dgm:cxn modelId="{9D6A874E-092C-41EB-8459-DBF673A938D0}"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Disadvantages of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112617E-163E-429F-BD93-374C5E391D73}" type="presOf" srcId="{6301CF29-031A-473C-AFEB-BC37CEEFE31C}" destId="{CECCFC02-FA83-430C-9F2A-11CE0F366AB4}" srcOrd="0" destOrd="0" presId="urn:microsoft.com/office/officeart/2005/8/layout/vList5"/>
    <dgm:cxn modelId="{650E71AB-86A8-4079-8B39-27E1945E03F5}"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36358202-8CFE-4BF1-B2BF-D68BCA7E794A}" type="presParOf" srcId="{CECCFC02-FA83-430C-9F2A-11CE0F366AB4}" destId="{F0C98EE2-93C6-4055-B774-04D737F872FE}" srcOrd="0" destOrd="0" presId="urn:microsoft.com/office/officeart/2005/8/layout/vList5"/>
    <dgm:cxn modelId="{83600789-F09E-443D-91D7-7E1D2341ACDE}"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Cost associated with credit cards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BC9D92ED-EFAF-4748-A6B5-C4F855C7A8AF}" type="presOf" srcId="{272188CF-E719-4B97-93EC-29B63202C477}" destId="{67102D7B-15D9-45C1-9189-36EE3C442D3B}" srcOrd="0" destOrd="0" presId="urn:microsoft.com/office/officeart/2005/8/layout/vList5"/>
    <dgm:cxn modelId="{9252E430-8DCB-4489-914F-E8982991CA7B}" type="presOf" srcId="{6301CF29-031A-473C-AFEB-BC37CEEFE31C}" destId="{CECCFC02-FA83-430C-9F2A-11CE0F366AB4}"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A18E95EB-E100-4E60-8AFC-028A536765A8}" type="presParOf" srcId="{CECCFC02-FA83-430C-9F2A-11CE0F366AB4}" destId="{F0C98EE2-93C6-4055-B774-04D737F872FE}" srcOrd="0" destOrd="0" presId="urn:microsoft.com/office/officeart/2005/8/layout/vList5"/>
    <dgm:cxn modelId="{D8D15DEC-36DB-4D1F-8B3E-D97DE1C0E02B}"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Calculation of interest charges</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2439">
        <dgm:presLayoutVars>
          <dgm:chMax val="1"/>
          <dgm:bulletEnabled val="1"/>
        </dgm:presLayoutVars>
      </dgm:prSet>
      <dgm:spPr/>
      <dgm:t>
        <a:bodyPr/>
        <a:lstStyle/>
        <a:p>
          <a:endParaRPr lang="en-US"/>
        </a:p>
      </dgm:t>
    </dgm:pt>
  </dgm:ptLst>
  <dgm:cxnLst>
    <dgm:cxn modelId="{4E9AB0F1-6984-4B65-A77B-201A7E685252}"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0DCE2D80-E814-4599-9F56-31F3155F5180}" type="presOf" srcId="{6301CF29-031A-473C-AFEB-BC37CEEFE31C}" destId="{CECCFC02-FA83-430C-9F2A-11CE0F366AB4}" srcOrd="0" destOrd="0" presId="urn:microsoft.com/office/officeart/2005/8/layout/vList5"/>
    <dgm:cxn modelId="{94CA83D5-D0E8-4791-99EF-14EF84CADE36}" type="presParOf" srcId="{CECCFC02-FA83-430C-9F2A-11CE0F366AB4}" destId="{F0C98EE2-93C6-4055-B774-04D737F872FE}" srcOrd="0" destOrd="0" presId="urn:microsoft.com/office/officeart/2005/8/layout/vList5"/>
    <dgm:cxn modelId="{610BE4CB-BA4C-49A4-92AA-27F0DB1F440F}"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0"/>
          <a:ext cx="8221569" cy="1447800"/>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Personal Finance</a:t>
          </a:r>
          <a:endParaRPr lang="en-US" sz="2800" kern="1200" dirty="0"/>
        </a:p>
      </dsp:txBody>
      <dsp:txXfrm>
        <a:off x="74691" y="70676"/>
        <a:ext cx="8080217" cy="13064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Calculating Interest on Balance Owed</a:t>
          </a:r>
          <a:endParaRPr lang="en-US" sz="4000" kern="1200" dirty="0"/>
        </a:p>
      </dsp:txBody>
      <dsp:txXfrm>
        <a:off x="29729" y="29729"/>
        <a:ext cx="8162111" cy="549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Cash Advances</a:t>
          </a:r>
          <a:endParaRPr lang="en-US" sz="4000" kern="1200" dirty="0"/>
        </a:p>
      </dsp:txBody>
      <dsp:txXfrm>
        <a:off x="29729" y="29729"/>
        <a:ext cx="8162111" cy="5495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Undergraduates and credit cards</a:t>
          </a:r>
          <a:endParaRPr lang="en-US" sz="4000" kern="1200" dirty="0"/>
        </a:p>
      </dsp:txBody>
      <dsp:txXfrm>
        <a:off x="29729" y="29729"/>
        <a:ext cx="8162111" cy="5495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Disadvantages of credit cards</a:t>
          </a:r>
          <a:endParaRPr lang="en-US" sz="4000" kern="1200" dirty="0"/>
        </a:p>
      </dsp:txBody>
      <dsp:txXfrm>
        <a:off x="29729" y="29729"/>
        <a:ext cx="8162111" cy="549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Disadvantages of credit cards</a:t>
          </a:r>
          <a:endParaRPr lang="en-US" sz="4000" kern="1200" dirty="0"/>
        </a:p>
      </dsp:txBody>
      <dsp:txXfrm>
        <a:off x="29729" y="29729"/>
        <a:ext cx="8162111" cy="5495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Disadvantages of credit cards</a:t>
          </a:r>
          <a:endParaRPr lang="en-US" sz="4000" kern="1200" dirty="0"/>
        </a:p>
      </dsp:txBody>
      <dsp:txXfrm>
        <a:off x="29729" y="29729"/>
        <a:ext cx="8162111" cy="5495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Card Act of 2009</a:t>
          </a:r>
          <a:endParaRPr lang="en-US" sz="4000" kern="1200" dirty="0"/>
        </a:p>
      </dsp:txBody>
      <dsp:txXfrm>
        <a:off x="29729" y="29729"/>
        <a:ext cx="8162111" cy="5495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Card Act of 2009</a:t>
          </a:r>
          <a:endParaRPr lang="en-US" sz="4000" kern="1200" dirty="0"/>
        </a:p>
      </dsp:txBody>
      <dsp:txXfrm>
        <a:off x="29729" y="29729"/>
        <a:ext cx="8162111" cy="5495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8030" y="297"/>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Grace periods</a:t>
          </a:r>
          <a:endParaRPr lang="en-US" sz="4000" kern="1200" dirty="0"/>
        </a:p>
      </dsp:txBody>
      <dsp:txXfrm>
        <a:off x="37759" y="30026"/>
        <a:ext cx="8162111" cy="5495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Types of cards</a:t>
          </a:r>
          <a:endParaRPr lang="en-US" sz="4000" kern="1200" dirty="0"/>
        </a:p>
      </dsp:txBody>
      <dsp:txXfrm>
        <a:off x="29729" y="29729"/>
        <a:ext cx="8162111" cy="54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0"/>
          <a:ext cx="8221569" cy="1447800"/>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Credit Cards</a:t>
          </a:r>
          <a:endParaRPr lang="en-US" sz="2800" kern="1200" dirty="0"/>
        </a:p>
      </dsp:txBody>
      <dsp:txXfrm>
        <a:off x="74691" y="70676"/>
        <a:ext cx="8080217" cy="13064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Travel and Entertainment cards</a:t>
          </a:r>
          <a:endParaRPr lang="en-US" sz="4000" kern="1200" dirty="0"/>
        </a:p>
      </dsp:txBody>
      <dsp:txXfrm>
        <a:off x="29729" y="29729"/>
        <a:ext cx="8162111" cy="5495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Traditional charge accounts</a:t>
          </a:r>
          <a:endParaRPr lang="en-US" sz="4000" kern="1200" dirty="0"/>
        </a:p>
      </dsp:txBody>
      <dsp:txXfrm>
        <a:off x="29729" y="29729"/>
        <a:ext cx="8162111" cy="5495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What type is best for you?</a:t>
          </a:r>
          <a:endParaRPr lang="en-US" sz="4000" kern="1200" dirty="0"/>
        </a:p>
      </dsp:txBody>
      <dsp:txXfrm>
        <a:off x="29729" y="29729"/>
        <a:ext cx="8162111" cy="5495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What type is best for you?</a:t>
          </a:r>
          <a:endParaRPr lang="en-US" sz="4000" kern="1200" dirty="0"/>
        </a:p>
      </dsp:txBody>
      <dsp:txXfrm>
        <a:off x="29729" y="29729"/>
        <a:ext cx="8162111" cy="5495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Getting a Credit Card</a:t>
          </a:r>
          <a:endParaRPr lang="en-US" sz="4000" kern="1200" dirty="0"/>
        </a:p>
      </dsp:txBody>
      <dsp:txXfrm>
        <a:off x="29729" y="29729"/>
        <a:ext cx="8162111" cy="5495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Student credit card debt</a:t>
          </a:r>
          <a:endParaRPr lang="en-US" sz="4000" kern="1200" dirty="0"/>
        </a:p>
      </dsp:txBody>
      <dsp:txXfrm>
        <a:off x="29729" y="29729"/>
        <a:ext cx="8162111" cy="5495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Be very careful of promotions</a:t>
          </a:r>
          <a:endParaRPr lang="en-US" sz="4000" kern="1200" dirty="0"/>
        </a:p>
      </dsp:txBody>
      <dsp:txXfrm>
        <a:off x="29729" y="29729"/>
        <a:ext cx="8162111" cy="5495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Credit Card warning signs</a:t>
          </a:r>
          <a:endParaRPr lang="en-US" sz="4000" kern="1200" dirty="0"/>
        </a:p>
      </dsp:txBody>
      <dsp:txXfrm>
        <a:off x="29729" y="29729"/>
        <a:ext cx="8162111" cy="5495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Strategies</a:t>
          </a:r>
          <a:endParaRPr lang="en-US" sz="4000" kern="1200" dirty="0"/>
        </a:p>
      </dsp:txBody>
      <dsp:txXfrm>
        <a:off x="29729" y="29729"/>
        <a:ext cx="8162111" cy="5495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The 5 “Cs” of creditworthiness</a:t>
          </a:r>
          <a:endParaRPr lang="en-US" sz="4000" kern="1200" dirty="0"/>
        </a:p>
      </dsp:txBody>
      <dsp:txXfrm>
        <a:off x="29729" y="29729"/>
        <a:ext cx="8162111" cy="54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Credit Cards</a:t>
          </a:r>
          <a:endParaRPr lang="en-US" sz="4000" kern="1200" dirty="0"/>
        </a:p>
      </dsp:txBody>
      <dsp:txXfrm>
        <a:off x="29729" y="29729"/>
        <a:ext cx="8162111" cy="54954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Understanding your credit</a:t>
          </a:r>
          <a:endParaRPr lang="en-US" sz="4000" kern="1200" dirty="0"/>
        </a:p>
      </dsp:txBody>
      <dsp:txXfrm>
        <a:off x="29729" y="29729"/>
        <a:ext cx="8162111" cy="5495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What’s in Your Credit Report</a:t>
          </a:r>
          <a:endParaRPr lang="en-US" sz="4000" kern="1200" dirty="0"/>
        </a:p>
      </dsp:txBody>
      <dsp:txXfrm>
        <a:off x="29729" y="29729"/>
        <a:ext cx="8162111" cy="5495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What drives your score?</a:t>
          </a:r>
          <a:endParaRPr lang="en-US" sz="4000" kern="1200" dirty="0"/>
        </a:p>
      </dsp:txBody>
      <dsp:txXfrm>
        <a:off x="29729" y="29729"/>
        <a:ext cx="8162111" cy="54954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Credit Cards</a:t>
          </a:r>
          <a:endParaRPr lang="en-US" sz="4000" kern="1200" dirty="0"/>
        </a:p>
      </dsp:txBody>
      <dsp:txXfrm>
        <a:off x="29729" y="29729"/>
        <a:ext cx="8162111" cy="54954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Benefits of credit cards</a:t>
          </a:r>
          <a:endParaRPr lang="en-US" sz="4000" kern="1200" dirty="0"/>
        </a:p>
      </dsp:txBody>
      <dsp:txXfrm>
        <a:off x="29729" y="29729"/>
        <a:ext cx="8162111" cy="54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Benefits of credit cards</a:t>
          </a:r>
          <a:endParaRPr lang="en-US" sz="4000" kern="1200" dirty="0"/>
        </a:p>
      </dsp:txBody>
      <dsp:txXfrm>
        <a:off x="29729" y="29729"/>
        <a:ext cx="8162111" cy="549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Disadvantages of credit cards</a:t>
          </a:r>
          <a:endParaRPr lang="en-US" sz="4000" kern="1200" dirty="0"/>
        </a:p>
      </dsp:txBody>
      <dsp:txXfrm>
        <a:off x="29729" y="29729"/>
        <a:ext cx="8162111" cy="549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0" y="0"/>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Cost associated with credit cards</a:t>
          </a:r>
          <a:endParaRPr lang="en-US" sz="4000" kern="1200" dirty="0"/>
        </a:p>
      </dsp:txBody>
      <dsp:txXfrm>
        <a:off x="29729" y="29729"/>
        <a:ext cx="8162111" cy="549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2D7B-15D9-45C1-9189-36EE3C442D3B}">
      <dsp:nvSpPr>
        <dsp:cNvPr id="0" name=""/>
        <dsp:cNvSpPr/>
      </dsp:nvSpPr>
      <dsp:spPr>
        <a:xfrm>
          <a:off x="8030" y="297"/>
          <a:ext cx="8221569" cy="609004"/>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Calculation of interest charges</a:t>
          </a:r>
          <a:endParaRPr lang="en-US" sz="4000" kern="1200" dirty="0"/>
        </a:p>
      </dsp:txBody>
      <dsp:txXfrm>
        <a:off x="37759" y="30026"/>
        <a:ext cx="8162111" cy="5495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C2B2F-3356-4D27-9045-A86C6F84D363}" type="datetimeFigureOut">
              <a:rPr lang="en-US" smtClean="0"/>
              <a:pPr/>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A4C1D-D3ED-4EF9-8A7D-67101A361DA9}" type="slidenum">
              <a:rPr lang="en-US" smtClean="0"/>
              <a:pPr/>
              <a:t>‹#›</a:t>
            </a:fld>
            <a:endParaRPr lang="en-US"/>
          </a:p>
        </p:txBody>
      </p:sp>
    </p:spTree>
    <p:extLst>
      <p:ext uri="{BB962C8B-B14F-4D97-AF65-F5344CB8AC3E}">
        <p14:creationId xmlns:p14="http://schemas.microsoft.com/office/powerpoint/2010/main" val="12705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6B95-C3D4-4E3D-A489-21B1A5C0BD4D}"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16B95-C3D4-4E3D-A489-21B1A5C0BD4D}"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16B95-C3D4-4E3D-A489-21B1A5C0BD4D}" type="datetimeFigureOut">
              <a:rPr lang="en-US" smtClean="0"/>
              <a:pPr/>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16B95-C3D4-4E3D-A489-21B1A5C0BD4D}" type="datetimeFigureOut">
              <a:rPr lang="en-US" smtClean="0"/>
              <a:pPr/>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6B95-C3D4-4E3D-A489-21B1A5C0BD4D}" type="datetimeFigureOut">
              <a:rPr lang="en-US" smtClean="0"/>
              <a:pPr/>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6B95-C3D4-4E3D-A489-21B1A5C0BD4D}"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6B95-C3D4-4E3D-A489-21B1A5C0BD4D}"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0BD48-1C1E-4772-A563-8D4BD24459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6B95-C3D4-4E3D-A489-21B1A5C0BD4D}" type="datetimeFigureOut">
              <a:rPr lang="en-US" smtClean="0"/>
              <a:pPr/>
              <a:t>6/10/2015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0BD48-1C1E-4772-A563-8D4BD24459C9}" type="slidenum">
              <a:rPr lang="en-US" smtClean="0"/>
              <a:pPr/>
              <a:t>‹#›</a:t>
            </a:fld>
            <a:endParaRPr lang="en-US"/>
          </a:p>
        </p:txBody>
      </p:sp>
      <p:sp>
        <p:nvSpPr>
          <p:cNvPr id="7" name="TextBox 6"/>
          <p:cNvSpPr txBox="1"/>
          <p:nvPr/>
        </p:nvSpPr>
        <p:spPr>
          <a:xfrm>
            <a:off x="152400" y="6248400"/>
            <a:ext cx="8839200" cy="261610"/>
          </a:xfrm>
          <a:prstGeom prst="rect">
            <a:avLst/>
          </a:prstGeom>
          <a:solidFill>
            <a:srgbClr val="002060"/>
          </a:solid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kern="1200" baseline="0" dirty="0" smtClean="0">
                <a:solidFill>
                  <a:schemeClr val="bg1"/>
                </a:solidFill>
                <a:effectLst/>
                <a:latin typeface="+mn-lt"/>
                <a:ea typeface="+mn-ea"/>
                <a:cs typeface="+mn-cs"/>
              </a:rPr>
              <a:t>Bennie D Waller, </a:t>
            </a:r>
            <a:r>
              <a:rPr lang="en-US" sz="1100" b="0" i="0" kern="1200" baseline="0" smtClean="0">
                <a:solidFill>
                  <a:schemeClr val="bg1"/>
                </a:solidFill>
                <a:effectLst/>
                <a:latin typeface="+mn-lt"/>
                <a:ea typeface="+mn-ea"/>
                <a:cs typeface="+mn-cs"/>
              </a:rPr>
              <a:t>Longwood University</a:t>
            </a:r>
            <a:endParaRPr lang="en-US" sz="1100" b="0" i="0" kern="1200" baseline="0" dirty="0" smtClean="0">
              <a:solidFill>
                <a:schemeClr val="bg1"/>
              </a:solidFill>
              <a:effectLst/>
              <a:latin typeface="+mn-lt"/>
              <a:ea typeface="+mn-ea"/>
              <a:cs typeface="+mn-cs"/>
            </a:endParaRPr>
          </a:p>
        </p:txBody>
      </p:sp>
      <p:sp>
        <p:nvSpPr>
          <p:cNvPr id="8" name="Rectangle 7"/>
          <p:cNvSpPr/>
          <p:nvPr/>
        </p:nvSpPr>
        <p:spPr>
          <a:xfrm>
            <a:off x="228600" y="152400"/>
            <a:ext cx="152400" cy="6553200"/>
          </a:xfrm>
          <a:prstGeom prst="rect">
            <a:avLst/>
          </a:prstGeom>
          <a:solidFill>
            <a:srgbClr val="002060"/>
          </a:solidFill>
          <a:ln w="31750" cmpd="sng">
            <a:solidFill>
              <a:srgbClr val="002060"/>
            </a:solidFill>
          </a:ln>
          <a:effectLst>
            <a:outerShdw blurRad="152400" dist="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wallerbd@longwood.edu"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3.xml"/><Relationship Id="rId7" Type="http://schemas.openxmlformats.org/officeDocument/2006/relationships/hyperlink" Target="http://www.google.com/url?sa=i&amp;source=images&amp;cd=&amp;cad=rja&amp;docid=WxXclfYFcLsAPM&amp;tbnid=5lp8vmxHkaRmBM:&amp;ved=0CAgQjRwwAA&amp;url=http://www.businessinsider.com/chart-of-the-day-credit-card-debt-vs-median-household-income-2009-5&amp;ei=MF6fUeCCCPa14APRsYHQBw&amp;psig=AFQjCNH1j9sFYxzbgtfpSBUmDxG8wAx-TQ&amp;ust=1369485232182447"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4.xml"/><Relationship Id="rId7" Type="http://schemas.openxmlformats.org/officeDocument/2006/relationships/hyperlink" Target="http://www.google.com/url?sa=i&amp;source=images&amp;cd=&amp;cad=rja&amp;docid=iXCeEfiJzIUibM&amp;tbnid=lFIS0dxSqHrzqM:&amp;ved=0CAgQjRwwAA&amp;url=http://www.indexcreditcards.com/creditcarddebt/2012-0309.html&amp;ei=t16fUewHtrbgA6XEgagP&amp;psig=AFQjCNHYe-_CndaSK4z8KNlqUPx-oyTqeg&amp;ust=1369485367032194"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6.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7.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8.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9.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10.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hyperlink" Target="http://www.annualcreditreport.com" TargetMode="Externa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11.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12.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13.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4.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4306372"/>
              </p:ext>
            </p:extLst>
          </p:nvPr>
        </p:nvGraphicFramePr>
        <p:xfrm>
          <a:off x="533400" y="914400"/>
          <a:ext cx="8229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1371600" y="2819400"/>
            <a:ext cx="6400800" cy="2819400"/>
          </a:xfrm>
        </p:spPr>
        <p:txBody>
          <a:bodyPr>
            <a:normAutofit lnSpcReduction="10000"/>
          </a:bodyPr>
          <a:lstStyle/>
          <a:p>
            <a:r>
              <a:rPr lang="en-US" b="1" dirty="0" smtClean="0">
                <a:solidFill>
                  <a:schemeClr val="tx1"/>
                </a:solidFill>
              </a:rPr>
              <a:t>Bennie Waller</a:t>
            </a:r>
          </a:p>
          <a:p>
            <a:r>
              <a:rPr lang="en-US" b="1" dirty="0" smtClean="0">
                <a:solidFill>
                  <a:schemeClr val="tx1"/>
                </a:solidFill>
                <a:hlinkClick r:id="rId7"/>
              </a:rPr>
              <a:t>wallerbd@longwood.edu</a:t>
            </a:r>
            <a:endParaRPr lang="en-US" b="1" dirty="0" smtClean="0">
              <a:solidFill>
                <a:schemeClr val="tx1"/>
              </a:solidFill>
            </a:endParaRPr>
          </a:p>
          <a:p>
            <a:r>
              <a:rPr lang="en-US" b="1" dirty="0" smtClean="0">
                <a:solidFill>
                  <a:schemeClr val="tx1"/>
                </a:solidFill>
              </a:rPr>
              <a:t>434-395-2046</a:t>
            </a:r>
          </a:p>
          <a:p>
            <a:r>
              <a:rPr lang="en-US" sz="2400" b="1" dirty="0" smtClean="0">
                <a:solidFill>
                  <a:schemeClr val="tx1"/>
                </a:solidFill>
              </a:rPr>
              <a:t>Longwood University</a:t>
            </a:r>
            <a:br>
              <a:rPr lang="en-US" sz="2400" b="1" dirty="0" smtClean="0">
                <a:solidFill>
                  <a:schemeClr val="tx1"/>
                </a:solidFill>
              </a:rPr>
            </a:br>
            <a:r>
              <a:rPr lang="en-US" sz="2400" b="1" dirty="0" smtClean="0">
                <a:solidFill>
                  <a:schemeClr val="tx1"/>
                </a:solidFill>
              </a:rPr>
              <a:t>201 High Street</a:t>
            </a:r>
            <a:br>
              <a:rPr lang="en-US" sz="2400" b="1" dirty="0" smtClean="0">
                <a:solidFill>
                  <a:schemeClr val="tx1"/>
                </a:solidFill>
              </a:rPr>
            </a:br>
            <a:r>
              <a:rPr lang="en-US" sz="2400" b="1" dirty="0" smtClean="0">
                <a:solidFill>
                  <a:schemeClr val="tx1"/>
                </a:solidFill>
              </a:rPr>
              <a:t>Farmville, VA 23901</a:t>
            </a:r>
            <a:endParaRPr lang="en-US" sz="2400" b="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43728071"/>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fig06_01.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2838" y="990600"/>
            <a:ext cx="7250112"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82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420777"/>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5"/>
          <p:cNvSpPr>
            <a:spLocks noGrp="1" noChangeArrowheads="1"/>
          </p:cNvSpPr>
          <p:nvPr>
            <p:ph idx="1"/>
          </p:nvPr>
        </p:nvSpPr>
        <p:spPr>
          <a:xfrm>
            <a:off x="381000" y="1066800"/>
            <a:ext cx="8534400" cy="4800600"/>
          </a:xfrm>
        </p:spPr>
        <p:txBody>
          <a:bodyPr>
            <a:normAutofit/>
          </a:bodyPr>
          <a:lstStyle/>
          <a:p>
            <a:pPr eaLnBrk="1" hangingPunct="1">
              <a:buFont typeface="Wingdings" panose="05000000000000000000" pitchFamily="2" charset="2"/>
              <a:buChar char="Ø"/>
            </a:pPr>
            <a:r>
              <a:rPr lang="en-US" altLang="en-US" dirty="0" smtClean="0">
                <a:ea typeface="ヒラギノ角ゴ Pro W3" pitchFamily="-65" charset="-128"/>
              </a:rPr>
              <a:t>Cash advances at ATMs are just like taking out a loan.</a:t>
            </a:r>
          </a:p>
          <a:p>
            <a:pPr eaLnBrk="1" hangingPunct="1">
              <a:spcBef>
                <a:spcPct val="0"/>
              </a:spcBef>
              <a:buFont typeface="Wingdings" panose="05000000000000000000" pitchFamily="2" charset="2"/>
              <a:buChar char="Ø"/>
            </a:pPr>
            <a:endParaRPr lang="en-US" altLang="en-US" dirty="0" smtClean="0">
              <a:ea typeface="ヒラギノ角ゴ Pro W3" pitchFamily="-65" charset="-128"/>
            </a:endParaRPr>
          </a:p>
          <a:p>
            <a:pPr eaLnBrk="1" hangingPunct="1">
              <a:spcBef>
                <a:spcPct val="0"/>
              </a:spcBef>
              <a:spcAft>
                <a:spcPts val="1800"/>
              </a:spcAft>
              <a:buFont typeface="Wingdings" panose="05000000000000000000" pitchFamily="2" charset="2"/>
              <a:buChar char="Ø"/>
            </a:pPr>
            <a:r>
              <a:rPr lang="en-US" altLang="en-US" dirty="0" smtClean="0">
                <a:ea typeface="ヒラギノ角ゴ Pro W3" pitchFamily="-65" charset="-128"/>
              </a:rPr>
              <a:t>Higher interest rate charged immediately on cash advances</a:t>
            </a:r>
          </a:p>
          <a:p>
            <a:pPr eaLnBrk="1" hangingPunct="1">
              <a:spcBef>
                <a:spcPct val="0"/>
              </a:spcBef>
              <a:spcAft>
                <a:spcPts val="1800"/>
              </a:spcAft>
              <a:buFont typeface="Wingdings" panose="05000000000000000000" pitchFamily="2" charset="2"/>
              <a:buChar char="Ø"/>
            </a:pPr>
            <a:r>
              <a:rPr lang="en-US" altLang="en-US" dirty="0" smtClean="0">
                <a:ea typeface="ヒラギノ角ゴ Pro W3" pitchFamily="-65" charset="-128"/>
              </a:rPr>
              <a:t>Up-front fee of 2-4% of the amount advanced.</a:t>
            </a:r>
          </a:p>
        </p:txBody>
      </p:sp>
    </p:spTree>
    <p:extLst>
      <p:ext uri="{BB962C8B-B14F-4D97-AF65-F5344CB8AC3E}">
        <p14:creationId xmlns:p14="http://schemas.microsoft.com/office/powerpoint/2010/main" val="1594006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57987773"/>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fig06_0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990600"/>
            <a:ext cx="675174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40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901174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tatic5.businessinsider.com/~~/f?id=4a1c0e1d4b5437ed006f064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524000"/>
            <a:ext cx="581025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85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8399077"/>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indexcreditcards.com/imagesvr_ce/650/average-debt_2011-123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066800"/>
            <a:ext cx="787790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6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6600415"/>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www.demos.org/sites/default/files/data_bytes/figure2.7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762000"/>
            <a:ext cx="6200775"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0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667357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3400" y="838200"/>
            <a:ext cx="8305800" cy="5262979"/>
          </a:xfrm>
          <a:prstGeom prst="rect">
            <a:avLst/>
          </a:prstGeom>
        </p:spPr>
        <p:txBody>
          <a:bodyPr wrap="square">
            <a:spAutoFit/>
          </a:bodyPr>
          <a:lstStyle/>
          <a:p>
            <a:pPr marL="285750" lvl="0" indent="-285750">
              <a:buFont typeface="Wingdings" pitchFamily="2" charset="2"/>
              <a:buChar char="Ø"/>
            </a:pPr>
            <a:r>
              <a:rPr lang="en-US" sz="2400" dirty="0" smtClean="0"/>
              <a:t>Credit </a:t>
            </a:r>
            <a:r>
              <a:rPr lang="en-US" sz="2400" dirty="0"/>
              <a:t>card companies must </a:t>
            </a:r>
            <a:r>
              <a:rPr lang="en-US" sz="2400" dirty="0" smtClean="0"/>
              <a:t>provide at least 45 days notice </a:t>
            </a:r>
            <a:r>
              <a:rPr lang="en-US" sz="2400" dirty="0"/>
              <a:t>before increasing interest rates, changing fees, </a:t>
            </a:r>
            <a:r>
              <a:rPr lang="en-US" sz="2400" dirty="0" smtClean="0"/>
              <a:t>terms</a:t>
            </a:r>
            <a:r>
              <a:rPr lang="en-US" sz="2400" dirty="0"/>
              <a:t>, or </a:t>
            </a:r>
            <a:r>
              <a:rPr lang="en-US" sz="2400" dirty="0" smtClean="0"/>
              <a:t>other </a:t>
            </a:r>
            <a:r>
              <a:rPr lang="en-US" sz="2400" dirty="0"/>
              <a:t>significant changes.</a:t>
            </a:r>
          </a:p>
          <a:p>
            <a:pPr marL="285750" lvl="0" indent="-285750">
              <a:buFont typeface="Wingdings" pitchFamily="2" charset="2"/>
              <a:buChar char="Ø"/>
            </a:pPr>
            <a:r>
              <a:rPr lang="en-US" sz="2400" dirty="0"/>
              <a:t>Credit card companies must disclose how long it will take to pay off an outstanding balance.</a:t>
            </a:r>
          </a:p>
          <a:p>
            <a:pPr marL="285750" lvl="0" indent="-285750">
              <a:buFont typeface="Wingdings" pitchFamily="2" charset="2"/>
              <a:buChar char="Ø"/>
            </a:pPr>
            <a:r>
              <a:rPr lang="en-US" sz="2400" dirty="0"/>
              <a:t>Credit card companies can no longer increase interest rates during the first 12 months after an account is opened. Although, if you are 60 days late in the credit card bill the rate can be increased.</a:t>
            </a:r>
          </a:p>
          <a:p>
            <a:pPr marL="285750" lvl="0" indent="-285750">
              <a:buFont typeface="Wingdings" pitchFamily="2" charset="2"/>
              <a:buChar char="Ø"/>
            </a:pPr>
            <a:r>
              <a:rPr lang="en-US" sz="2400" dirty="0"/>
              <a:t>Increased interest rates apply only to new </a:t>
            </a:r>
            <a:r>
              <a:rPr lang="en-US" sz="2400" dirty="0" smtClean="0"/>
              <a:t>charges.</a:t>
            </a:r>
            <a:endParaRPr lang="en-US" sz="2400" dirty="0"/>
          </a:p>
          <a:p>
            <a:pPr marL="285750" lvl="0" indent="-285750">
              <a:buFont typeface="Wingdings" pitchFamily="2" charset="2"/>
              <a:buChar char="Ø"/>
            </a:pPr>
            <a:r>
              <a:rPr lang="en-US" sz="2400" dirty="0"/>
              <a:t>You must </a:t>
            </a:r>
            <a:r>
              <a:rPr lang="en-US" sz="2400" dirty="0" smtClean="0"/>
              <a:t>“Opt-in” if you </a:t>
            </a:r>
            <a:r>
              <a:rPr lang="en-US" sz="2400" dirty="0"/>
              <a:t>wish to allow transactions that </a:t>
            </a:r>
            <a:r>
              <a:rPr lang="en-US" sz="2400" dirty="0" smtClean="0"/>
              <a:t>take </a:t>
            </a:r>
            <a:r>
              <a:rPr lang="en-US" sz="2400" dirty="0"/>
              <a:t>you over your credit </a:t>
            </a:r>
            <a:r>
              <a:rPr lang="en-US" sz="2400" dirty="0" smtClean="0"/>
              <a:t>limit. </a:t>
            </a:r>
            <a:r>
              <a:rPr lang="en-US" sz="2400" dirty="0"/>
              <a:t>If you have not given permission, and the charge does go through, the credit card may not charge penalties or additional fees</a:t>
            </a:r>
            <a:r>
              <a:rPr lang="en-US" sz="2400" dirty="0" smtClean="0"/>
              <a:t>.</a:t>
            </a:r>
            <a:endParaRPr lang="en-US" sz="2400" dirty="0"/>
          </a:p>
        </p:txBody>
      </p:sp>
    </p:spTree>
    <p:extLst>
      <p:ext uri="{BB962C8B-B14F-4D97-AF65-F5344CB8AC3E}">
        <p14:creationId xmlns:p14="http://schemas.microsoft.com/office/powerpoint/2010/main" val="3776795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62481815"/>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3400" y="838200"/>
            <a:ext cx="8305800" cy="3416320"/>
          </a:xfrm>
          <a:prstGeom prst="rect">
            <a:avLst/>
          </a:prstGeom>
        </p:spPr>
        <p:txBody>
          <a:bodyPr wrap="square">
            <a:spAutoFit/>
          </a:bodyPr>
          <a:lstStyle/>
          <a:p>
            <a:pPr marL="285750" lvl="0" indent="-285750">
              <a:buFont typeface="Wingdings" pitchFamily="2" charset="2"/>
              <a:buChar char="Ø"/>
            </a:pPr>
            <a:r>
              <a:rPr lang="en-US" sz="2400" dirty="0" smtClean="0"/>
              <a:t>Most </a:t>
            </a:r>
            <a:r>
              <a:rPr lang="en-US" sz="2400" dirty="0"/>
              <a:t>consumers under age 21 will require a co-signer in order to open a credit card account or show document that their income is high enough to qualify for credit.</a:t>
            </a:r>
          </a:p>
          <a:p>
            <a:pPr marL="285750" lvl="0" indent="-285750">
              <a:buFont typeface="Wingdings" pitchFamily="2" charset="2"/>
              <a:buChar char="Ø"/>
            </a:pPr>
            <a:r>
              <a:rPr lang="en-US" sz="2400" dirty="0"/>
              <a:t>Credit card companies must now mail or deliver credit card statements at least 21 days before a payment is due.</a:t>
            </a:r>
          </a:p>
          <a:p>
            <a:pPr marL="285750" lvl="0" indent="-285750">
              <a:buFont typeface="Wingdings" pitchFamily="2" charset="2"/>
              <a:buChar char="Ø"/>
            </a:pPr>
            <a:r>
              <a:rPr lang="en-US" sz="2400" dirty="0" smtClean="0"/>
              <a:t>Payments exceeding minimum due must be applied to balances with the highest rate.</a:t>
            </a:r>
            <a:endParaRPr lang="en-US" sz="2400" dirty="0"/>
          </a:p>
          <a:p>
            <a:pPr marL="285750" lvl="0" indent="-285750">
              <a:buFont typeface="Wingdings" pitchFamily="2" charset="2"/>
              <a:buChar char="Ø"/>
            </a:pPr>
            <a:r>
              <a:rPr lang="en-US" sz="2400" dirty="0" smtClean="0"/>
              <a:t>Credit </a:t>
            </a:r>
            <a:r>
              <a:rPr lang="en-US" sz="2400" dirty="0"/>
              <a:t>card companies are no longer allowed to charge inactivity fees.</a:t>
            </a:r>
          </a:p>
        </p:txBody>
      </p:sp>
    </p:spTree>
    <p:extLst>
      <p:ext uri="{BB962C8B-B14F-4D97-AF65-F5344CB8AC3E}">
        <p14:creationId xmlns:p14="http://schemas.microsoft.com/office/powerpoint/2010/main" val="1615497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6631326"/>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09600" y="914400"/>
            <a:ext cx="8153400" cy="2862322"/>
          </a:xfrm>
          <a:prstGeom prst="rect">
            <a:avLst/>
          </a:prstGeom>
        </p:spPr>
        <p:txBody>
          <a:bodyPr wrap="square">
            <a:spAutoFit/>
          </a:bodyPr>
          <a:lstStyle/>
          <a:p>
            <a:pPr marL="285750" indent="-285750" hangingPunct="0">
              <a:buFont typeface="Wingdings" pitchFamily="2" charset="2"/>
              <a:buChar char="Ø"/>
            </a:pPr>
            <a:r>
              <a:rPr lang="en-US" dirty="0"/>
              <a:t>A grace period is </a:t>
            </a:r>
            <a:r>
              <a:rPr lang="en-US" dirty="0" smtClean="0"/>
              <a:t>the amount of time from </a:t>
            </a:r>
            <a:r>
              <a:rPr lang="en-US" dirty="0"/>
              <a:t>the date of the bill during which interest is not charged on the outstanding </a:t>
            </a:r>
            <a:r>
              <a:rPr lang="en-US" dirty="0" smtClean="0"/>
              <a:t>balance which ranges from 22-25 days.  In some instances, there is no grace </a:t>
            </a:r>
            <a:r>
              <a:rPr lang="en-US" dirty="0"/>
              <a:t>period </a:t>
            </a:r>
            <a:r>
              <a:rPr lang="en-US" dirty="0" smtClean="0"/>
              <a:t>:</a:t>
            </a:r>
          </a:p>
          <a:p>
            <a:pPr marL="285750" indent="-285750" hangingPunct="0">
              <a:buFont typeface="Wingdings" pitchFamily="2" charset="2"/>
              <a:buChar char="Ø"/>
            </a:pPr>
            <a:endParaRPr lang="en-US" dirty="0"/>
          </a:p>
          <a:p>
            <a:pPr marL="742950" lvl="1" indent="-285750" hangingPunct="0">
              <a:buFont typeface="Wingdings" pitchFamily="2" charset="2"/>
              <a:buChar char="Ø"/>
            </a:pPr>
            <a:r>
              <a:rPr lang="en-US" dirty="0" smtClean="0"/>
              <a:t>Approximately 25% of cards have no grace period.</a:t>
            </a:r>
          </a:p>
          <a:p>
            <a:pPr marL="285750" lvl="0" indent="-285750" hangingPunct="0">
              <a:buFont typeface="Wingdings" pitchFamily="2" charset="2"/>
              <a:buChar char="Ø"/>
            </a:pPr>
            <a:endParaRPr lang="en-US" dirty="0"/>
          </a:p>
          <a:p>
            <a:pPr marL="742950" lvl="1" indent="-285750" hangingPunct="0">
              <a:buFont typeface="Wingdings" pitchFamily="2" charset="2"/>
              <a:buChar char="Ø"/>
            </a:pPr>
            <a:r>
              <a:rPr lang="en-US" dirty="0" smtClean="0"/>
              <a:t>For most all cards, there is no grace period for cash advances.</a:t>
            </a:r>
          </a:p>
          <a:p>
            <a:pPr marL="285750" lvl="0" indent="-285750" hangingPunct="0">
              <a:buFont typeface="Wingdings" pitchFamily="2" charset="2"/>
              <a:buChar char="Ø"/>
            </a:pPr>
            <a:endParaRPr lang="en-US" dirty="0"/>
          </a:p>
          <a:p>
            <a:pPr marL="742950" lvl="1" indent="-285750" hangingPunct="0">
              <a:buFont typeface="Wingdings" pitchFamily="2" charset="2"/>
              <a:buChar char="Ø"/>
            </a:pPr>
            <a:r>
              <a:rPr lang="en-US" dirty="0"/>
              <a:t>For accounts carrying a balance from the previous month, no grace period is allowed for current purchases—most all cards.</a:t>
            </a:r>
          </a:p>
        </p:txBody>
      </p:sp>
    </p:spTree>
    <p:extLst>
      <p:ext uri="{BB962C8B-B14F-4D97-AF65-F5344CB8AC3E}">
        <p14:creationId xmlns:p14="http://schemas.microsoft.com/office/powerpoint/2010/main" val="189142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7961283"/>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72386" y="762000"/>
            <a:ext cx="8382000" cy="5324535"/>
          </a:xfrm>
          <a:prstGeom prst="rect">
            <a:avLst/>
          </a:prstGeom>
        </p:spPr>
        <p:txBody>
          <a:bodyPr wrap="square">
            <a:spAutoFit/>
          </a:bodyPr>
          <a:lstStyle/>
          <a:p>
            <a:pPr hangingPunct="0"/>
            <a:r>
              <a:rPr lang="en-US" sz="2000" dirty="0"/>
              <a:t>A premium </a:t>
            </a:r>
            <a:r>
              <a:rPr lang="en-US" sz="2000" dirty="0" smtClean="0"/>
              <a:t>card</a:t>
            </a:r>
            <a:r>
              <a:rPr lang="en-US" sz="2000" dirty="0"/>
              <a:t>, an affinity card, and a secured card are all variations of a bank credit card. </a:t>
            </a:r>
            <a:endParaRPr lang="en-US" sz="2000" dirty="0" smtClean="0"/>
          </a:p>
          <a:p>
            <a:pPr marL="342900" indent="-342900" hangingPunct="0">
              <a:buFont typeface="Wingdings" panose="05000000000000000000" pitchFamily="2" charset="2"/>
              <a:buChar char="Ø"/>
            </a:pPr>
            <a:r>
              <a:rPr lang="en-US" sz="2000" dirty="0" smtClean="0"/>
              <a:t>A </a:t>
            </a:r>
            <a:r>
              <a:rPr lang="en-US" sz="2000" dirty="0"/>
              <a:t>bank credit card is </a:t>
            </a:r>
            <a:r>
              <a:rPr lang="en-US" sz="2000" dirty="0" smtClean="0"/>
              <a:t>issued </a:t>
            </a:r>
            <a:r>
              <a:rPr lang="en-US" sz="2000" dirty="0"/>
              <a:t>by a bank or large corporation, in cooperation with the Visa or </a:t>
            </a:r>
            <a:r>
              <a:rPr lang="en-US" sz="2000" dirty="0" smtClean="0"/>
              <a:t>MasterCard.  Visa </a:t>
            </a:r>
            <a:r>
              <a:rPr lang="en-US" sz="2000" dirty="0"/>
              <a:t>or MasterCard </a:t>
            </a:r>
            <a:r>
              <a:rPr lang="en-US" sz="2000" dirty="0" smtClean="0"/>
              <a:t>provide the system for </a:t>
            </a:r>
            <a:r>
              <a:rPr lang="en-US" sz="2000" dirty="0"/>
              <a:t>credit authorization, billing, and advertising, while the issuing bank </a:t>
            </a:r>
            <a:r>
              <a:rPr lang="en-US" sz="2000" dirty="0" smtClean="0"/>
              <a:t>sets </a:t>
            </a:r>
            <a:r>
              <a:rPr lang="en-US" sz="2000" dirty="0"/>
              <a:t>the </a:t>
            </a:r>
            <a:r>
              <a:rPr lang="en-US" sz="2000" dirty="0" smtClean="0"/>
              <a:t>terms of the card.  </a:t>
            </a:r>
            <a:r>
              <a:rPr lang="en-US" sz="2000" dirty="0"/>
              <a:t>Bank credit cards may be characterized by the following</a:t>
            </a:r>
            <a:r>
              <a:rPr lang="en-US" sz="2000" dirty="0" smtClean="0"/>
              <a:t>:</a:t>
            </a:r>
          </a:p>
          <a:p>
            <a:pPr hangingPunct="0"/>
            <a:endParaRPr lang="en-US" sz="2000" dirty="0"/>
          </a:p>
          <a:p>
            <a:pPr marL="285750" lvl="0" indent="-285750" hangingPunct="0">
              <a:buFont typeface="Wingdings" pitchFamily="2" charset="2"/>
              <a:buChar char="Ø"/>
            </a:pPr>
            <a:r>
              <a:rPr lang="en-US" sz="2000" dirty="0"/>
              <a:t>The credit limit of the cardholder is referenced through the four-level card class system. </a:t>
            </a:r>
            <a:r>
              <a:rPr lang="en-US" sz="2000" dirty="0" smtClean="0"/>
              <a:t>Very high credit limits and </a:t>
            </a:r>
            <a:r>
              <a:rPr lang="en-US" sz="2000" dirty="0"/>
              <a:t>additional </a:t>
            </a:r>
            <a:r>
              <a:rPr lang="en-US" sz="2000" dirty="0" smtClean="0"/>
              <a:t>benefits rebates </a:t>
            </a:r>
            <a:r>
              <a:rPr lang="en-US" sz="2000" dirty="0"/>
              <a:t>characterize a premium </a:t>
            </a:r>
            <a:r>
              <a:rPr lang="en-US" sz="2000" dirty="0" smtClean="0"/>
              <a:t>card</a:t>
            </a:r>
            <a:r>
              <a:rPr lang="en-US" sz="2000" dirty="0"/>
              <a:t>, such as a Platinum or Titanium card. </a:t>
            </a:r>
            <a:endParaRPr lang="en-US" sz="2000" dirty="0" smtClean="0"/>
          </a:p>
          <a:p>
            <a:pPr marL="285750" lvl="0" indent="-285750" hangingPunct="0">
              <a:buFont typeface="Wingdings" pitchFamily="2" charset="2"/>
              <a:buChar char="Ø"/>
            </a:pPr>
            <a:endParaRPr lang="en-US" sz="2000" dirty="0"/>
          </a:p>
          <a:p>
            <a:pPr marL="285750" lvl="0" indent="-285750" hangingPunct="0">
              <a:buFont typeface="Wingdings" pitchFamily="2" charset="2"/>
              <a:buChar char="Ø"/>
            </a:pPr>
            <a:r>
              <a:rPr lang="en-US" sz="2000" dirty="0"/>
              <a:t>An affinity card benefits the issuing organization or charity through a rebate of a small part of the annual fee or a percentage of the annual purchase amount. </a:t>
            </a:r>
            <a:endParaRPr lang="en-US" sz="2000" dirty="0" smtClean="0"/>
          </a:p>
          <a:p>
            <a:pPr marL="285750" lvl="0" indent="-285750" hangingPunct="0">
              <a:buFont typeface="Wingdings" pitchFamily="2" charset="2"/>
              <a:buChar char="Ø"/>
            </a:pPr>
            <a:endParaRPr lang="en-US" sz="2000" dirty="0" smtClean="0"/>
          </a:p>
          <a:p>
            <a:pPr marL="285750" lvl="0" indent="-285750" hangingPunct="0">
              <a:buFont typeface="Wingdings" pitchFamily="2" charset="2"/>
              <a:buChar char="Ø"/>
            </a:pPr>
            <a:r>
              <a:rPr lang="en-US" sz="2000" dirty="0" smtClean="0"/>
              <a:t>A secured credit card is bank issued and backed by collateral</a:t>
            </a:r>
            <a:r>
              <a:rPr lang="en-US" sz="2000" dirty="0"/>
              <a:t>, such as a CD or a savings </a:t>
            </a:r>
            <a:r>
              <a:rPr lang="en-US" sz="2000" dirty="0" smtClean="0"/>
              <a:t>account. </a:t>
            </a:r>
            <a:endParaRPr lang="en-US" sz="2000" dirty="0"/>
          </a:p>
        </p:txBody>
      </p:sp>
    </p:spTree>
    <p:extLst>
      <p:ext uri="{BB962C8B-B14F-4D97-AF65-F5344CB8AC3E}">
        <p14:creationId xmlns:p14="http://schemas.microsoft.com/office/powerpoint/2010/main" val="227023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83431136"/>
              </p:ext>
            </p:extLst>
          </p:nvPr>
        </p:nvGraphicFramePr>
        <p:xfrm>
          <a:off x="609600" y="1524000"/>
          <a:ext cx="8229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26422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6557067"/>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09600" y="914400"/>
            <a:ext cx="8001000" cy="4154984"/>
          </a:xfrm>
          <a:prstGeom prst="rect">
            <a:avLst/>
          </a:prstGeom>
        </p:spPr>
        <p:txBody>
          <a:bodyPr wrap="square">
            <a:spAutoFit/>
          </a:bodyPr>
          <a:lstStyle/>
          <a:p>
            <a:pPr hangingPunct="0"/>
            <a:r>
              <a:rPr lang="en-US" sz="2400" dirty="0"/>
              <a:t>T&amp;E cards require full payment </a:t>
            </a:r>
            <a:r>
              <a:rPr lang="en-US" sz="2400" dirty="0" smtClean="0"/>
              <a:t>each month while bank cards </a:t>
            </a:r>
            <a:r>
              <a:rPr lang="en-US" sz="2400" dirty="0"/>
              <a:t>offer revolving credit, or the option to pay the balance over </a:t>
            </a:r>
            <a:r>
              <a:rPr lang="en-US" sz="2400" dirty="0" smtClean="0"/>
              <a:t>a period </a:t>
            </a:r>
            <a:r>
              <a:rPr lang="en-US" sz="2400" dirty="0"/>
              <a:t>of time. </a:t>
            </a:r>
            <a:endParaRPr lang="en-US" sz="2400" dirty="0" smtClean="0"/>
          </a:p>
          <a:p>
            <a:pPr hangingPunct="0"/>
            <a:endParaRPr lang="en-US" sz="2400" dirty="0"/>
          </a:p>
          <a:p>
            <a:pPr marL="342900" indent="-342900" hangingPunct="0">
              <a:buFont typeface="Wingdings" pitchFamily="2" charset="2"/>
              <a:buChar char="Ø"/>
            </a:pPr>
            <a:r>
              <a:rPr lang="en-US" sz="2400" dirty="0" smtClean="0"/>
              <a:t>The </a:t>
            </a:r>
            <a:r>
              <a:rPr lang="en-US" sz="2400" dirty="0"/>
              <a:t>only consumer advantage is the interest-free grace period, but a high annual fee is a disadvantage</a:t>
            </a:r>
            <a:r>
              <a:rPr lang="en-US" sz="2400" dirty="0" smtClean="0"/>
              <a:t>. </a:t>
            </a:r>
          </a:p>
          <a:p>
            <a:pPr marL="342900" indent="-342900" hangingPunct="0">
              <a:buFont typeface="Wingdings" pitchFamily="2" charset="2"/>
              <a:buChar char="Ø"/>
            </a:pPr>
            <a:endParaRPr lang="en-US" sz="2400" dirty="0"/>
          </a:p>
          <a:p>
            <a:pPr marL="342900" indent="-342900" hangingPunct="0">
              <a:buFont typeface="Wingdings" pitchFamily="2" charset="2"/>
              <a:buChar char="Ø"/>
            </a:pPr>
            <a:r>
              <a:rPr lang="en-US" sz="2400" dirty="0" smtClean="0"/>
              <a:t>Single </a:t>
            </a:r>
            <a:r>
              <a:rPr lang="en-US" sz="2400" dirty="0"/>
              <a:t>purpose cards can only be used for purchases at the issuing company (e.g., Exxon Mobil), unlike a bank card that can be accepted at a variety of business establishments around the world.</a:t>
            </a:r>
          </a:p>
        </p:txBody>
      </p:sp>
    </p:spTree>
    <p:extLst>
      <p:ext uri="{BB962C8B-B14F-4D97-AF65-F5344CB8AC3E}">
        <p14:creationId xmlns:p14="http://schemas.microsoft.com/office/powerpoint/2010/main" val="2171042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82116546"/>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Grp="1" noChangeArrowheads="1"/>
          </p:cNvSpPr>
          <p:nvPr>
            <p:ph idx="1"/>
          </p:nvPr>
        </p:nvSpPr>
        <p:spPr>
          <a:xfrm>
            <a:off x="533400" y="1143000"/>
            <a:ext cx="8382000" cy="4648200"/>
          </a:xfrm>
        </p:spPr>
        <p:txBody>
          <a:bodyPr/>
          <a:lstStyle/>
          <a:p>
            <a:pPr eaLnBrk="1" hangingPunct="1">
              <a:buFont typeface="Wingdings" panose="05000000000000000000" pitchFamily="2" charset="2"/>
              <a:buChar char="Ø"/>
            </a:pPr>
            <a:r>
              <a:rPr lang="en-US" altLang="en-US" b="1" dirty="0" smtClean="0">
                <a:ea typeface="ヒラギノ角ゴ Pro W3" pitchFamily="-65" charset="-128"/>
              </a:rPr>
              <a:t>Traditional charge account</a:t>
            </a:r>
            <a:r>
              <a:rPr lang="en-US" altLang="en-US" dirty="0" smtClean="0">
                <a:ea typeface="ヒラギノ角ゴ Pro W3" pitchFamily="-65" charset="-128"/>
              </a:rPr>
              <a:t>—can be used to make purchases or get services only at the issuing company such as utility companies and doctors who provide services and bill later.</a:t>
            </a:r>
          </a:p>
          <a:p>
            <a:pPr eaLnBrk="1" hangingPunct="1">
              <a:buFont typeface="Wingdings" panose="05000000000000000000" pitchFamily="2" charset="2"/>
              <a:buChar char="Ø"/>
            </a:pPr>
            <a:endParaRPr lang="en-US" altLang="en-US" dirty="0" smtClean="0">
              <a:ea typeface="ヒラギノ角ゴ Pro W3" pitchFamily="-65" charset="-128"/>
            </a:endParaRPr>
          </a:p>
          <a:p>
            <a:pPr eaLnBrk="1" hangingPunct="1">
              <a:buFont typeface="Wingdings" panose="05000000000000000000" pitchFamily="2" charset="2"/>
              <a:buChar char="Ø"/>
            </a:pPr>
            <a:r>
              <a:rPr lang="en-US" altLang="en-US" dirty="0" smtClean="0">
                <a:ea typeface="ヒラギノ角ゴ Pro W3" pitchFamily="-65" charset="-128"/>
              </a:rPr>
              <a:t>Convenient for both issuer and payee.</a:t>
            </a:r>
          </a:p>
          <a:p>
            <a:pPr eaLnBrk="1" hangingPunct="1">
              <a:buFont typeface="Wingdings" panose="05000000000000000000" pitchFamily="2" charset="2"/>
              <a:buChar char="Ø"/>
            </a:pPr>
            <a:endParaRPr lang="en-US" altLang="en-US" dirty="0" smtClean="0">
              <a:ea typeface="ヒラギノ角ゴ Pro W3" pitchFamily="-65" charset="-128"/>
            </a:endParaRPr>
          </a:p>
          <a:p>
            <a:pPr eaLnBrk="1" hangingPunct="1">
              <a:buFont typeface="Wingdings" panose="05000000000000000000" pitchFamily="2" charset="2"/>
              <a:buChar char="Ø"/>
            </a:pPr>
            <a:r>
              <a:rPr lang="en-US" altLang="en-US" dirty="0" smtClean="0">
                <a:ea typeface="ヒラギノ角ゴ Pro W3" pitchFamily="-65" charset="-128"/>
              </a:rPr>
              <a:t>Pay monthly bill in full or pay interest/fee. </a:t>
            </a:r>
          </a:p>
          <a:p>
            <a:pPr eaLnBrk="1" hangingPunct="1"/>
            <a:endParaRPr lang="en-US" altLang="en-US" dirty="0" smtClean="0">
              <a:ea typeface="ヒラギノ角ゴ Pro W3" pitchFamily="-65" charset="-128"/>
            </a:endParaRPr>
          </a:p>
          <a:p>
            <a:pPr eaLnBrk="1" hangingPunct="1"/>
            <a:endParaRPr lang="en-US" altLang="en-US" dirty="0" smtClean="0">
              <a:ea typeface="ヒラギノ角ゴ Pro W3" pitchFamily="-65" charset="-128"/>
            </a:endParaRPr>
          </a:p>
        </p:txBody>
      </p:sp>
    </p:spTree>
    <p:extLst>
      <p:ext uri="{BB962C8B-B14F-4D97-AF65-F5344CB8AC3E}">
        <p14:creationId xmlns:p14="http://schemas.microsoft.com/office/powerpoint/2010/main" val="1540404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08445148"/>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609600" y="990600"/>
            <a:ext cx="8229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en-US" altLang="en-US" dirty="0" smtClean="0">
                <a:ea typeface="ヒラギノ角ゴ Pro W3" pitchFamily="-65" charset="-128"/>
              </a:rPr>
              <a:t>Credit user—carries an unpaid balance from month to month.</a:t>
            </a:r>
          </a:p>
          <a:p>
            <a:pPr>
              <a:spcAft>
                <a:spcPts val="1800"/>
              </a:spcAft>
            </a:pPr>
            <a:r>
              <a:rPr lang="en-US" altLang="en-US" dirty="0" smtClean="0">
                <a:ea typeface="ヒラギノ角ゴ Pro W3" pitchFamily="-65" charset="-128"/>
              </a:rPr>
              <a:t>Convenience user—pays off the credit card balance each month (avoids interest).</a:t>
            </a:r>
          </a:p>
          <a:p>
            <a:pPr>
              <a:spcAft>
                <a:spcPts val="1800"/>
              </a:spcAft>
            </a:pPr>
            <a:r>
              <a:rPr lang="en-US" altLang="en-US" dirty="0" smtClean="0">
                <a:ea typeface="ヒラギノ角ゴ Pro W3" pitchFamily="-65" charset="-128"/>
              </a:rPr>
              <a:t>Convenience and credit user—generally pays off all the balance</a:t>
            </a:r>
          </a:p>
        </p:txBody>
      </p:sp>
    </p:spTree>
    <p:extLst>
      <p:ext uri="{BB962C8B-B14F-4D97-AF65-F5344CB8AC3E}">
        <p14:creationId xmlns:p14="http://schemas.microsoft.com/office/powerpoint/2010/main" val="624986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329974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fig06_0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930" y="1066800"/>
            <a:ext cx="8394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683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6515761"/>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Grp="1" noChangeArrowheads="1"/>
          </p:cNvSpPr>
          <p:nvPr>
            <p:ph idx="1"/>
          </p:nvPr>
        </p:nvSpPr>
        <p:spPr>
          <a:xfrm>
            <a:off x="533400" y="1219200"/>
            <a:ext cx="8229600" cy="4800600"/>
          </a:xfrm>
        </p:spPr>
        <p:txBody>
          <a:bodyPr/>
          <a:lstStyle/>
          <a:p>
            <a:pPr eaLnBrk="1" hangingPunct="1">
              <a:spcAft>
                <a:spcPts val="1800"/>
              </a:spcAft>
              <a:buFont typeface="Wingdings" panose="05000000000000000000" pitchFamily="2" charset="2"/>
              <a:buChar char="Ø"/>
            </a:pPr>
            <a:r>
              <a:rPr lang="en-US" altLang="en-US" dirty="0" smtClean="0">
                <a:ea typeface="ヒラギノ角ゴ Pro W3" pitchFamily="-65" charset="-128"/>
              </a:rPr>
              <a:t>Excellent idea for students.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Emergency funds.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Build solid credit history if used prudently.</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First step is to apply.</a:t>
            </a:r>
          </a:p>
        </p:txBody>
      </p:sp>
    </p:spTree>
    <p:extLst>
      <p:ext uri="{BB962C8B-B14F-4D97-AF65-F5344CB8AC3E}">
        <p14:creationId xmlns:p14="http://schemas.microsoft.com/office/powerpoint/2010/main" val="4179555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770229"/>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fig06_0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838200"/>
            <a:ext cx="805267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1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8282301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914400"/>
            <a:ext cx="8001000" cy="1938992"/>
          </a:xfrm>
          <a:prstGeom prst="rect">
            <a:avLst/>
          </a:prstGeom>
          <a:noFill/>
        </p:spPr>
        <p:txBody>
          <a:bodyPr wrap="square" rtlCol="0">
            <a:spAutoFit/>
          </a:bodyPr>
          <a:lstStyle/>
          <a:p>
            <a:r>
              <a:rPr lang="en-US" sz="2400" dirty="0" smtClean="0"/>
              <a:t>If it sounds too good to be true?  Be careful when accepting promotional offers!</a:t>
            </a:r>
          </a:p>
          <a:p>
            <a:endParaRPr lang="en-US" sz="2400" dirty="0"/>
          </a:p>
          <a:p>
            <a:pPr marL="342900" indent="-342900">
              <a:buFont typeface="Wingdings" pitchFamily="2" charset="2"/>
              <a:buChar char="Ø"/>
            </a:pPr>
            <a:r>
              <a:rPr lang="en-US" sz="2400" dirty="0" smtClean="0"/>
              <a:t>Home improvement store promotions</a:t>
            </a:r>
          </a:p>
          <a:p>
            <a:pPr marL="800100" lvl="1" indent="-342900">
              <a:buFont typeface="Wingdings" pitchFamily="2" charset="2"/>
              <a:buChar char="Ø"/>
            </a:pPr>
            <a:r>
              <a:rPr lang="en-US" sz="2400" dirty="0" smtClean="0"/>
              <a:t>$10,000 would take approximately 30 years to payoff </a:t>
            </a:r>
            <a:endParaRPr lang="en-US" sz="2400" dirty="0"/>
          </a:p>
        </p:txBody>
      </p:sp>
    </p:spTree>
    <p:extLst>
      <p:ext uri="{BB962C8B-B14F-4D97-AF65-F5344CB8AC3E}">
        <p14:creationId xmlns:p14="http://schemas.microsoft.com/office/powerpoint/2010/main" val="1990553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071723"/>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85800" y="838200"/>
            <a:ext cx="8077200" cy="4893647"/>
          </a:xfrm>
          <a:prstGeom prst="rect">
            <a:avLst/>
          </a:prstGeom>
        </p:spPr>
        <p:txBody>
          <a:bodyPr wrap="square">
            <a:spAutoFit/>
          </a:bodyPr>
          <a:lstStyle/>
          <a:p>
            <a:pPr hangingPunct="0"/>
            <a:r>
              <a:rPr lang="en-US" sz="2400" dirty="0"/>
              <a:t>Warning signs of credit card abuse </a:t>
            </a:r>
            <a:endParaRPr lang="en-US" sz="2400" dirty="0" smtClean="0"/>
          </a:p>
          <a:p>
            <a:pPr marL="285750" indent="-285750" hangingPunct="0">
              <a:buFont typeface="Wingdings" pitchFamily="2" charset="2"/>
              <a:buChar char="Ø"/>
            </a:pPr>
            <a:r>
              <a:rPr lang="en-US" sz="2400" dirty="0" smtClean="0"/>
              <a:t>Paying </a:t>
            </a:r>
            <a:r>
              <a:rPr lang="en-US" sz="2400" dirty="0"/>
              <a:t>only the minimum monthly payment each month.</a:t>
            </a:r>
          </a:p>
          <a:p>
            <a:pPr marL="285750" lvl="0" indent="-285750" hangingPunct="0">
              <a:buFont typeface="Wingdings" pitchFamily="2" charset="2"/>
              <a:buChar char="Ø"/>
            </a:pPr>
            <a:r>
              <a:rPr lang="en-US" sz="2400" dirty="0"/>
              <a:t>Reaching, or exceeding, the maximum </a:t>
            </a:r>
            <a:r>
              <a:rPr lang="en-US" sz="2400" dirty="0" smtClean="0"/>
              <a:t>limit </a:t>
            </a:r>
            <a:r>
              <a:rPr lang="en-US" sz="2400" dirty="0"/>
              <a:t>on </a:t>
            </a:r>
            <a:r>
              <a:rPr lang="en-US" sz="2400" dirty="0" smtClean="0"/>
              <a:t>cards</a:t>
            </a:r>
            <a:r>
              <a:rPr lang="en-US" sz="2400" dirty="0"/>
              <a:t>.</a:t>
            </a:r>
          </a:p>
          <a:p>
            <a:pPr marL="285750" lvl="0" indent="-285750" hangingPunct="0">
              <a:buFont typeface="Wingdings" pitchFamily="2" charset="2"/>
              <a:buChar char="Ø"/>
            </a:pPr>
            <a:r>
              <a:rPr lang="en-US" sz="2400" dirty="0"/>
              <a:t>Charging group expenses </a:t>
            </a:r>
            <a:r>
              <a:rPr lang="en-US" sz="2400" dirty="0" smtClean="0"/>
              <a:t>in </a:t>
            </a:r>
            <a:r>
              <a:rPr lang="en-US" sz="2400" dirty="0"/>
              <a:t>exchange for the cash </a:t>
            </a:r>
            <a:r>
              <a:rPr lang="en-US" sz="2400" dirty="0" smtClean="0"/>
              <a:t>paid by others.</a:t>
            </a:r>
            <a:endParaRPr lang="en-US" sz="2400" dirty="0"/>
          </a:p>
          <a:p>
            <a:pPr marL="285750" lvl="0" indent="-285750" hangingPunct="0">
              <a:buFont typeface="Wingdings" pitchFamily="2" charset="2"/>
              <a:buChar char="Ø"/>
            </a:pPr>
            <a:r>
              <a:rPr lang="en-US" sz="2400" dirty="0" smtClean="0"/>
              <a:t>Using </a:t>
            </a:r>
            <a:r>
              <a:rPr lang="en-US" sz="2400" dirty="0"/>
              <a:t>credit cards for impulse purchases as well as necessities such as food, rent, or other credit payments.</a:t>
            </a:r>
          </a:p>
          <a:p>
            <a:pPr marL="285750" lvl="0" indent="-285750" hangingPunct="0">
              <a:buFont typeface="Wingdings" pitchFamily="2" charset="2"/>
              <a:buChar char="Ø"/>
            </a:pPr>
            <a:r>
              <a:rPr lang="en-US" sz="2400" dirty="0"/>
              <a:t>Getting cash advances to cover expenses when your checking account runs low.</a:t>
            </a:r>
          </a:p>
          <a:p>
            <a:pPr marL="285750" lvl="0" indent="-285750" hangingPunct="0">
              <a:buFont typeface="Wingdings" pitchFamily="2" charset="2"/>
              <a:buChar char="Ø"/>
            </a:pPr>
            <a:r>
              <a:rPr lang="en-US" sz="2400" dirty="0"/>
              <a:t>Being turned down for a new credit card or having an old card canceled.</a:t>
            </a:r>
          </a:p>
          <a:p>
            <a:pPr marL="285750" lvl="0" indent="-285750" hangingPunct="0">
              <a:buFont typeface="Wingdings" pitchFamily="2" charset="2"/>
              <a:buChar char="Ø"/>
            </a:pPr>
            <a:r>
              <a:rPr lang="en-US" sz="2400" dirty="0" smtClean="0"/>
              <a:t>Failing </a:t>
            </a:r>
            <a:r>
              <a:rPr lang="en-US" sz="2400" dirty="0"/>
              <a:t>to know how much interest you are accumulating on the account, or how the interest affects your monthly bill</a:t>
            </a:r>
            <a:r>
              <a:rPr lang="en-US" sz="2400" dirty="0" smtClean="0"/>
              <a:t>.</a:t>
            </a:r>
            <a:endParaRPr lang="en-US" sz="2400" dirty="0"/>
          </a:p>
        </p:txBody>
      </p:sp>
    </p:spTree>
    <p:extLst>
      <p:ext uri="{BB962C8B-B14F-4D97-AF65-F5344CB8AC3E}">
        <p14:creationId xmlns:p14="http://schemas.microsoft.com/office/powerpoint/2010/main" val="3729327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26938575"/>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85800" y="838200"/>
            <a:ext cx="8077200" cy="5262979"/>
          </a:xfrm>
          <a:prstGeom prst="rect">
            <a:avLst/>
          </a:prstGeom>
        </p:spPr>
        <p:txBody>
          <a:bodyPr wrap="square">
            <a:spAutoFit/>
          </a:bodyPr>
          <a:lstStyle/>
          <a:p>
            <a:pPr hangingPunct="0"/>
            <a:r>
              <a:rPr lang="en-US" sz="2400" dirty="0"/>
              <a:t>Strategies for dealing with excessive credit card </a:t>
            </a:r>
            <a:r>
              <a:rPr lang="en-US" sz="2400" dirty="0" smtClean="0"/>
              <a:t>use:</a:t>
            </a:r>
          </a:p>
          <a:p>
            <a:pPr hangingPunct="0"/>
            <a:endParaRPr lang="en-US" sz="2400" dirty="0"/>
          </a:p>
          <a:p>
            <a:pPr marL="342900" lvl="0" indent="-342900" hangingPunct="0">
              <a:buFont typeface="Wingdings" pitchFamily="2" charset="2"/>
              <a:buChar char="Ø"/>
            </a:pPr>
            <a:r>
              <a:rPr lang="en-US" sz="2400" dirty="0"/>
              <a:t>Planning a budget </a:t>
            </a:r>
            <a:r>
              <a:rPr lang="en-US" sz="2400" dirty="0" smtClean="0"/>
              <a:t>for paying off credit card</a:t>
            </a:r>
          </a:p>
          <a:p>
            <a:pPr marL="342900" lvl="0" indent="-342900" hangingPunct="0">
              <a:buFont typeface="Wingdings" pitchFamily="2" charset="2"/>
              <a:buChar char="Ø"/>
            </a:pPr>
            <a:endParaRPr lang="en-US" sz="2400" dirty="0" smtClean="0"/>
          </a:p>
          <a:p>
            <a:pPr marL="342900" lvl="0" indent="-342900" hangingPunct="0">
              <a:buFont typeface="Wingdings" pitchFamily="2" charset="2"/>
              <a:buChar char="Ø"/>
            </a:pPr>
            <a:r>
              <a:rPr lang="en-US" sz="2400" dirty="0" smtClean="0"/>
              <a:t>Making no additional purchases on card</a:t>
            </a:r>
          </a:p>
          <a:p>
            <a:pPr marL="342900" lvl="0" indent="-342900" hangingPunct="0">
              <a:buFont typeface="Wingdings" pitchFamily="2" charset="2"/>
              <a:buChar char="Ø"/>
            </a:pPr>
            <a:endParaRPr lang="en-US" sz="2400" dirty="0"/>
          </a:p>
          <a:p>
            <a:pPr marL="342900" lvl="0" indent="-342900" hangingPunct="0">
              <a:buFont typeface="Wingdings" pitchFamily="2" charset="2"/>
              <a:buChar char="Ø"/>
            </a:pPr>
            <a:r>
              <a:rPr lang="en-US" sz="2400" dirty="0"/>
              <a:t>Shopping for the least expensive credit card that best meets your usage habits</a:t>
            </a:r>
            <a:r>
              <a:rPr lang="en-US" sz="2400" dirty="0" smtClean="0"/>
              <a:t>.</a:t>
            </a:r>
          </a:p>
          <a:p>
            <a:pPr marL="342900" lvl="0" indent="-342900" hangingPunct="0">
              <a:buFont typeface="Wingdings" pitchFamily="2" charset="2"/>
              <a:buChar char="Ø"/>
            </a:pPr>
            <a:endParaRPr lang="en-US" sz="2400" dirty="0"/>
          </a:p>
          <a:p>
            <a:pPr marL="342900" lvl="0" indent="-342900" hangingPunct="0">
              <a:buFont typeface="Wingdings" pitchFamily="2" charset="2"/>
              <a:buChar char="Ø"/>
            </a:pPr>
            <a:r>
              <a:rPr lang="en-US" sz="2400" dirty="0"/>
              <a:t>Using savings to pay off the credit card balance—only if it is cost effective and does not become a habit</a:t>
            </a:r>
            <a:r>
              <a:rPr lang="en-US" sz="2400" dirty="0" smtClean="0"/>
              <a:t>.</a:t>
            </a:r>
          </a:p>
          <a:p>
            <a:pPr marL="342900" lvl="0" indent="-342900" hangingPunct="0">
              <a:buFont typeface="Wingdings" pitchFamily="2" charset="2"/>
              <a:buChar char="Ø"/>
            </a:pPr>
            <a:endParaRPr lang="en-US" sz="2400" dirty="0"/>
          </a:p>
          <a:p>
            <a:pPr marL="342900" lvl="0" indent="-342900" hangingPunct="0">
              <a:buFont typeface="Wingdings" pitchFamily="2" charset="2"/>
              <a:buChar char="Ø"/>
            </a:pPr>
            <a:r>
              <a:rPr lang="en-US" sz="2400" dirty="0"/>
              <a:t>Using a secured loan or home equity loan to pay off credit card </a:t>
            </a:r>
            <a:r>
              <a:rPr lang="en-US" sz="2400" dirty="0" smtClean="0"/>
              <a:t>debt. </a:t>
            </a:r>
            <a:endParaRPr lang="en-US" sz="2400" dirty="0"/>
          </a:p>
        </p:txBody>
      </p:sp>
    </p:spTree>
    <p:extLst>
      <p:ext uri="{BB962C8B-B14F-4D97-AF65-F5344CB8AC3E}">
        <p14:creationId xmlns:p14="http://schemas.microsoft.com/office/powerpoint/2010/main" val="2838621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43590518"/>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09600" y="914398"/>
            <a:ext cx="8229600" cy="4893647"/>
          </a:xfrm>
          <a:prstGeom prst="rect">
            <a:avLst/>
          </a:prstGeom>
        </p:spPr>
        <p:txBody>
          <a:bodyPr wrap="square">
            <a:spAutoFit/>
          </a:bodyPr>
          <a:lstStyle/>
          <a:p>
            <a:pPr hangingPunct="0"/>
            <a:r>
              <a:rPr lang="en-US" sz="2400" dirty="0"/>
              <a:t>The “five Cs” of credit to determine creditworthiness include</a:t>
            </a:r>
            <a:r>
              <a:rPr lang="en-US" sz="2400" dirty="0" smtClean="0"/>
              <a:t>:</a:t>
            </a:r>
          </a:p>
          <a:p>
            <a:pPr hangingPunct="0"/>
            <a:endParaRPr lang="en-US" sz="2400" dirty="0"/>
          </a:p>
          <a:p>
            <a:pPr marL="285750" lvl="0" indent="-285750" hangingPunct="0">
              <a:buFont typeface="Wingdings" pitchFamily="2" charset="2"/>
              <a:buChar char="Ø"/>
            </a:pPr>
            <a:r>
              <a:rPr lang="en-US" sz="2400" dirty="0"/>
              <a:t>Character: reflects stability in your </a:t>
            </a:r>
            <a:r>
              <a:rPr lang="en-US" sz="2400" dirty="0" smtClean="0"/>
              <a:t>lifestyle.</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Capacity: reflects the relationship between earnings and debt. </a:t>
            </a:r>
            <a:endParaRPr lang="en-US" sz="2400" dirty="0" smtClean="0"/>
          </a:p>
          <a:p>
            <a:pPr marL="285750" lvl="0" indent="-285750" hangingPunct="0">
              <a:buFont typeface="Wingdings" pitchFamily="2" charset="2"/>
              <a:buChar char="Ø"/>
            </a:pPr>
            <a:endParaRPr lang="en-US" sz="2400" dirty="0" smtClean="0"/>
          </a:p>
          <a:p>
            <a:pPr marL="285750" lvl="0" indent="-285750" hangingPunct="0">
              <a:buFont typeface="Wingdings" pitchFamily="2" charset="2"/>
              <a:buChar char="Ø"/>
            </a:pPr>
            <a:r>
              <a:rPr lang="en-US" sz="2400" dirty="0" smtClean="0"/>
              <a:t>Capital</a:t>
            </a:r>
            <a:r>
              <a:rPr lang="en-US" sz="2400" dirty="0"/>
              <a:t>: reflects the level of savings and investments held</a:t>
            </a:r>
            <a:r>
              <a:rPr lang="en-US" sz="2400" dirty="0" smtClean="0"/>
              <a:t>.</a:t>
            </a:r>
          </a:p>
          <a:p>
            <a:pPr marL="285750" lvl="0" indent="-285750" hangingPunct="0">
              <a:buFont typeface="Wingdings" pitchFamily="2" charset="2"/>
              <a:buChar char="Ø"/>
            </a:pPr>
            <a:r>
              <a:rPr lang="en-US" sz="2400" dirty="0" smtClean="0"/>
              <a:t> </a:t>
            </a:r>
          </a:p>
          <a:p>
            <a:pPr marL="285750" lvl="0" indent="-285750" hangingPunct="0">
              <a:buFont typeface="Wingdings" pitchFamily="2" charset="2"/>
              <a:buChar char="Ø"/>
            </a:pPr>
            <a:r>
              <a:rPr lang="en-US" sz="2400" dirty="0" smtClean="0"/>
              <a:t>Collateral</a:t>
            </a:r>
            <a:r>
              <a:rPr lang="en-US" sz="2400" dirty="0"/>
              <a:t>: reflects the availability of assets for security, should you default on the loan</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Conditions: reflect the possible impact the current economic </a:t>
            </a:r>
            <a:r>
              <a:rPr lang="en-US" sz="2400" dirty="0" smtClean="0"/>
              <a:t>situation.</a:t>
            </a:r>
            <a:endParaRPr lang="en-US" sz="2400" dirty="0"/>
          </a:p>
        </p:txBody>
      </p:sp>
    </p:spTree>
    <p:extLst>
      <p:ext uri="{BB962C8B-B14F-4D97-AF65-F5344CB8AC3E}">
        <p14:creationId xmlns:p14="http://schemas.microsoft.com/office/powerpoint/2010/main" val="120132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9836968"/>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3"/>
          <p:cNvSpPr>
            <a:spLocks noGrp="1" noChangeArrowheads="1"/>
          </p:cNvSpPr>
          <p:nvPr>
            <p:ph idx="1"/>
          </p:nvPr>
        </p:nvSpPr>
        <p:spPr>
          <a:xfrm>
            <a:off x="609600" y="990600"/>
            <a:ext cx="8305800" cy="4876800"/>
          </a:xfrm>
        </p:spPr>
        <p:txBody>
          <a:bodyPr/>
          <a:lstStyle/>
          <a:p>
            <a:pPr eaLnBrk="1" hangingPunct="1">
              <a:spcAft>
                <a:spcPts val="1800"/>
              </a:spcAft>
              <a:buFont typeface="Wingdings" panose="05000000000000000000" pitchFamily="2" charset="2"/>
              <a:buChar char="Ø"/>
            </a:pPr>
            <a:r>
              <a:rPr lang="en-US" altLang="en-US" dirty="0" smtClean="0">
                <a:ea typeface="ヒラギノ角ゴ Pro W3" pitchFamily="-65" charset="-128"/>
              </a:rPr>
              <a:t>Know how credit cards work.</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Understand the costs of credit.</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Describe the different types of credit cards.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Know what determines your credit card worthiness and how to secure a credit card.</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Manage your credit cards and open credit.</a:t>
            </a:r>
          </a:p>
        </p:txBody>
      </p:sp>
    </p:spTree>
    <p:extLst>
      <p:ext uri="{BB962C8B-B14F-4D97-AF65-F5344CB8AC3E}">
        <p14:creationId xmlns:p14="http://schemas.microsoft.com/office/powerpoint/2010/main" val="781213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5876273"/>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85800" y="838199"/>
            <a:ext cx="8001000" cy="6186309"/>
          </a:xfrm>
          <a:prstGeom prst="rect">
            <a:avLst/>
          </a:prstGeom>
        </p:spPr>
        <p:txBody>
          <a:bodyPr wrap="square">
            <a:spAutoFit/>
          </a:bodyPr>
          <a:lstStyle/>
          <a:p>
            <a:pPr marL="342900" indent="-342900" hangingPunct="0">
              <a:buFont typeface="Wingdings" pitchFamily="2" charset="2"/>
              <a:buChar char="Ø"/>
            </a:pPr>
            <a:r>
              <a:rPr lang="en-US" sz="2400" dirty="0"/>
              <a:t>Credit bureaus collect, maintain, and provide information to lenders. </a:t>
            </a:r>
            <a:r>
              <a:rPr lang="en-US" sz="2400" dirty="0" smtClean="0"/>
              <a:t>The three major bureaus are Experian, Equifax and Transunion which provide and/or confirm </a:t>
            </a:r>
            <a:r>
              <a:rPr lang="en-US" sz="2400" dirty="0"/>
              <a:t>information </a:t>
            </a:r>
            <a:r>
              <a:rPr lang="en-US" sz="2400" dirty="0" smtClean="0"/>
              <a:t>to lenders.  Such information includes your address, employment, and credit history.  </a:t>
            </a:r>
          </a:p>
          <a:p>
            <a:pPr marL="342900" indent="-342900" hangingPunct="0">
              <a:buFont typeface="Wingdings" pitchFamily="2" charset="2"/>
              <a:buChar char="Ø"/>
            </a:pPr>
            <a:endParaRPr lang="en-US" sz="2400" dirty="0"/>
          </a:p>
          <a:p>
            <a:pPr marL="342900" indent="-342900" hangingPunct="0">
              <a:buFont typeface="Wingdings" pitchFamily="2" charset="2"/>
              <a:buChar char="Ø"/>
            </a:pPr>
            <a:r>
              <a:rPr lang="en-US" sz="2400" dirty="0" smtClean="0"/>
              <a:t>Credit scores are also provided and typically are based on models </a:t>
            </a:r>
            <a:r>
              <a:rPr lang="en-US" sz="2400" dirty="0"/>
              <a:t>developed by Fair Isaac Corporation, hence the name FICO </a:t>
            </a:r>
            <a:r>
              <a:rPr lang="en-US" sz="2400" dirty="0" smtClean="0"/>
              <a:t>score.</a:t>
            </a:r>
          </a:p>
          <a:p>
            <a:pPr marL="342900" indent="-342900" hangingPunct="0">
              <a:buFont typeface="Wingdings" pitchFamily="2" charset="2"/>
              <a:buChar char="Ø"/>
            </a:pPr>
            <a:endParaRPr lang="en-US" sz="2400" dirty="0"/>
          </a:p>
          <a:p>
            <a:pPr marL="342900" indent="-342900" hangingPunct="0">
              <a:buFont typeface="Wingdings" pitchFamily="2" charset="2"/>
              <a:buChar char="Ø"/>
            </a:pPr>
            <a:r>
              <a:rPr lang="en-US" sz="2400" dirty="0" smtClean="0"/>
              <a:t>The </a:t>
            </a:r>
            <a:r>
              <a:rPr lang="en-US" sz="2400" dirty="0"/>
              <a:t>higher the score, the greater the availability of credit and the lower the interest rates charged. With lower scores, interest rates increase and at some predetermined score, credit is denied</a:t>
            </a:r>
            <a:r>
              <a:rPr lang="en-US" sz="2400" dirty="0" smtClean="0"/>
              <a:t>.</a:t>
            </a:r>
          </a:p>
          <a:p>
            <a:pPr marL="342900" indent="-342900" hangingPunct="0">
              <a:buFont typeface="Wingdings" pitchFamily="2" charset="2"/>
              <a:buChar char="Ø"/>
            </a:pPr>
            <a:endParaRPr lang="en-US" sz="2400" dirty="0"/>
          </a:p>
          <a:p>
            <a:pPr hangingPunct="0"/>
            <a:endParaRPr lang="en-US" dirty="0"/>
          </a:p>
          <a:p>
            <a:pPr hangingPunct="0"/>
            <a:r>
              <a:rPr lang="en-US" dirty="0"/>
              <a:t> </a:t>
            </a:r>
          </a:p>
        </p:txBody>
      </p:sp>
    </p:spTree>
    <p:extLst>
      <p:ext uri="{BB962C8B-B14F-4D97-AF65-F5344CB8AC3E}">
        <p14:creationId xmlns:p14="http://schemas.microsoft.com/office/powerpoint/2010/main" val="97096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54158880"/>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Grp="1" noChangeArrowheads="1"/>
          </p:cNvSpPr>
          <p:nvPr>
            <p:ph idx="1"/>
          </p:nvPr>
        </p:nvSpPr>
        <p:spPr>
          <a:xfrm>
            <a:off x="609600" y="1219200"/>
            <a:ext cx="8229600" cy="4389438"/>
          </a:xfrm>
        </p:spPr>
        <p:txBody>
          <a:bodyPr/>
          <a:lstStyle/>
          <a:p>
            <a:pPr eaLnBrk="1" hangingPunct="1">
              <a:spcAft>
                <a:spcPts val="1800"/>
              </a:spcAft>
              <a:buFont typeface="Wingdings" panose="05000000000000000000" pitchFamily="2" charset="2"/>
              <a:buChar char="Ø"/>
            </a:pPr>
            <a:r>
              <a:rPr lang="en-US" altLang="en-US" dirty="0" smtClean="0">
                <a:ea typeface="ヒラギノ角ゴ Pro W3" pitchFamily="-65" charset="-128"/>
              </a:rPr>
              <a:t>Identifying Information</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Trade Lines or Credit Accounts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Inquiries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Public Record and Collection Items</a:t>
            </a:r>
          </a:p>
          <a:p>
            <a:pPr eaLnBrk="1" hangingPunct="1"/>
            <a:endParaRPr lang="en-US" altLang="en-US" dirty="0" smtClean="0">
              <a:ea typeface="ヒラギノ角ゴ Pro W3" pitchFamily="-65" charset="-128"/>
            </a:endParaRPr>
          </a:p>
        </p:txBody>
      </p:sp>
    </p:spTree>
    <p:extLst>
      <p:ext uri="{BB962C8B-B14F-4D97-AF65-F5344CB8AC3E}">
        <p14:creationId xmlns:p14="http://schemas.microsoft.com/office/powerpoint/2010/main" val="455523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4356551"/>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fig06_0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219200"/>
            <a:ext cx="434657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505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85316721"/>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fig06_05.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143000"/>
            <a:ext cx="7797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987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38390802"/>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tbl06_01.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143000"/>
            <a:ext cx="7797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95400" y="4605739"/>
            <a:ext cx="2743200" cy="923330"/>
          </a:xfrm>
          <a:prstGeom prst="rect">
            <a:avLst/>
          </a:prstGeom>
          <a:noFill/>
        </p:spPr>
        <p:txBody>
          <a:bodyPr wrap="square" rtlCol="0">
            <a:spAutoFit/>
          </a:bodyPr>
          <a:lstStyle/>
          <a:p>
            <a:r>
              <a:rPr lang="en-US" dirty="0" smtClean="0"/>
              <a:t>1,533 x 360 = $551,880</a:t>
            </a:r>
          </a:p>
          <a:p>
            <a:r>
              <a:rPr lang="en-US" dirty="0" smtClean="0"/>
              <a:t>1,830 x 360 = $658,800</a:t>
            </a:r>
          </a:p>
          <a:p>
            <a:r>
              <a:rPr lang="en-US" b="1" dirty="0" smtClean="0"/>
              <a:t>Difference of $106,920</a:t>
            </a:r>
            <a:endParaRPr lang="en-US" b="1" dirty="0"/>
          </a:p>
        </p:txBody>
      </p:sp>
    </p:spTree>
    <p:extLst>
      <p:ext uri="{BB962C8B-B14F-4D97-AF65-F5344CB8AC3E}">
        <p14:creationId xmlns:p14="http://schemas.microsoft.com/office/powerpoint/2010/main" val="940098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807941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5"/>
          <p:cNvSpPr>
            <a:spLocks noGrp="1" noChangeArrowheads="1"/>
          </p:cNvSpPr>
          <p:nvPr>
            <p:ph idx="1"/>
          </p:nvPr>
        </p:nvSpPr>
        <p:spPr>
          <a:xfrm>
            <a:off x="609600" y="914400"/>
            <a:ext cx="8229600" cy="5029200"/>
          </a:xfrm>
        </p:spPr>
        <p:txBody>
          <a:bodyPr>
            <a:normAutofit lnSpcReduction="10000"/>
          </a:bodyPr>
          <a:lstStyle/>
          <a:p>
            <a:pPr eaLnBrk="1" hangingPunct="1">
              <a:spcAft>
                <a:spcPts val="1800"/>
              </a:spcAft>
              <a:buFont typeface="Wingdings" pitchFamily="2" charset="2"/>
              <a:buChar char="Ø"/>
            </a:pPr>
            <a:r>
              <a:rPr lang="en-US" sz="2400" dirty="0" smtClean="0">
                <a:ea typeface="ヒラギノ角ゴ Pro W3" pitchFamily="-65" charset="-128"/>
              </a:rPr>
              <a:t>Check your credit report annually. </a:t>
            </a:r>
          </a:p>
          <a:p>
            <a:pPr eaLnBrk="1" hangingPunct="1">
              <a:spcAft>
                <a:spcPts val="1800"/>
              </a:spcAft>
              <a:buFont typeface="Wingdings" pitchFamily="2" charset="2"/>
              <a:buChar char="Ø"/>
            </a:pPr>
            <a:r>
              <a:rPr lang="en-US" sz="2400" dirty="0" smtClean="0">
                <a:ea typeface="ヒラギノ角ゴ Pro W3" pitchFamily="-65" charset="-128"/>
                <a:hlinkClick r:id="rId7"/>
              </a:rPr>
              <a:t>www.annualcreditreport.com</a:t>
            </a:r>
            <a:endParaRPr lang="en-US" sz="2400" dirty="0" smtClean="0">
              <a:ea typeface="ヒラギノ角ゴ Pro W3" pitchFamily="-65" charset="-128"/>
            </a:endParaRPr>
          </a:p>
          <a:p>
            <a:pPr eaLnBrk="1" hangingPunct="1">
              <a:spcAft>
                <a:spcPts val="1800"/>
              </a:spcAft>
              <a:buFont typeface="Wingdings" pitchFamily="2" charset="2"/>
              <a:buChar char="Ø"/>
            </a:pPr>
            <a:r>
              <a:rPr lang="en-US" sz="2400" dirty="0" smtClean="0">
                <a:ea typeface="ヒラギノ角ゴ Pro W3" pitchFamily="-65" charset="-128"/>
              </a:rPr>
              <a:t>Check all information and report any errors immediately.  </a:t>
            </a:r>
          </a:p>
          <a:p>
            <a:pPr>
              <a:spcAft>
                <a:spcPts val="1800"/>
              </a:spcAft>
              <a:buFont typeface="Wingdings" pitchFamily="2" charset="2"/>
              <a:buChar char="Ø"/>
            </a:pPr>
            <a:r>
              <a:rPr lang="en-US" sz="2400" dirty="0">
                <a:ea typeface="ヒラギノ角ゴ Pro W3" pitchFamily="-65" charset="-128"/>
              </a:rPr>
              <a:t>If you are denied credit based on your credit report, you can request a free copy of your </a:t>
            </a:r>
            <a:r>
              <a:rPr lang="en-US" sz="2400" dirty="0" smtClean="0">
                <a:ea typeface="ヒラギノ角ゴ Pro W3" pitchFamily="-65" charset="-128"/>
              </a:rPr>
              <a:t>report (FCRA, 1996).</a:t>
            </a:r>
            <a:endParaRPr lang="en-US" sz="2400" dirty="0">
              <a:ea typeface="ヒラギノ角ゴ Pro W3" pitchFamily="-65" charset="-128"/>
            </a:endParaRPr>
          </a:p>
          <a:p>
            <a:pPr>
              <a:spcAft>
                <a:spcPts val="1800"/>
              </a:spcAft>
              <a:buFont typeface="Wingdings" pitchFamily="2" charset="2"/>
              <a:buChar char="Ø"/>
            </a:pPr>
            <a:r>
              <a:rPr lang="en-US" sz="2400" dirty="0">
                <a:ea typeface="ヒラギノ角ゴ Pro W3" pitchFamily="-65" charset="-128"/>
              </a:rPr>
              <a:t>File a statement to explain negative information that is accurate, not corrected.</a:t>
            </a:r>
          </a:p>
          <a:p>
            <a:pPr>
              <a:spcAft>
                <a:spcPts val="1800"/>
              </a:spcAft>
              <a:buFont typeface="Wingdings" pitchFamily="2" charset="2"/>
              <a:buChar char="Ø"/>
            </a:pPr>
            <a:r>
              <a:rPr lang="en-US" sz="2400" dirty="0">
                <a:ea typeface="ヒラギノ角ゴ Pro W3" pitchFamily="-65" charset="-128"/>
              </a:rPr>
              <a:t>FCRA—negative information remains on report for 7 to 10 years.</a:t>
            </a:r>
          </a:p>
          <a:p>
            <a:pPr eaLnBrk="1" hangingPunct="1">
              <a:spcAft>
                <a:spcPts val="1800"/>
              </a:spcAft>
              <a:buFont typeface="Wingdings" pitchFamily="2" charset="2"/>
              <a:buChar char="Ø"/>
            </a:pPr>
            <a:endParaRPr lang="en-US" dirty="0" smtClean="0">
              <a:ea typeface="ヒラギノ角ゴ Pro W3" pitchFamily="-65" charset="-128"/>
            </a:endParaRPr>
          </a:p>
        </p:txBody>
      </p:sp>
    </p:spTree>
    <p:extLst>
      <p:ext uri="{BB962C8B-B14F-4D97-AF65-F5344CB8AC3E}">
        <p14:creationId xmlns:p14="http://schemas.microsoft.com/office/powerpoint/2010/main" val="2583678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3010149"/>
              </p:ext>
            </p:extLst>
          </p:nvPr>
        </p:nvGraphicFramePr>
        <p:xfrm>
          <a:off x="533400" y="152400"/>
          <a:ext cx="31242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tbl06_0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52400"/>
            <a:ext cx="51816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95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2065263"/>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tbl06_0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599" y="990600"/>
            <a:ext cx="842550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462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7483132"/>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Grp="1" noChangeArrowheads="1"/>
          </p:cNvSpPr>
          <p:nvPr>
            <p:ph idx="1"/>
          </p:nvPr>
        </p:nvSpPr>
        <p:spPr>
          <a:xfrm>
            <a:off x="228600" y="914400"/>
            <a:ext cx="8610600" cy="4486275"/>
          </a:xfrm>
        </p:spPr>
        <p:txBody>
          <a:bodyPr>
            <a:normAutofit fontScale="92500" lnSpcReduction="10000"/>
          </a:bodyPr>
          <a:lstStyle/>
          <a:p>
            <a:pPr eaLnBrk="1" hangingPunct="1">
              <a:spcAft>
                <a:spcPts val="1800"/>
              </a:spcAft>
              <a:buFont typeface="Wingdings" panose="05000000000000000000" pitchFamily="2" charset="2"/>
              <a:buChar char="Ø"/>
            </a:pPr>
            <a:r>
              <a:rPr lang="en-US" altLang="en-US" dirty="0" smtClean="0">
                <a:ea typeface="ヒラギノ角ゴ Pro W3" pitchFamily="-65" charset="-128"/>
              </a:rPr>
              <a:t>FACTA—you can request one free copy for your credit report from national bureaus and contact them for inaccuracies.</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Bureau must investigate and correct.</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File a statement to explain negative information that is accurate, not corrected.</a:t>
            </a:r>
          </a:p>
          <a:p>
            <a:pPr eaLnBrk="1" hangingPunct="1">
              <a:spcAft>
                <a:spcPts val="1800"/>
              </a:spcAft>
              <a:buFont typeface="Wingdings" panose="05000000000000000000" pitchFamily="2" charset="2"/>
              <a:buChar char="Ø"/>
            </a:pPr>
            <a:r>
              <a:rPr lang="en-US" altLang="en-US" dirty="0" smtClean="0">
                <a:ea typeface="ヒラギノ角ゴ Pro W3" pitchFamily="-65" charset="-128"/>
              </a:rPr>
              <a:t>FCRA—negative information remains on report for 7 to 10 years.</a:t>
            </a:r>
          </a:p>
        </p:txBody>
      </p:sp>
    </p:spTree>
    <p:extLst>
      <p:ext uri="{BB962C8B-B14F-4D97-AF65-F5344CB8AC3E}">
        <p14:creationId xmlns:p14="http://schemas.microsoft.com/office/powerpoint/2010/main" val="3829842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8395614"/>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tbl06_0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562100"/>
            <a:ext cx="8496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76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9836968"/>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1066800"/>
            <a:ext cx="8229600" cy="4876800"/>
          </a:xfrm>
        </p:spPr>
        <p:txBody>
          <a:bodyPr>
            <a:normAutofit fontScale="85000" lnSpcReduction="20000"/>
          </a:bodyPr>
          <a:lstStyle/>
          <a:p>
            <a:pPr eaLnBrk="1" hangingPunct="1">
              <a:spcAft>
                <a:spcPts val="1800"/>
              </a:spcAft>
              <a:buFont typeface="Wingdings" pitchFamily="2" charset="2"/>
              <a:buChar char="Ø"/>
            </a:pPr>
            <a:r>
              <a:rPr lang="en-US" dirty="0" smtClean="0">
                <a:ea typeface="ヒラギノ角ゴ Pro W3" pitchFamily="-65" charset="-128"/>
              </a:rPr>
              <a:t>Credit is the concept of buying now and paying later.</a:t>
            </a:r>
          </a:p>
          <a:p>
            <a:pPr eaLnBrk="1" hangingPunct="1">
              <a:spcAft>
                <a:spcPts val="1800"/>
              </a:spcAft>
              <a:buFont typeface="Wingdings" pitchFamily="2" charset="2"/>
              <a:buChar char="Ø"/>
            </a:pPr>
            <a:r>
              <a:rPr lang="en-US" dirty="0" smtClean="0">
                <a:ea typeface="ヒラギノ角ゴ Pro W3" pitchFamily="-65" charset="-128"/>
              </a:rPr>
              <a:t>Credit cards are a source of open credit where the cardholder has been approved for a line of credit.</a:t>
            </a:r>
          </a:p>
          <a:p>
            <a:pPr eaLnBrk="1" hangingPunct="1">
              <a:spcAft>
                <a:spcPts val="1800"/>
              </a:spcAft>
              <a:buFont typeface="Wingdings" pitchFamily="2" charset="2"/>
              <a:buChar char="Ø"/>
            </a:pPr>
            <a:r>
              <a:rPr lang="en-US" dirty="0" smtClean="0">
                <a:ea typeface="ヒラギノ角ゴ Pro W3" pitchFamily="-65" charset="-128"/>
              </a:rPr>
              <a:t>Unpaid balances (and accrued interest) carries over the next month.</a:t>
            </a:r>
          </a:p>
          <a:p>
            <a:pPr eaLnBrk="1" hangingPunct="1">
              <a:spcAft>
                <a:spcPts val="1800"/>
              </a:spcAft>
              <a:buFont typeface="Wingdings" pitchFamily="2" charset="2"/>
              <a:buChar char="Ø"/>
            </a:pPr>
            <a:r>
              <a:rPr lang="en-US" dirty="0" smtClean="0">
                <a:ea typeface="ヒラギノ角ゴ Pro W3" pitchFamily="-65" charset="-128"/>
              </a:rPr>
              <a:t>Credit cards are convenient, but if you’re not careful, they can ruin your financially.</a:t>
            </a:r>
          </a:p>
          <a:p>
            <a:pPr eaLnBrk="1" hangingPunct="1">
              <a:spcAft>
                <a:spcPts val="1800"/>
              </a:spcAft>
              <a:buFont typeface="Wingdings" pitchFamily="2" charset="2"/>
              <a:buChar char="Ø"/>
            </a:pPr>
            <a:r>
              <a:rPr lang="en-US" dirty="0" smtClean="0">
                <a:ea typeface="ヒラギノ角ゴ Pro W3" pitchFamily="-65" charset="-128"/>
              </a:rPr>
              <a:t>Some charge up to 30% interest on unpaid balances.</a:t>
            </a:r>
          </a:p>
          <a:p>
            <a:pPr eaLnBrk="1" hangingPunct="1">
              <a:spcAft>
                <a:spcPts val="1800"/>
              </a:spcAft>
              <a:buFont typeface="Wingdings" pitchFamily="2" charset="2"/>
              <a:buChar char="Ø"/>
            </a:pPr>
            <a:r>
              <a:rPr lang="en-US" dirty="0" smtClean="0">
                <a:ea typeface="ヒラギノ角ゴ Pro W3" pitchFamily="-65" charset="-128"/>
              </a:rPr>
              <a:t>Manage credit wisely to avoid high interest.</a:t>
            </a:r>
          </a:p>
          <a:p>
            <a:pPr eaLnBrk="1" hangingPunct="1">
              <a:spcAft>
                <a:spcPts val="1800"/>
              </a:spcAft>
              <a:buFont typeface="Wingdings" pitchFamily="2" charset="2"/>
              <a:buChar char="Ø"/>
            </a:pPr>
            <a:endParaRPr lang="en-US" dirty="0" smtClean="0">
              <a:ea typeface="ヒラギノ角ゴ Pro W3" pitchFamily="-65" charset="-128"/>
            </a:endParaRPr>
          </a:p>
        </p:txBody>
      </p:sp>
    </p:spTree>
    <p:extLst>
      <p:ext uri="{BB962C8B-B14F-4D97-AF65-F5344CB8AC3E}">
        <p14:creationId xmlns:p14="http://schemas.microsoft.com/office/powerpoint/2010/main" val="211824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83178052"/>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a:spLocks noGrp="1" noChangeArrowheads="1"/>
          </p:cNvSpPr>
          <p:nvPr>
            <p:ph idx="1"/>
          </p:nvPr>
        </p:nvSpPr>
        <p:spPr>
          <a:xfrm>
            <a:off x="497958" y="914400"/>
            <a:ext cx="8610600" cy="4333875"/>
          </a:xfrm>
        </p:spPr>
        <p:txBody>
          <a:bodyPr>
            <a:normAutofit/>
          </a:bodyPr>
          <a:lstStyle/>
          <a:p>
            <a:pPr>
              <a:spcAft>
                <a:spcPts val="1800"/>
              </a:spcAft>
              <a:buFont typeface="Wingdings" pitchFamily="2" charset="2"/>
              <a:buChar char="Ø"/>
            </a:pPr>
            <a:r>
              <a:rPr lang="en-US" sz="2400" dirty="0" smtClean="0">
                <a:ea typeface="ヒラギノ角ゴ Pro W3" pitchFamily="-65" charset="-128"/>
              </a:rPr>
              <a:t>You cannot use any identifying </a:t>
            </a:r>
            <a:r>
              <a:rPr lang="en-US" sz="2400" dirty="0">
                <a:ea typeface="ヒラギノ角ゴ Pro W3" pitchFamily="-65" charset="-128"/>
              </a:rPr>
              <a:t>information </a:t>
            </a:r>
            <a:r>
              <a:rPr lang="en-US" sz="2400" dirty="0" smtClean="0">
                <a:ea typeface="ヒラギノ角ゴ Pro W3" pitchFamily="-65" charset="-128"/>
              </a:rPr>
              <a:t>of others without their knowledge.</a:t>
            </a:r>
          </a:p>
          <a:p>
            <a:pPr>
              <a:spcAft>
                <a:spcPts val="1800"/>
              </a:spcAft>
              <a:buFont typeface="Wingdings" pitchFamily="2" charset="2"/>
              <a:buChar char="Ø"/>
            </a:pPr>
            <a:r>
              <a:rPr lang="en-US" sz="2400" dirty="0" smtClean="0">
                <a:ea typeface="ヒラギノ角ゴ Pro W3" pitchFamily="-65" charset="-128"/>
              </a:rPr>
              <a:t>You may have been a victim of </a:t>
            </a:r>
            <a:r>
              <a:rPr lang="en-US" sz="2400" b="1" dirty="0" smtClean="0">
                <a:ea typeface="ヒラギノ角ゴ Pro W3" pitchFamily="-65" charset="-128"/>
              </a:rPr>
              <a:t>Identity Theft </a:t>
            </a:r>
            <a:r>
              <a:rPr lang="en-US" sz="2400" dirty="0" smtClean="0">
                <a:ea typeface="ヒラギノ角ゴ Pro W3" pitchFamily="-65" charset="-128"/>
              </a:rPr>
              <a:t>if you receive unsolicited credit cards, are denied credit get calls from debt collectors.</a:t>
            </a:r>
          </a:p>
          <a:p>
            <a:pPr>
              <a:spcAft>
                <a:spcPts val="1800"/>
              </a:spcAft>
              <a:buFont typeface="Wingdings" pitchFamily="2" charset="2"/>
              <a:buChar char="Ø"/>
            </a:pPr>
            <a:r>
              <a:rPr lang="en-US" sz="2400" dirty="0" smtClean="0">
                <a:ea typeface="ヒラギノ角ゴ Pro W3" pitchFamily="-65" charset="-128"/>
              </a:rPr>
              <a:t>If you feel you have been a victim of Identity Theft, put a fraud alert on your credit file by contacting credit agencies, police and file report with the FTC.  Immediately close accounts that have been tampered with or ones you did not open.</a:t>
            </a:r>
            <a:endParaRPr lang="en-US" sz="2400" dirty="0">
              <a:ea typeface="ヒラギノ角ゴ Pro W3" pitchFamily="-65" charset="-128"/>
            </a:endParaRPr>
          </a:p>
          <a:p>
            <a:pPr eaLnBrk="1" hangingPunct="1">
              <a:spcAft>
                <a:spcPts val="1800"/>
              </a:spcAft>
            </a:pPr>
            <a:endParaRPr lang="en-US" dirty="0" smtClean="0">
              <a:ea typeface="ヒラギノ角ゴ Pro W3" pitchFamily="-65" charset="-128"/>
            </a:endParaRPr>
          </a:p>
        </p:txBody>
      </p:sp>
    </p:spTree>
    <p:extLst>
      <p:ext uri="{BB962C8B-B14F-4D97-AF65-F5344CB8AC3E}">
        <p14:creationId xmlns:p14="http://schemas.microsoft.com/office/powerpoint/2010/main" val="936113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5719456"/>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tbl06_0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47875"/>
            <a:ext cx="83058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131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9778141"/>
              </p:ext>
            </p:extLst>
          </p:nvPr>
        </p:nvGraphicFramePr>
        <p:xfrm>
          <a:off x="685800" y="1828800"/>
          <a:ext cx="80010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7608388"/>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762000"/>
            <a:ext cx="8229600" cy="4801314"/>
          </a:xfrm>
          <a:prstGeom prst="rect">
            <a:avLst/>
          </a:prstGeom>
        </p:spPr>
        <p:txBody>
          <a:bodyPr wrap="square">
            <a:spAutoFit/>
          </a:bodyPr>
          <a:lstStyle/>
          <a:p>
            <a:pPr marL="285750" lvl="0" indent="-285750" hangingPunct="0">
              <a:buFont typeface="Wingdings" pitchFamily="2" charset="2"/>
              <a:buChar char="Ø"/>
            </a:pPr>
            <a:r>
              <a:rPr lang="en-US" sz="2400" dirty="0" smtClean="0"/>
              <a:t>Convenience </a:t>
            </a:r>
            <a:r>
              <a:rPr lang="en-US" sz="2400" dirty="0"/>
              <a:t>of shopping in person, by phone, or over the Internet, without the risk of carrying cash</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Availability of a temporary source of emergency funds</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Use of the good, service, or cash before it’s fully paid for</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Convenience of a complete, itemized bill for a month’s worth of shopping</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Opportunity to buy a needed item before an anticipated price increase.</a:t>
            </a:r>
          </a:p>
          <a:p>
            <a:pPr hangingPunct="0"/>
            <a:endParaRPr lang="en-US" dirty="0"/>
          </a:p>
        </p:txBody>
      </p:sp>
    </p:spTree>
    <p:extLst>
      <p:ext uri="{BB962C8B-B14F-4D97-AF65-F5344CB8AC3E}">
        <p14:creationId xmlns:p14="http://schemas.microsoft.com/office/powerpoint/2010/main" val="330302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7305327"/>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762000"/>
            <a:ext cx="8229600" cy="3693319"/>
          </a:xfrm>
          <a:prstGeom prst="rect">
            <a:avLst/>
          </a:prstGeom>
        </p:spPr>
        <p:txBody>
          <a:bodyPr wrap="square">
            <a:spAutoFit/>
          </a:bodyPr>
          <a:lstStyle/>
          <a:p>
            <a:pPr marL="285750" lvl="0" indent="-285750" hangingPunct="0">
              <a:buFont typeface="Wingdings" pitchFamily="2" charset="2"/>
              <a:buChar char="Ø"/>
            </a:pPr>
            <a:r>
              <a:rPr lang="en-US" sz="2400" dirty="0" smtClean="0"/>
              <a:t>Interest-free </a:t>
            </a:r>
            <a:r>
              <a:rPr lang="en-US" sz="2400" dirty="0"/>
              <a:t>use of funds, for cards with a grace period, from date of purchase to payment</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Convenience of making reservations or guaranteeing reservations for late arrival</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Form of identification</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Availability of a variety of free benefits.</a:t>
            </a:r>
          </a:p>
          <a:p>
            <a:pPr hangingPunct="0"/>
            <a:endParaRPr lang="en-US" dirty="0"/>
          </a:p>
        </p:txBody>
      </p:sp>
    </p:spTree>
    <p:extLst>
      <p:ext uri="{BB962C8B-B14F-4D97-AF65-F5344CB8AC3E}">
        <p14:creationId xmlns:p14="http://schemas.microsoft.com/office/powerpoint/2010/main" val="2884906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4243629"/>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762000"/>
            <a:ext cx="8229600" cy="2585323"/>
          </a:xfrm>
          <a:prstGeom prst="rect">
            <a:avLst/>
          </a:prstGeom>
        </p:spPr>
        <p:txBody>
          <a:bodyPr wrap="square">
            <a:spAutoFit/>
          </a:bodyPr>
          <a:lstStyle/>
          <a:p>
            <a:pPr hangingPunct="0"/>
            <a:r>
              <a:rPr lang="en-US" dirty="0"/>
              <a:t>	</a:t>
            </a:r>
          </a:p>
          <a:p>
            <a:pPr marL="285750" lvl="0" indent="-285750" hangingPunct="0">
              <a:buFont typeface="Wingdings" pitchFamily="2" charset="2"/>
              <a:buChar char="Ø"/>
            </a:pPr>
            <a:r>
              <a:rPr lang="en-US" sz="2400" dirty="0"/>
              <a:t>Loss of spending control</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High interest charges for unpaid balances</a:t>
            </a:r>
            <a:r>
              <a:rPr lang="en-US" sz="2400" dirty="0" smtClean="0"/>
              <a:t>.</a:t>
            </a:r>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sz="2400" dirty="0"/>
              <a:t>Credit repayment commits future income and limits financial flexibility.</a:t>
            </a:r>
          </a:p>
        </p:txBody>
      </p:sp>
    </p:spTree>
    <p:extLst>
      <p:ext uri="{BB962C8B-B14F-4D97-AF65-F5344CB8AC3E}">
        <p14:creationId xmlns:p14="http://schemas.microsoft.com/office/powerpoint/2010/main" val="269655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2240705"/>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85800" y="838200"/>
            <a:ext cx="8229600" cy="4893647"/>
          </a:xfrm>
          <a:prstGeom prst="rect">
            <a:avLst/>
          </a:prstGeom>
        </p:spPr>
        <p:txBody>
          <a:bodyPr wrap="square">
            <a:spAutoFit/>
          </a:bodyPr>
          <a:lstStyle/>
          <a:p>
            <a:pPr marL="285750" lvl="0" indent="-285750" hangingPunct="0">
              <a:buFont typeface="Wingdings" pitchFamily="2" charset="2"/>
              <a:buChar char="Ø"/>
            </a:pPr>
            <a:r>
              <a:rPr lang="en-US" sz="2400" dirty="0" smtClean="0"/>
              <a:t>An </a:t>
            </a:r>
            <a:r>
              <a:rPr lang="x-none" sz="2400" smtClean="0"/>
              <a:t>annual </a:t>
            </a:r>
            <a:r>
              <a:rPr lang="x-none" sz="2400"/>
              <a:t>fee </a:t>
            </a:r>
            <a:r>
              <a:rPr lang="en-US" sz="2400" dirty="0" smtClean="0"/>
              <a:t>for use of card</a:t>
            </a:r>
            <a:r>
              <a:rPr lang="x-none" sz="2400" smtClean="0"/>
              <a:t>. </a:t>
            </a:r>
            <a:endParaRPr lang="en-US" sz="2400" dirty="0" smtClean="0"/>
          </a:p>
          <a:p>
            <a:pPr marL="742950" lvl="1" indent="-285750" hangingPunct="0">
              <a:buFont typeface="Wingdings" pitchFamily="2" charset="2"/>
              <a:buChar char="Ø"/>
            </a:pPr>
            <a:r>
              <a:rPr lang="en-US" altLang="en-US" sz="2400" dirty="0">
                <a:ea typeface="ヒラギノ角ゴ Pro W3" pitchFamily="-65" charset="-128"/>
              </a:rPr>
              <a:t>Over 70% of biggest credit card issuers do not charge an annual fee</a:t>
            </a:r>
            <a:endParaRPr lang="en-US" sz="2400" dirty="0"/>
          </a:p>
          <a:p>
            <a:pPr marL="285750" lvl="0" indent="-285750" hangingPunct="0">
              <a:buFont typeface="Wingdings" pitchFamily="2" charset="2"/>
              <a:buChar char="Ø"/>
            </a:pPr>
            <a:r>
              <a:rPr lang="x-none" sz="2400"/>
              <a:t>A merchant’s discount fee is typically a fixed percent of sales </a:t>
            </a:r>
            <a:r>
              <a:rPr lang="en-US" sz="2400" dirty="0" smtClean="0"/>
              <a:t>paid by merchant</a:t>
            </a:r>
            <a:r>
              <a:rPr lang="x-none" sz="2400" smtClean="0"/>
              <a:t>. </a:t>
            </a:r>
            <a:endParaRPr lang="en-US" sz="2400" dirty="0" smtClean="0"/>
          </a:p>
          <a:p>
            <a:pPr marL="285750" lvl="0" indent="-285750" hangingPunct="0">
              <a:buFont typeface="Wingdings" pitchFamily="2" charset="2"/>
              <a:buChar char="Ø"/>
            </a:pPr>
            <a:endParaRPr lang="en-US" sz="2400" dirty="0"/>
          </a:p>
          <a:p>
            <a:pPr marL="285750" lvl="0" indent="-285750" hangingPunct="0">
              <a:buFont typeface="Wingdings" pitchFamily="2" charset="2"/>
              <a:buChar char="Ø"/>
            </a:pPr>
            <a:r>
              <a:rPr lang="en-US" altLang="en-US" sz="2400" dirty="0">
                <a:ea typeface="ヒラギノ角ゴ Pro W3" pitchFamily="-65" charset="-128"/>
              </a:rPr>
              <a:t>Over 70% of biggest credit card issuers do not charge an annual fee</a:t>
            </a:r>
            <a:endParaRPr lang="en-US" sz="2400" dirty="0"/>
          </a:p>
          <a:p>
            <a:pPr marL="285750" lvl="0" indent="-285750" hangingPunct="0">
              <a:buFont typeface="Wingdings" pitchFamily="2" charset="2"/>
              <a:buChar char="Ø"/>
            </a:pPr>
            <a:r>
              <a:rPr lang="x-none" sz="2400"/>
              <a:t>Late </a:t>
            </a:r>
            <a:r>
              <a:rPr lang="x-none" sz="2400" smtClean="0"/>
              <a:t>fees. </a:t>
            </a:r>
            <a:endParaRPr lang="en-US" sz="2400" dirty="0"/>
          </a:p>
          <a:p>
            <a:pPr marL="285750" lvl="0" indent="-285750" hangingPunct="0">
              <a:buFont typeface="Wingdings" pitchFamily="2" charset="2"/>
              <a:buChar char="Ø"/>
            </a:pPr>
            <a:r>
              <a:rPr lang="x-none" sz="2400"/>
              <a:t>Over-the-limit </a:t>
            </a:r>
            <a:r>
              <a:rPr lang="x-none" sz="2400" smtClean="0"/>
              <a:t>fees.</a:t>
            </a:r>
            <a:endParaRPr lang="en-US" sz="2400" dirty="0"/>
          </a:p>
          <a:p>
            <a:pPr marL="285750" lvl="0" indent="-285750" hangingPunct="0">
              <a:buFont typeface="Wingdings" pitchFamily="2" charset="2"/>
              <a:buChar char="Ø"/>
            </a:pPr>
            <a:r>
              <a:rPr lang="x-none" sz="2400"/>
              <a:t>A penalty rate is a higher interest rate assessed on your account if the minimum payment is not paid on time. This rate may be applied in addition to the late payment fee. </a:t>
            </a:r>
            <a:endParaRPr lang="en-US" sz="2400" dirty="0"/>
          </a:p>
        </p:txBody>
      </p:sp>
    </p:spTree>
    <p:extLst>
      <p:ext uri="{BB962C8B-B14F-4D97-AF65-F5344CB8AC3E}">
        <p14:creationId xmlns:p14="http://schemas.microsoft.com/office/powerpoint/2010/main" val="299726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3058857"/>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3400" y="838200"/>
            <a:ext cx="8458200" cy="3785652"/>
          </a:xfrm>
          <a:prstGeom prst="rect">
            <a:avLst/>
          </a:prstGeom>
        </p:spPr>
        <p:txBody>
          <a:bodyPr wrap="square">
            <a:spAutoFit/>
          </a:bodyPr>
          <a:lstStyle/>
          <a:p>
            <a:pPr hangingPunct="0"/>
            <a:r>
              <a:rPr lang="en-US" sz="2400" dirty="0"/>
              <a:t>Credit card issuers </a:t>
            </a:r>
            <a:r>
              <a:rPr lang="en-US" sz="2400" dirty="0" smtClean="0"/>
              <a:t>use </a:t>
            </a:r>
            <a:r>
              <a:rPr lang="en-US" sz="2400" dirty="0"/>
              <a:t>three balance calculation methods:</a:t>
            </a:r>
          </a:p>
          <a:p>
            <a:pPr marL="342900" lvl="0" indent="-342900" hangingPunct="0">
              <a:buFont typeface="Wingdings" pitchFamily="2" charset="2"/>
              <a:buChar char="Ø"/>
            </a:pPr>
            <a:r>
              <a:rPr lang="en-US" sz="2400" b="1" dirty="0"/>
              <a:t>Average daily balance method</a:t>
            </a:r>
            <a:r>
              <a:rPr lang="en-US" sz="2400" dirty="0"/>
              <a:t>, as the name implies, is the </a:t>
            </a:r>
            <a:r>
              <a:rPr lang="en-US" sz="2400" dirty="0" smtClean="0"/>
              <a:t>average of the daily </a:t>
            </a:r>
            <a:r>
              <a:rPr lang="en-US" sz="2400" dirty="0"/>
              <a:t>balances </a:t>
            </a:r>
            <a:r>
              <a:rPr lang="en-US" sz="2400" dirty="0" smtClean="0"/>
              <a:t>divided </a:t>
            </a:r>
            <a:r>
              <a:rPr lang="en-US" sz="2400" dirty="0"/>
              <a:t>by the number of days in the billing period. Some </a:t>
            </a:r>
            <a:r>
              <a:rPr lang="en-US" sz="2400" dirty="0" smtClean="0"/>
              <a:t>include new purchases, others do not.</a:t>
            </a:r>
            <a:endParaRPr lang="en-US" sz="2400" dirty="0"/>
          </a:p>
          <a:p>
            <a:pPr marL="342900" lvl="0" indent="-342900" hangingPunct="0">
              <a:buFont typeface="Wingdings" pitchFamily="2" charset="2"/>
              <a:buChar char="Ø"/>
            </a:pPr>
            <a:r>
              <a:rPr lang="en-US" sz="2400" b="1" dirty="0"/>
              <a:t>Previous balance method </a:t>
            </a:r>
            <a:r>
              <a:rPr lang="en-US" sz="2400" dirty="0"/>
              <a:t>bases the interest calculation on the balance at the end of the previous billing cycle, ignoring both payments and charges made during the current cycle.</a:t>
            </a:r>
          </a:p>
          <a:p>
            <a:pPr marL="342900" lvl="0" indent="-342900" hangingPunct="0">
              <a:buFont typeface="Wingdings" pitchFamily="2" charset="2"/>
              <a:buChar char="Ø"/>
            </a:pPr>
            <a:r>
              <a:rPr lang="en-US" sz="2400" b="1" dirty="0"/>
              <a:t>Adjusted balance method </a:t>
            </a:r>
            <a:r>
              <a:rPr lang="en-US" sz="2400" dirty="0"/>
              <a:t>bases the interest calculation on the balance at the end of the previous billing cycle after deducting payments during the current cycle</a:t>
            </a:r>
            <a:r>
              <a:rPr lang="en-US" sz="2400" dirty="0" smtClean="0"/>
              <a:t>.</a:t>
            </a:r>
            <a:endParaRPr lang="en-US" sz="2400" dirty="0"/>
          </a:p>
        </p:txBody>
      </p:sp>
    </p:spTree>
    <p:extLst>
      <p:ext uri="{BB962C8B-B14F-4D97-AF65-F5344CB8AC3E}">
        <p14:creationId xmlns:p14="http://schemas.microsoft.com/office/powerpoint/2010/main" val="11553990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15179</TotalTime>
  <Words>1888</Words>
  <Application>Microsoft Office PowerPoint</Application>
  <PresentationFormat>On-screen Show (4:3)</PresentationFormat>
  <Paragraphs>198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the Effect of Crime Risk on Property Values and Time on Market:  Evidence from Megan’s Law in Virginia</dc:title>
  <dc:creator>Bennnie</dc:creator>
  <cp:lastModifiedBy>Billy</cp:lastModifiedBy>
  <cp:revision>252</cp:revision>
  <cp:lastPrinted>2013-05-23T12:05:37Z</cp:lastPrinted>
  <dcterms:created xsi:type="dcterms:W3CDTF">2010-04-09T09:54:59Z</dcterms:created>
  <dcterms:modified xsi:type="dcterms:W3CDTF">2015-06-10T23:50:18Z</dcterms:modified>
</cp:coreProperties>
</file>