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89" r:id="rId3"/>
    <p:sldId id="303" r:id="rId4"/>
    <p:sldId id="342" r:id="rId5"/>
    <p:sldId id="341" r:id="rId6"/>
    <p:sldId id="270" r:id="rId7"/>
    <p:sldId id="290" r:id="rId8"/>
    <p:sldId id="292" r:id="rId9"/>
    <p:sldId id="291" r:id="rId10"/>
    <p:sldId id="293" r:id="rId11"/>
    <p:sldId id="297" r:id="rId12"/>
    <p:sldId id="298" r:id="rId13"/>
    <p:sldId id="299" r:id="rId14"/>
    <p:sldId id="294" r:id="rId15"/>
    <p:sldId id="321" r:id="rId16"/>
    <p:sldId id="322" r:id="rId17"/>
    <p:sldId id="295" r:id="rId18"/>
    <p:sldId id="323" r:id="rId19"/>
    <p:sldId id="296" r:id="rId20"/>
    <p:sldId id="300" r:id="rId21"/>
    <p:sldId id="301" r:id="rId22"/>
    <p:sldId id="324" r:id="rId23"/>
    <p:sldId id="304" r:id="rId24"/>
    <p:sldId id="327" r:id="rId25"/>
    <p:sldId id="328" r:id="rId26"/>
    <p:sldId id="329" r:id="rId27"/>
    <p:sldId id="330" r:id="rId28"/>
    <p:sldId id="332" r:id="rId29"/>
    <p:sldId id="333" r:id="rId30"/>
    <p:sldId id="334" r:id="rId31"/>
    <p:sldId id="264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8E8"/>
    <a:srgbClr val="99CC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570" autoAdjust="0"/>
    <p:restoredTop sz="94603" autoAdjust="0"/>
  </p:normalViewPr>
  <p:slideViewPr>
    <p:cSldViewPr>
      <p:cViewPr varScale="1">
        <p:scale>
          <a:sx n="101" d="100"/>
          <a:sy n="101" d="100"/>
        </p:scale>
        <p:origin x="-84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A88CC8-EAF9-42DA-A4C8-793A1F81881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01AFE5E-81B7-4493-BBD0-A9CB0AA6CAD2}">
      <dgm:prSet custT="1"/>
      <dgm:spPr>
        <a:solidFill>
          <a:srgbClr val="002060"/>
        </a:solidFill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2800" b="1" dirty="0" smtClean="0"/>
            <a:t>Personal Finance</a:t>
          </a:r>
          <a:endParaRPr lang="en-US" sz="2800" dirty="0"/>
        </a:p>
      </dgm:t>
    </dgm:pt>
    <dgm:pt modelId="{C74E7451-C8CA-48D3-B887-55D8E13A929C}" type="parTrans" cxnId="{61B91300-1E59-4AD1-B711-E66D3BF34746}">
      <dgm:prSet/>
      <dgm:spPr/>
      <dgm:t>
        <a:bodyPr/>
        <a:lstStyle/>
        <a:p>
          <a:endParaRPr lang="en-US"/>
        </a:p>
      </dgm:t>
    </dgm:pt>
    <dgm:pt modelId="{503552E4-F0C3-4F5F-B43B-B38C8200A8B5}" type="sibTrans" cxnId="{61B91300-1E59-4AD1-B711-E66D3BF34746}">
      <dgm:prSet/>
      <dgm:spPr/>
      <dgm:t>
        <a:bodyPr/>
        <a:lstStyle/>
        <a:p>
          <a:endParaRPr lang="en-US"/>
        </a:p>
      </dgm:t>
    </dgm:pt>
    <dgm:pt modelId="{CBAFC969-D6C9-4FA0-AA7E-DD4FC4F910F2}" type="pres">
      <dgm:prSet presAssocID="{DFA88CC8-EAF9-42DA-A4C8-793A1F81881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B03F90-85AE-4245-9BA3-36BA7C1BCA58}" type="pres">
      <dgm:prSet presAssocID="{601AFE5E-81B7-4493-BBD0-A9CB0AA6CAD2}" presName="linNode" presStyleCnt="0"/>
      <dgm:spPr/>
    </dgm:pt>
    <dgm:pt modelId="{A3DFCA2A-3259-4688-A833-7E47232A7BA9}" type="pres">
      <dgm:prSet presAssocID="{601AFE5E-81B7-4493-BBD0-A9CB0AA6CAD2}" presName="parentText" presStyleLbl="node1" presStyleIdx="0" presStyleCnt="1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15473B8-B2C6-4B5D-B534-29758F9D53B9}" type="presOf" srcId="{601AFE5E-81B7-4493-BBD0-A9CB0AA6CAD2}" destId="{A3DFCA2A-3259-4688-A833-7E47232A7BA9}" srcOrd="0" destOrd="0" presId="urn:microsoft.com/office/officeart/2005/8/layout/vList5"/>
    <dgm:cxn modelId="{61B91300-1E59-4AD1-B711-E66D3BF34746}" srcId="{DFA88CC8-EAF9-42DA-A4C8-793A1F818815}" destId="{601AFE5E-81B7-4493-BBD0-A9CB0AA6CAD2}" srcOrd="0" destOrd="0" parTransId="{C74E7451-C8CA-48D3-B887-55D8E13A929C}" sibTransId="{503552E4-F0C3-4F5F-B43B-B38C8200A8B5}"/>
    <dgm:cxn modelId="{D3E67D33-F2B5-4E26-82AA-E1626499F09E}" type="presOf" srcId="{DFA88CC8-EAF9-42DA-A4C8-793A1F818815}" destId="{CBAFC969-D6C9-4FA0-AA7E-DD4FC4F910F2}" srcOrd="0" destOrd="0" presId="urn:microsoft.com/office/officeart/2005/8/layout/vList5"/>
    <dgm:cxn modelId="{84C12B2B-0056-4502-9B0A-AEED8AF152D9}" type="presParOf" srcId="{CBAFC969-D6C9-4FA0-AA7E-DD4FC4F910F2}" destId="{13B03F90-85AE-4245-9BA3-36BA7C1BCA58}" srcOrd="0" destOrd="0" presId="urn:microsoft.com/office/officeart/2005/8/layout/vList5"/>
    <dgm:cxn modelId="{E5229723-5E18-4C07-A13D-ADDBCB5A2EA2}" type="presParOf" srcId="{13B03F90-85AE-4245-9BA3-36BA7C1BCA58}" destId="{A3DFCA2A-3259-4688-A833-7E47232A7BA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301CF29-031A-473C-AFEB-BC37CEEFE31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2188CF-E719-4B97-93EC-29B63202C477}">
      <dgm:prSet custT="1"/>
      <dgm:spPr>
        <a:solidFill>
          <a:srgbClr val="002060"/>
        </a:solidFill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4000" dirty="0" smtClean="0"/>
            <a:t>Employer funded pensions</a:t>
          </a:r>
          <a:endParaRPr lang="en-US" sz="4000" dirty="0"/>
        </a:p>
      </dgm:t>
    </dgm:pt>
    <dgm:pt modelId="{253434C2-7ED9-42CA-8030-2E8DC2F2D88E}" type="sibTrans" cxnId="{FEAD0BCF-B4DF-4326-AA14-FD3C33CB8493}">
      <dgm:prSet/>
      <dgm:spPr/>
      <dgm:t>
        <a:bodyPr/>
        <a:lstStyle/>
        <a:p>
          <a:endParaRPr lang="en-US"/>
        </a:p>
      </dgm:t>
    </dgm:pt>
    <dgm:pt modelId="{4CA52A13-6C42-417F-B611-4FA082D5BA09}" type="parTrans" cxnId="{FEAD0BCF-B4DF-4326-AA14-FD3C33CB8493}">
      <dgm:prSet/>
      <dgm:spPr/>
      <dgm:t>
        <a:bodyPr/>
        <a:lstStyle/>
        <a:p>
          <a:endParaRPr lang="en-US"/>
        </a:p>
      </dgm:t>
    </dgm:pt>
    <dgm:pt modelId="{CECCFC02-FA83-430C-9F2A-11CE0F366AB4}" type="pres">
      <dgm:prSet presAssocID="{6301CF29-031A-473C-AFEB-BC37CEEFE3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C98EE2-93C6-4055-B774-04D737F872FE}" type="pres">
      <dgm:prSet presAssocID="{272188CF-E719-4B97-93EC-29B63202C477}" presName="linNode" presStyleCnt="0"/>
      <dgm:spPr/>
    </dgm:pt>
    <dgm:pt modelId="{67102D7B-15D9-45C1-9189-36EE3C442D3B}" type="pres">
      <dgm:prSet presAssocID="{272188CF-E719-4B97-93EC-29B63202C477}" presName="parentText" presStyleLbl="node1" presStyleIdx="0" presStyleCnt="1" custScaleX="277778" custScaleY="100000" custLinFactNeighborX="-136" custLinFactNeighborY="-322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45668A8-9D59-4004-82AA-55651E7E0BD8}" type="presOf" srcId="{6301CF29-031A-473C-AFEB-BC37CEEFE31C}" destId="{CECCFC02-FA83-430C-9F2A-11CE0F366AB4}" srcOrd="0" destOrd="0" presId="urn:microsoft.com/office/officeart/2005/8/layout/vList5"/>
    <dgm:cxn modelId="{FEAD0BCF-B4DF-4326-AA14-FD3C33CB8493}" srcId="{6301CF29-031A-473C-AFEB-BC37CEEFE31C}" destId="{272188CF-E719-4B97-93EC-29B63202C477}" srcOrd="0" destOrd="0" parTransId="{4CA52A13-6C42-417F-B611-4FA082D5BA09}" sibTransId="{253434C2-7ED9-42CA-8030-2E8DC2F2D88E}"/>
    <dgm:cxn modelId="{0EC38490-6C06-4743-B16F-C075A2F7831A}" type="presOf" srcId="{272188CF-E719-4B97-93EC-29B63202C477}" destId="{67102D7B-15D9-45C1-9189-36EE3C442D3B}" srcOrd="0" destOrd="0" presId="urn:microsoft.com/office/officeart/2005/8/layout/vList5"/>
    <dgm:cxn modelId="{4DD61BD7-7E89-4EC9-9C77-1D62FE789BD2}" type="presParOf" srcId="{CECCFC02-FA83-430C-9F2A-11CE0F366AB4}" destId="{F0C98EE2-93C6-4055-B774-04D737F872FE}" srcOrd="0" destOrd="0" presId="urn:microsoft.com/office/officeart/2005/8/layout/vList5"/>
    <dgm:cxn modelId="{36FFA386-A1BB-4FD4-8999-9B670EAEF06B}" type="presParOf" srcId="{F0C98EE2-93C6-4055-B774-04D737F872FE}" destId="{67102D7B-15D9-45C1-9189-36EE3C442D3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301CF29-031A-473C-AFEB-BC37CEEFE31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2188CF-E719-4B97-93EC-29B63202C477}">
      <dgm:prSet custT="1"/>
      <dgm:spPr>
        <a:solidFill>
          <a:srgbClr val="002060"/>
        </a:solidFill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4000" dirty="0" smtClean="0"/>
            <a:t>Retirement</a:t>
          </a:r>
          <a:endParaRPr lang="en-US" sz="4000" dirty="0"/>
        </a:p>
      </dgm:t>
    </dgm:pt>
    <dgm:pt modelId="{253434C2-7ED9-42CA-8030-2E8DC2F2D88E}" type="sibTrans" cxnId="{FEAD0BCF-B4DF-4326-AA14-FD3C33CB8493}">
      <dgm:prSet/>
      <dgm:spPr/>
      <dgm:t>
        <a:bodyPr/>
        <a:lstStyle/>
        <a:p>
          <a:endParaRPr lang="en-US"/>
        </a:p>
      </dgm:t>
    </dgm:pt>
    <dgm:pt modelId="{4CA52A13-6C42-417F-B611-4FA082D5BA09}" type="parTrans" cxnId="{FEAD0BCF-B4DF-4326-AA14-FD3C33CB8493}">
      <dgm:prSet/>
      <dgm:spPr/>
      <dgm:t>
        <a:bodyPr/>
        <a:lstStyle/>
        <a:p>
          <a:endParaRPr lang="en-US"/>
        </a:p>
      </dgm:t>
    </dgm:pt>
    <dgm:pt modelId="{CECCFC02-FA83-430C-9F2A-11CE0F366AB4}" type="pres">
      <dgm:prSet presAssocID="{6301CF29-031A-473C-AFEB-BC37CEEFE3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C98EE2-93C6-4055-B774-04D737F872FE}" type="pres">
      <dgm:prSet presAssocID="{272188CF-E719-4B97-93EC-29B63202C477}" presName="linNode" presStyleCnt="0"/>
      <dgm:spPr/>
    </dgm:pt>
    <dgm:pt modelId="{67102D7B-15D9-45C1-9189-36EE3C442D3B}" type="pres">
      <dgm:prSet presAssocID="{272188CF-E719-4B97-93EC-29B63202C477}" presName="parentText" presStyleLbl="node1" presStyleIdx="0" presStyleCnt="1" custScaleX="277778" custScaleY="100000" custLinFactNeighborX="-136" custLinFactNeighborY="-322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B5116AD-BAD5-4F36-8D8B-7F84DA0CC97D}" type="presOf" srcId="{6301CF29-031A-473C-AFEB-BC37CEEFE31C}" destId="{CECCFC02-FA83-430C-9F2A-11CE0F366AB4}" srcOrd="0" destOrd="0" presId="urn:microsoft.com/office/officeart/2005/8/layout/vList5"/>
    <dgm:cxn modelId="{A0D55194-15BA-496D-BA41-CC8DB643C185}" type="presOf" srcId="{272188CF-E719-4B97-93EC-29B63202C477}" destId="{67102D7B-15D9-45C1-9189-36EE3C442D3B}" srcOrd="0" destOrd="0" presId="urn:microsoft.com/office/officeart/2005/8/layout/vList5"/>
    <dgm:cxn modelId="{FEAD0BCF-B4DF-4326-AA14-FD3C33CB8493}" srcId="{6301CF29-031A-473C-AFEB-BC37CEEFE31C}" destId="{272188CF-E719-4B97-93EC-29B63202C477}" srcOrd="0" destOrd="0" parTransId="{4CA52A13-6C42-417F-B611-4FA082D5BA09}" sibTransId="{253434C2-7ED9-42CA-8030-2E8DC2F2D88E}"/>
    <dgm:cxn modelId="{3D030475-DEBB-4219-8C6B-AB521811A51F}" type="presParOf" srcId="{CECCFC02-FA83-430C-9F2A-11CE0F366AB4}" destId="{F0C98EE2-93C6-4055-B774-04D737F872FE}" srcOrd="0" destOrd="0" presId="urn:microsoft.com/office/officeart/2005/8/layout/vList5"/>
    <dgm:cxn modelId="{46946919-C64E-4427-80D1-575E1191EDA8}" type="presParOf" srcId="{F0C98EE2-93C6-4055-B774-04D737F872FE}" destId="{67102D7B-15D9-45C1-9189-36EE3C442D3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301CF29-031A-473C-AFEB-BC37CEEFE31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2188CF-E719-4B97-93EC-29B63202C477}">
      <dgm:prSet custT="1"/>
      <dgm:spPr>
        <a:solidFill>
          <a:srgbClr val="002060"/>
        </a:solidFill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4000" dirty="0" smtClean="0"/>
            <a:t>Retirement</a:t>
          </a:r>
          <a:endParaRPr lang="en-US" sz="4000" dirty="0"/>
        </a:p>
      </dgm:t>
    </dgm:pt>
    <dgm:pt modelId="{253434C2-7ED9-42CA-8030-2E8DC2F2D88E}" type="sibTrans" cxnId="{FEAD0BCF-B4DF-4326-AA14-FD3C33CB8493}">
      <dgm:prSet/>
      <dgm:spPr/>
      <dgm:t>
        <a:bodyPr/>
        <a:lstStyle/>
        <a:p>
          <a:endParaRPr lang="en-US"/>
        </a:p>
      </dgm:t>
    </dgm:pt>
    <dgm:pt modelId="{4CA52A13-6C42-417F-B611-4FA082D5BA09}" type="parTrans" cxnId="{FEAD0BCF-B4DF-4326-AA14-FD3C33CB8493}">
      <dgm:prSet/>
      <dgm:spPr/>
      <dgm:t>
        <a:bodyPr/>
        <a:lstStyle/>
        <a:p>
          <a:endParaRPr lang="en-US"/>
        </a:p>
      </dgm:t>
    </dgm:pt>
    <dgm:pt modelId="{CECCFC02-FA83-430C-9F2A-11CE0F366AB4}" type="pres">
      <dgm:prSet presAssocID="{6301CF29-031A-473C-AFEB-BC37CEEFE3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C98EE2-93C6-4055-B774-04D737F872FE}" type="pres">
      <dgm:prSet presAssocID="{272188CF-E719-4B97-93EC-29B63202C477}" presName="linNode" presStyleCnt="0"/>
      <dgm:spPr/>
    </dgm:pt>
    <dgm:pt modelId="{67102D7B-15D9-45C1-9189-36EE3C442D3B}" type="pres">
      <dgm:prSet presAssocID="{272188CF-E719-4B97-93EC-29B63202C477}" presName="parentText" presStyleLbl="node1" presStyleIdx="0" presStyleCnt="1" custScaleX="277778" custScaleY="100000" custLinFactNeighborX="-136" custLinFactNeighborY="-322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D64328C-00FA-4D07-8AE8-EE19B9F14130}" type="presOf" srcId="{272188CF-E719-4B97-93EC-29B63202C477}" destId="{67102D7B-15D9-45C1-9189-36EE3C442D3B}" srcOrd="0" destOrd="0" presId="urn:microsoft.com/office/officeart/2005/8/layout/vList5"/>
    <dgm:cxn modelId="{FEAD0BCF-B4DF-4326-AA14-FD3C33CB8493}" srcId="{6301CF29-031A-473C-AFEB-BC37CEEFE31C}" destId="{272188CF-E719-4B97-93EC-29B63202C477}" srcOrd="0" destOrd="0" parTransId="{4CA52A13-6C42-417F-B611-4FA082D5BA09}" sibTransId="{253434C2-7ED9-42CA-8030-2E8DC2F2D88E}"/>
    <dgm:cxn modelId="{B9586357-3DB2-4EC2-ABF6-F27B94A698B3}" type="presOf" srcId="{6301CF29-031A-473C-AFEB-BC37CEEFE31C}" destId="{CECCFC02-FA83-430C-9F2A-11CE0F366AB4}" srcOrd="0" destOrd="0" presId="urn:microsoft.com/office/officeart/2005/8/layout/vList5"/>
    <dgm:cxn modelId="{F82AF535-7192-4EE3-A7C5-AC0180353D42}" type="presParOf" srcId="{CECCFC02-FA83-430C-9F2A-11CE0F366AB4}" destId="{F0C98EE2-93C6-4055-B774-04D737F872FE}" srcOrd="0" destOrd="0" presId="urn:microsoft.com/office/officeart/2005/8/layout/vList5"/>
    <dgm:cxn modelId="{F17319EF-1C71-47CB-B419-8C05B9B702A3}" type="presParOf" srcId="{F0C98EE2-93C6-4055-B774-04D737F872FE}" destId="{67102D7B-15D9-45C1-9189-36EE3C442D3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6301CF29-031A-473C-AFEB-BC37CEEFE31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2188CF-E719-4B97-93EC-29B63202C477}">
      <dgm:prSet custT="1"/>
      <dgm:spPr>
        <a:solidFill>
          <a:srgbClr val="002060"/>
        </a:solidFill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4000" dirty="0" smtClean="0"/>
            <a:t>Retirement</a:t>
          </a:r>
          <a:endParaRPr lang="en-US" sz="4000" dirty="0"/>
        </a:p>
      </dgm:t>
    </dgm:pt>
    <dgm:pt modelId="{253434C2-7ED9-42CA-8030-2E8DC2F2D88E}" type="sibTrans" cxnId="{FEAD0BCF-B4DF-4326-AA14-FD3C33CB8493}">
      <dgm:prSet/>
      <dgm:spPr/>
      <dgm:t>
        <a:bodyPr/>
        <a:lstStyle/>
        <a:p>
          <a:endParaRPr lang="en-US"/>
        </a:p>
      </dgm:t>
    </dgm:pt>
    <dgm:pt modelId="{4CA52A13-6C42-417F-B611-4FA082D5BA09}" type="parTrans" cxnId="{FEAD0BCF-B4DF-4326-AA14-FD3C33CB8493}">
      <dgm:prSet/>
      <dgm:spPr/>
      <dgm:t>
        <a:bodyPr/>
        <a:lstStyle/>
        <a:p>
          <a:endParaRPr lang="en-US"/>
        </a:p>
      </dgm:t>
    </dgm:pt>
    <dgm:pt modelId="{CECCFC02-FA83-430C-9F2A-11CE0F366AB4}" type="pres">
      <dgm:prSet presAssocID="{6301CF29-031A-473C-AFEB-BC37CEEFE3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C98EE2-93C6-4055-B774-04D737F872FE}" type="pres">
      <dgm:prSet presAssocID="{272188CF-E719-4B97-93EC-29B63202C477}" presName="linNode" presStyleCnt="0"/>
      <dgm:spPr/>
    </dgm:pt>
    <dgm:pt modelId="{67102D7B-15D9-45C1-9189-36EE3C442D3B}" type="pres">
      <dgm:prSet presAssocID="{272188CF-E719-4B97-93EC-29B63202C477}" presName="parentText" presStyleLbl="node1" presStyleIdx="0" presStyleCnt="1" custScaleX="277778" custScaleY="100000" custLinFactNeighborX="-136" custLinFactNeighborY="-322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3ED0B07-7BB3-447F-A311-F15DA45F5F7C}" type="presOf" srcId="{272188CF-E719-4B97-93EC-29B63202C477}" destId="{67102D7B-15D9-45C1-9189-36EE3C442D3B}" srcOrd="0" destOrd="0" presId="urn:microsoft.com/office/officeart/2005/8/layout/vList5"/>
    <dgm:cxn modelId="{46CB5910-BD98-43A7-9F1F-8225C273F478}" type="presOf" srcId="{6301CF29-031A-473C-AFEB-BC37CEEFE31C}" destId="{CECCFC02-FA83-430C-9F2A-11CE0F366AB4}" srcOrd="0" destOrd="0" presId="urn:microsoft.com/office/officeart/2005/8/layout/vList5"/>
    <dgm:cxn modelId="{FEAD0BCF-B4DF-4326-AA14-FD3C33CB8493}" srcId="{6301CF29-031A-473C-AFEB-BC37CEEFE31C}" destId="{272188CF-E719-4B97-93EC-29B63202C477}" srcOrd="0" destOrd="0" parTransId="{4CA52A13-6C42-417F-B611-4FA082D5BA09}" sibTransId="{253434C2-7ED9-42CA-8030-2E8DC2F2D88E}"/>
    <dgm:cxn modelId="{E6D8907F-8329-4399-8E28-73C0DB073CD1}" type="presParOf" srcId="{CECCFC02-FA83-430C-9F2A-11CE0F366AB4}" destId="{F0C98EE2-93C6-4055-B774-04D737F872FE}" srcOrd="0" destOrd="0" presId="urn:microsoft.com/office/officeart/2005/8/layout/vList5"/>
    <dgm:cxn modelId="{0DCE8450-E2C8-4332-95A1-3FFCC0739DE8}" type="presParOf" srcId="{F0C98EE2-93C6-4055-B774-04D737F872FE}" destId="{67102D7B-15D9-45C1-9189-36EE3C442D3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6301CF29-031A-473C-AFEB-BC37CEEFE31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2188CF-E719-4B97-93EC-29B63202C477}">
      <dgm:prSet custT="1"/>
      <dgm:spPr>
        <a:solidFill>
          <a:srgbClr val="002060"/>
        </a:solidFill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4000" dirty="0" smtClean="0"/>
            <a:t>Defined-Contribution Plan</a:t>
          </a:r>
          <a:endParaRPr lang="en-US" sz="4000" dirty="0"/>
        </a:p>
      </dgm:t>
    </dgm:pt>
    <dgm:pt modelId="{253434C2-7ED9-42CA-8030-2E8DC2F2D88E}" type="sibTrans" cxnId="{FEAD0BCF-B4DF-4326-AA14-FD3C33CB8493}">
      <dgm:prSet/>
      <dgm:spPr/>
      <dgm:t>
        <a:bodyPr/>
        <a:lstStyle/>
        <a:p>
          <a:endParaRPr lang="en-US"/>
        </a:p>
      </dgm:t>
    </dgm:pt>
    <dgm:pt modelId="{4CA52A13-6C42-417F-B611-4FA082D5BA09}" type="parTrans" cxnId="{FEAD0BCF-B4DF-4326-AA14-FD3C33CB8493}">
      <dgm:prSet/>
      <dgm:spPr/>
      <dgm:t>
        <a:bodyPr/>
        <a:lstStyle/>
        <a:p>
          <a:endParaRPr lang="en-US"/>
        </a:p>
      </dgm:t>
    </dgm:pt>
    <dgm:pt modelId="{CECCFC02-FA83-430C-9F2A-11CE0F366AB4}" type="pres">
      <dgm:prSet presAssocID="{6301CF29-031A-473C-AFEB-BC37CEEFE3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C98EE2-93C6-4055-B774-04D737F872FE}" type="pres">
      <dgm:prSet presAssocID="{272188CF-E719-4B97-93EC-29B63202C477}" presName="linNode" presStyleCnt="0"/>
      <dgm:spPr/>
    </dgm:pt>
    <dgm:pt modelId="{67102D7B-15D9-45C1-9189-36EE3C442D3B}" type="pres">
      <dgm:prSet presAssocID="{272188CF-E719-4B97-93EC-29B63202C477}" presName="parentText" presStyleLbl="node1" presStyleIdx="0" presStyleCnt="1" custScaleX="277778" custScaleY="100000" custLinFactNeighborX="-136" custLinFactNeighborY="-322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EEBC2B1-746C-473B-AE20-D3D6783A7774}" type="presOf" srcId="{6301CF29-031A-473C-AFEB-BC37CEEFE31C}" destId="{CECCFC02-FA83-430C-9F2A-11CE0F366AB4}" srcOrd="0" destOrd="0" presId="urn:microsoft.com/office/officeart/2005/8/layout/vList5"/>
    <dgm:cxn modelId="{9DDBEBC3-8FA9-467A-A17F-6340CED1D0B1}" type="presOf" srcId="{272188CF-E719-4B97-93EC-29B63202C477}" destId="{67102D7B-15D9-45C1-9189-36EE3C442D3B}" srcOrd="0" destOrd="0" presId="urn:microsoft.com/office/officeart/2005/8/layout/vList5"/>
    <dgm:cxn modelId="{FEAD0BCF-B4DF-4326-AA14-FD3C33CB8493}" srcId="{6301CF29-031A-473C-AFEB-BC37CEEFE31C}" destId="{272188CF-E719-4B97-93EC-29B63202C477}" srcOrd="0" destOrd="0" parTransId="{4CA52A13-6C42-417F-B611-4FA082D5BA09}" sibTransId="{253434C2-7ED9-42CA-8030-2E8DC2F2D88E}"/>
    <dgm:cxn modelId="{969D2E45-C78F-4A2B-AA21-EF76CC4B3B43}" type="presParOf" srcId="{CECCFC02-FA83-430C-9F2A-11CE0F366AB4}" destId="{F0C98EE2-93C6-4055-B774-04D737F872FE}" srcOrd="0" destOrd="0" presId="urn:microsoft.com/office/officeart/2005/8/layout/vList5"/>
    <dgm:cxn modelId="{3AB5D3C1-4746-4E11-942D-93E17B4727EF}" type="presParOf" srcId="{F0C98EE2-93C6-4055-B774-04D737F872FE}" destId="{67102D7B-15D9-45C1-9189-36EE3C442D3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6301CF29-031A-473C-AFEB-BC37CEEFE31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2188CF-E719-4B97-93EC-29B63202C477}">
      <dgm:prSet custT="1"/>
      <dgm:spPr>
        <a:solidFill>
          <a:srgbClr val="002060"/>
        </a:solidFill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4000" dirty="0" smtClean="0"/>
            <a:t>Defined-Contribution Plan</a:t>
          </a:r>
          <a:endParaRPr lang="en-US" sz="4000" dirty="0"/>
        </a:p>
      </dgm:t>
    </dgm:pt>
    <dgm:pt modelId="{253434C2-7ED9-42CA-8030-2E8DC2F2D88E}" type="sibTrans" cxnId="{FEAD0BCF-B4DF-4326-AA14-FD3C33CB8493}">
      <dgm:prSet/>
      <dgm:spPr/>
      <dgm:t>
        <a:bodyPr/>
        <a:lstStyle/>
        <a:p>
          <a:endParaRPr lang="en-US"/>
        </a:p>
      </dgm:t>
    </dgm:pt>
    <dgm:pt modelId="{4CA52A13-6C42-417F-B611-4FA082D5BA09}" type="parTrans" cxnId="{FEAD0BCF-B4DF-4326-AA14-FD3C33CB8493}">
      <dgm:prSet/>
      <dgm:spPr/>
      <dgm:t>
        <a:bodyPr/>
        <a:lstStyle/>
        <a:p>
          <a:endParaRPr lang="en-US"/>
        </a:p>
      </dgm:t>
    </dgm:pt>
    <dgm:pt modelId="{CECCFC02-FA83-430C-9F2A-11CE0F366AB4}" type="pres">
      <dgm:prSet presAssocID="{6301CF29-031A-473C-AFEB-BC37CEEFE3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C98EE2-93C6-4055-B774-04D737F872FE}" type="pres">
      <dgm:prSet presAssocID="{272188CF-E719-4B97-93EC-29B63202C477}" presName="linNode" presStyleCnt="0"/>
      <dgm:spPr/>
    </dgm:pt>
    <dgm:pt modelId="{67102D7B-15D9-45C1-9189-36EE3C442D3B}" type="pres">
      <dgm:prSet presAssocID="{272188CF-E719-4B97-93EC-29B63202C477}" presName="parentText" presStyleLbl="node1" presStyleIdx="0" presStyleCnt="1" custScaleX="277778" custScaleY="100000" custLinFactNeighborX="-136" custLinFactNeighborY="-322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54139C1-215C-47DD-AD3D-F68244F701E7}" type="presOf" srcId="{6301CF29-031A-473C-AFEB-BC37CEEFE31C}" destId="{CECCFC02-FA83-430C-9F2A-11CE0F366AB4}" srcOrd="0" destOrd="0" presId="urn:microsoft.com/office/officeart/2005/8/layout/vList5"/>
    <dgm:cxn modelId="{CE025A7E-6435-4547-B5E9-48F569AA49B4}" type="presOf" srcId="{272188CF-E719-4B97-93EC-29B63202C477}" destId="{67102D7B-15D9-45C1-9189-36EE3C442D3B}" srcOrd="0" destOrd="0" presId="urn:microsoft.com/office/officeart/2005/8/layout/vList5"/>
    <dgm:cxn modelId="{FEAD0BCF-B4DF-4326-AA14-FD3C33CB8493}" srcId="{6301CF29-031A-473C-AFEB-BC37CEEFE31C}" destId="{272188CF-E719-4B97-93EC-29B63202C477}" srcOrd="0" destOrd="0" parTransId="{4CA52A13-6C42-417F-B611-4FA082D5BA09}" sibTransId="{253434C2-7ED9-42CA-8030-2E8DC2F2D88E}"/>
    <dgm:cxn modelId="{77F0A8E3-324C-44AA-904D-0503B249478B}" type="presParOf" srcId="{CECCFC02-FA83-430C-9F2A-11CE0F366AB4}" destId="{F0C98EE2-93C6-4055-B774-04D737F872FE}" srcOrd="0" destOrd="0" presId="urn:microsoft.com/office/officeart/2005/8/layout/vList5"/>
    <dgm:cxn modelId="{A264E1FC-B081-4B3E-B2EB-A1DB44D75961}" type="presParOf" srcId="{F0C98EE2-93C6-4055-B774-04D737F872FE}" destId="{67102D7B-15D9-45C1-9189-36EE3C442D3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6301CF29-031A-473C-AFEB-BC37CEEFE31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2188CF-E719-4B97-93EC-29B63202C477}">
      <dgm:prSet custT="1"/>
      <dgm:spPr>
        <a:solidFill>
          <a:srgbClr val="002060"/>
        </a:solidFill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4000" dirty="0" smtClean="0"/>
            <a:t>Defined-Contribution Plan</a:t>
          </a:r>
          <a:endParaRPr lang="en-US" sz="4000" dirty="0"/>
        </a:p>
      </dgm:t>
    </dgm:pt>
    <dgm:pt modelId="{253434C2-7ED9-42CA-8030-2E8DC2F2D88E}" type="sibTrans" cxnId="{FEAD0BCF-B4DF-4326-AA14-FD3C33CB8493}">
      <dgm:prSet/>
      <dgm:spPr/>
      <dgm:t>
        <a:bodyPr/>
        <a:lstStyle/>
        <a:p>
          <a:endParaRPr lang="en-US"/>
        </a:p>
      </dgm:t>
    </dgm:pt>
    <dgm:pt modelId="{4CA52A13-6C42-417F-B611-4FA082D5BA09}" type="parTrans" cxnId="{FEAD0BCF-B4DF-4326-AA14-FD3C33CB8493}">
      <dgm:prSet/>
      <dgm:spPr/>
      <dgm:t>
        <a:bodyPr/>
        <a:lstStyle/>
        <a:p>
          <a:endParaRPr lang="en-US"/>
        </a:p>
      </dgm:t>
    </dgm:pt>
    <dgm:pt modelId="{CECCFC02-FA83-430C-9F2A-11CE0F366AB4}" type="pres">
      <dgm:prSet presAssocID="{6301CF29-031A-473C-AFEB-BC37CEEFE3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C98EE2-93C6-4055-B774-04D737F872FE}" type="pres">
      <dgm:prSet presAssocID="{272188CF-E719-4B97-93EC-29B63202C477}" presName="linNode" presStyleCnt="0"/>
      <dgm:spPr/>
    </dgm:pt>
    <dgm:pt modelId="{67102D7B-15D9-45C1-9189-36EE3C442D3B}" type="pres">
      <dgm:prSet presAssocID="{272188CF-E719-4B97-93EC-29B63202C477}" presName="parentText" presStyleLbl="node1" presStyleIdx="0" presStyleCnt="1" custScaleX="277778" custScaleY="100000" custLinFactNeighborX="-136" custLinFactNeighborY="-322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C7A91E2-A3A6-4FB5-A8EC-491DF763245B}" type="presOf" srcId="{6301CF29-031A-473C-AFEB-BC37CEEFE31C}" destId="{CECCFC02-FA83-430C-9F2A-11CE0F366AB4}" srcOrd="0" destOrd="0" presId="urn:microsoft.com/office/officeart/2005/8/layout/vList5"/>
    <dgm:cxn modelId="{FEAD0BCF-B4DF-4326-AA14-FD3C33CB8493}" srcId="{6301CF29-031A-473C-AFEB-BC37CEEFE31C}" destId="{272188CF-E719-4B97-93EC-29B63202C477}" srcOrd="0" destOrd="0" parTransId="{4CA52A13-6C42-417F-B611-4FA082D5BA09}" sibTransId="{253434C2-7ED9-42CA-8030-2E8DC2F2D88E}"/>
    <dgm:cxn modelId="{F8639B73-BE4F-4584-A594-9F8C59E1FABB}" type="presOf" srcId="{272188CF-E719-4B97-93EC-29B63202C477}" destId="{67102D7B-15D9-45C1-9189-36EE3C442D3B}" srcOrd="0" destOrd="0" presId="urn:microsoft.com/office/officeart/2005/8/layout/vList5"/>
    <dgm:cxn modelId="{40E16F27-6D5C-4520-B2EE-89EE3997B3D2}" type="presParOf" srcId="{CECCFC02-FA83-430C-9F2A-11CE0F366AB4}" destId="{F0C98EE2-93C6-4055-B774-04D737F872FE}" srcOrd="0" destOrd="0" presId="urn:microsoft.com/office/officeart/2005/8/layout/vList5"/>
    <dgm:cxn modelId="{03CE3B77-2084-4A27-BCFE-5752988817B2}" type="presParOf" srcId="{F0C98EE2-93C6-4055-B774-04D737F872FE}" destId="{67102D7B-15D9-45C1-9189-36EE3C442D3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6301CF29-031A-473C-AFEB-BC37CEEFE31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2188CF-E719-4B97-93EC-29B63202C477}">
      <dgm:prSet custT="1"/>
      <dgm:spPr>
        <a:solidFill>
          <a:srgbClr val="002060"/>
        </a:solidFill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4000" dirty="0" smtClean="0"/>
            <a:t>Retirement for self-employed</a:t>
          </a:r>
          <a:endParaRPr lang="en-US" sz="4000" dirty="0"/>
        </a:p>
      </dgm:t>
    </dgm:pt>
    <dgm:pt modelId="{253434C2-7ED9-42CA-8030-2E8DC2F2D88E}" type="sibTrans" cxnId="{FEAD0BCF-B4DF-4326-AA14-FD3C33CB8493}">
      <dgm:prSet/>
      <dgm:spPr/>
      <dgm:t>
        <a:bodyPr/>
        <a:lstStyle/>
        <a:p>
          <a:endParaRPr lang="en-US"/>
        </a:p>
      </dgm:t>
    </dgm:pt>
    <dgm:pt modelId="{4CA52A13-6C42-417F-B611-4FA082D5BA09}" type="parTrans" cxnId="{FEAD0BCF-B4DF-4326-AA14-FD3C33CB8493}">
      <dgm:prSet/>
      <dgm:spPr/>
      <dgm:t>
        <a:bodyPr/>
        <a:lstStyle/>
        <a:p>
          <a:endParaRPr lang="en-US"/>
        </a:p>
      </dgm:t>
    </dgm:pt>
    <dgm:pt modelId="{CECCFC02-FA83-430C-9F2A-11CE0F366AB4}" type="pres">
      <dgm:prSet presAssocID="{6301CF29-031A-473C-AFEB-BC37CEEFE3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C98EE2-93C6-4055-B774-04D737F872FE}" type="pres">
      <dgm:prSet presAssocID="{272188CF-E719-4B97-93EC-29B63202C477}" presName="linNode" presStyleCnt="0"/>
      <dgm:spPr/>
    </dgm:pt>
    <dgm:pt modelId="{67102D7B-15D9-45C1-9189-36EE3C442D3B}" type="pres">
      <dgm:prSet presAssocID="{272188CF-E719-4B97-93EC-29B63202C477}" presName="parentText" presStyleLbl="node1" presStyleIdx="0" presStyleCnt="1" custScaleX="277778" custScaleY="100000" custLinFactNeighborX="-136" custLinFactNeighborY="-322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D2177E9-6FF7-4E70-8458-7C063A47EA9D}" type="presOf" srcId="{272188CF-E719-4B97-93EC-29B63202C477}" destId="{67102D7B-15D9-45C1-9189-36EE3C442D3B}" srcOrd="0" destOrd="0" presId="urn:microsoft.com/office/officeart/2005/8/layout/vList5"/>
    <dgm:cxn modelId="{FEAD0BCF-B4DF-4326-AA14-FD3C33CB8493}" srcId="{6301CF29-031A-473C-AFEB-BC37CEEFE31C}" destId="{272188CF-E719-4B97-93EC-29B63202C477}" srcOrd="0" destOrd="0" parTransId="{4CA52A13-6C42-417F-B611-4FA082D5BA09}" sibTransId="{253434C2-7ED9-42CA-8030-2E8DC2F2D88E}"/>
    <dgm:cxn modelId="{8DA0F108-05B6-4944-8F5C-2AD672A4C528}" type="presOf" srcId="{6301CF29-031A-473C-AFEB-BC37CEEFE31C}" destId="{CECCFC02-FA83-430C-9F2A-11CE0F366AB4}" srcOrd="0" destOrd="0" presId="urn:microsoft.com/office/officeart/2005/8/layout/vList5"/>
    <dgm:cxn modelId="{E30F3750-7F6C-4E41-AC27-DB5D37B89304}" type="presParOf" srcId="{CECCFC02-FA83-430C-9F2A-11CE0F366AB4}" destId="{F0C98EE2-93C6-4055-B774-04D737F872FE}" srcOrd="0" destOrd="0" presId="urn:microsoft.com/office/officeart/2005/8/layout/vList5"/>
    <dgm:cxn modelId="{ABFF96FE-2371-4B3F-BF1C-5A5EBEFCBCE0}" type="presParOf" srcId="{F0C98EE2-93C6-4055-B774-04D737F872FE}" destId="{67102D7B-15D9-45C1-9189-36EE3C442D3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6301CF29-031A-473C-AFEB-BC37CEEFE31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2188CF-E719-4B97-93EC-29B63202C477}">
      <dgm:prSet custT="1"/>
      <dgm:spPr>
        <a:solidFill>
          <a:srgbClr val="002060"/>
        </a:solidFill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4000" dirty="0" smtClean="0"/>
            <a:t>Retirement for self-employed</a:t>
          </a:r>
          <a:endParaRPr lang="en-US" sz="4000" dirty="0"/>
        </a:p>
      </dgm:t>
    </dgm:pt>
    <dgm:pt modelId="{253434C2-7ED9-42CA-8030-2E8DC2F2D88E}" type="sibTrans" cxnId="{FEAD0BCF-B4DF-4326-AA14-FD3C33CB8493}">
      <dgm:prSet/>
      <dgm:spPr/>
      <dgm:t>
        <a:bodyPr/>
        <a:lstStyle/>
        <a:p>
          <a:endParaRPr lang="en-US"/>
        </a:p>
      </dgm:t>
    </dgm:pt>
    <dgm:pt modelId="{4CA52A13-6C42-417F-B611-4FA082D5BA09}" type="parTrans" cxnId="{FEAD0BCF-B4DF-4326-AA14-FD3C33CB8493}">
      <dgm:prSet/>
      <dgm:spPr/>
      <dgm:t>
        <a:bodyPr/>
        <a:lstStyle/>
        <a:p>
          <a:endParaRPr lang="en-US"/>
        </a:p>
      </dgm:t>
    </dgm:pt>
    <dgm:pt modelId="{CECCFC02-FA83-430C-9F2A-11CE0F366AB4}" type="pres">
      <dgm:prSet presAssocID="{6301CF29-031A-473C-AFEB-BC37CEEFE3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C98EE2-93C6-4055-B774-04D737F872FE}" type="pres">
      <dgm:prSet presAssocID="{272188CF-E719-4B97-93EC-29B63202C477}" presName="linNode" presStyleCnt="0"/>
      <dgm:spPr/>
    </dgm:pt>
    <dgm:pt modelId="{67102D7B-15D9-45C1-9189-36EE3C442D3B}" type="pres">
      <dgm:prSet presAssocID="{272188CF-E719-4B97-93EC-29B63202C477}" presName="parentText" presStyleLbl="node1" presStyleIdx="0" presStyleCnt="1" custScaleX="277778" custScaleY="100000" custLinFactNeighborX="-136" custLinFactNeighborY="-322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B1581C3-4850-4973-8DC0-46176CD0DB30}" type="presOf" srcId="{272188CF-E719-4B97-93EC-29B63202C477}" destId="{67102D7B-15D9-45C1-9189-36EE3C442D3B}" srcOrd="0" destOrd="0" presId="urn:microsoft.com/office/officeart/2005/8/layout/vList5"/>
    <dgm:cxn modelId="{46ABBD6B-BE52-4B32-9CB8-79D71EAB1038}" type="presOf" srcId="{6301CF29-031A-473C-AFEB-BC37CEEFE31C}" destId="{CECCFC02-FA83-430C-9F2A-11CE0F366AB4}" srcOrd="0" destOrd="0" presId="urn:microsoft.com/office/officeart/2005/8/layout/vList5"/>
    <dgm:cxn modelId="{FEAD0BCF-B4DF-4326-AA14-FD3C33CB8493}" srcId="{6301CF29-031A-473C-AFEB-BC37CEEFE31C}" destId="{272188CF-E719-4B97-93EC-29B63202C477}" srcOrd="0" destOrd="0" parTransId="{4CA52A13-6C42-417F-B611-4FA082D5BA09}" sibTransId="{253434C2-7ED9-42CA-8030-2E8DC2F2D88E}"/>
    <dgm:cxn modelId="{40FCF8ED-BEDC-45B0-A7CB-CCB2FA065076}" type="presParOf" srcId="{CECCFC02-FA83-430C-9F2A-11CE0F366AB4}" destId="{F0C98EE2-93C6-4055-B774-04D737F872FE}" srcOrd="0" destOrd="0" presId="urn:microsoft.com/office/officeart/2005/8/layout/vList5"/>
    <dgm:cxn modelId="{2036BD7C-726F-4394-9CA0-6A3EB3001EB0}" type="presParOf" srcId="{F0C98EE2-93C6-4055-B774-04D737F872FE}" destId="{67102D7B-15D9-45C1-9189-36EE3C442D3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6301CF29-031A-473C-AFEB-BC37CEEFE31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2188CF-E719-4B97-93EC-29B63202C477}">
      <dgm:prSet custT="1"/>
      <dgm:spPr>
        <a:solidFill>
          <a:srgbClr val="002060"/>
        </a:solidFill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4000" dirty="0" smtClean="0"/>
            <a:t>Individual Retirement</a:t>
          </a:r>
          <a:endParaRPr lang="en-US" sz="4000" dirty="0"/>
        </a:p>
      </dgm:t>
    </dgm:pt>
    <dgm:pt modelId="{253434C2-7ED9-42CA-8030-2E8DC2F2D88E}" type="sibTrans" cxnId="{FEAD0BCF-B4DF-4326-AA14-FD3C33CB8493}">
      <dgm:prSet/>
      <dgm:spPr/>
      <dgm:t>
        <a:bodyPr/>
        <a:lstStyle/>
        <a:p>
          <a:endParaRPr lang="en-US"/>
        </a:p>
      </dgm:t>
    </dgm:pt>
    <dgm:pt modelId="{4CA52A13-6C42-417F-B611-4FA082D5BA09}" type="parTrans" cxnId="{FEAD0BCF-B4DF-4326-AA14-FD3C33CB8493}">
      <dgm:prSet/>
      <dgm:spPr/>
      <dgm:t>
        <a:bodyPr/>
        <a:lstStyle/>
        <a:p>
          <a:endParaRPr lang="en-US"/>
        </a:p>
      </dgm:t>
    </dgm:pt>
    <dgm:pt modelId="{CECCFC02-FA83-430C-9F2A-11CE0F366AB4}" type="pres">
      <dgm:prSet presAssocID="{6301CF29-031A-473C-AFEB-BC37CEEFE3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C98EE2-93C6-4055-B774-04D737F872FE}" type="pres">
      <dgm:prSet presAssocID="{272188CF-E719-4B97-93EC-29B63202C477}" presName="linNode" presStyleCnt="0"/>
      <dgm:spPr/>
    </dgm:pt>
    <dgm:pt modelId="{67102D7B-15D9-45C1-9189-36EE3C442D3B}" type="pres">
      <dgm:prSet presAssocID="{272188CF-E719-4B97-93EC-29B63202C477}" presName="parentText" presStyleLbl="node1" presStyleIdx="0" presStyleCnt="1" custScaleX="277778" custScaleY="100000" custLinFactNeighborX="-136" custLinFactNeighborY="-322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7E131AD-7BE7-4E82-9FCA-3DA6A8677212}" type="presOf" srcId="{272188CF-E719-4B97-93EC-29B63202C477}" destId="{67102D7B-15D9-45C1-9189-36EE3C442D3B}" srcOrd="0" destOrd="0" presId="urn:microsoft.com/office/officeart/2005/8/layout/vList5"/>
    <dgm:cxn modelId="{FEAD0BCF-B4DF-4326-AA14-FD3C33CB8493}" srcId="{6301CF29-031A-473C-AFEB-BC37CEEFE31C}" destId="{272188CF-E719-4B97-93EC-29B63202C477}" srcOrd="0" destOrd="0" parTransId="{4CA52A13-6C42-417F-B611-4FA082D5BA09}" sibTransId="{253434C2-7ED9-42CA-8030-2E8DC2F2D88E}"/>
    <dgm:cxn modelId="{BCFD5656-FB13-41C2-B8DB-AB3331283D3A}" type="presOf" srcId="{6301CF29-031A-473C-AFEB-BC37CEEFE31C}" destId="{CECCFC02-FA83-430C-9F2A-11CE0F366AB4}" srcOrd="0" destOrd="0" presId="urn:microsoft.com/office/officeart/2005/8/layout/vList5"/>
    <dgm:cxn modelId="{C03E20BE-D7A5-4A51-A977-786795259AFF}" type="presParOf" srcId="{CECCFC02-FA83-430C-9F2A-11CE0F366AB4}" destId="{F0C98EE2-93C6-4055-B774-04D737F872FE}" srcOrd="0" destOrd="0" presId="urn:microsoft.com/office/officeart/2005/8/layout/vList5"/>
    <dgm:cxn modelId="{40C9A9AE-F190-4ACF-825D-32708AD7161E}" type="presParOf" srcId="{F0C98EE2-93C6-4055-B774-04D737F872FE}" destId="{67102D7B-15D9-45C1-9189-36EE3C442D3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A88CC8-EAF9-42DA-A4C8-793A1F81881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01AFE5E-81B7-4493-BBD0-A9CB0AA6CAD2}">
      <dgm:prSet custT="1"/>
      <dgm:spPr>
        <a:solidFill>
          <a:srgbClr val="002060"/>
        </a:solidFill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3600" b="1" dirty="0" smtClean="0"/>
            <a:t>Retirement and Estate Planning</a:t>
          </a:r>
          <a:endParaRPr lang="en-US" sz="3600" dirty="0"/>
        </a:p>
      </dgm:t>
    </dgm:pt>
    <dgm:pt modelId="{C74E7451-C8CA-48D3-B887-55D8E13A929C}" type="parTrans" cxnId="{61B91300-1E59-4AD1-B711-E66D3BF34746}">
      <dgm:prSet/>
      <dgm:spPr/>
      <dgm:t>
        <a:bodyPr/>
        <a:lstStyle/>
        <a:p>
          <a:endParaRPr lang="en-US"/>
        </a:p>
      </dgm:t>
    </dgm:pt>
    <dgm:pt modelId="{503552E4-F0C3-4F5F-B43B-B38C8200A8B5}" type="sibTrans" cxnId="{61B91300-1E59-4AD1-B711-E66D3BF34746}">
      <dgm:prSet/>
      <dgm:spPr/>
      <dgm:t>
        <a:bodyPr/>
        <a:lstStyle/>
        <a:p>
          <a:endParaRPr lang="en-US"/>
        </a:p>
      </dgm:t>
    </dgm:pt>
    <dgm:pt modelId="{CBAFC969-D6C9-4FA0-AA7E-DD4FC4F910F2}" type="pres">
      <dgm:prSet presAssocID="{DFA88CC8-EAF9-42DA-A4C8-793A1F81881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B03F90-85AE-4245-9BA3-36BA7C1BCA58}" type="pres">
      <dgm:prSet presAssocID="{601AFE5E-81B7-4493-BBD0-A9CB0AA6CAD2}" presName="linNode" presStyleCnt="0"/>
      <dgm:spPr/>
    </dgm:pt>
    <dgm:pt modelId="{A3DFCA2A-3259-4688-A833-7E47232A7BA9}" type="pres">
      <dgm:prSet presAssocID="{601AFE5E-81B7-4493-BBD0-A9CB0AA6CAD2}" presName="parentText" presStyleLbl="node1" presStyleIdx="0" presStyleCnt="1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661FFBC-6685-479C-8FF9-FA4C89A2FBD5}" type="presOf" srcId="{DFA88CC8-EAF9-42DA-A4C8-793A1F818815}" destId="{CBAFC969-D6C9-4FA0-AA7E-DD4FC4F910F2}" srcOrd="0" destOrd="0" presId="urn:microsoft.com/office/officeart/2005/8/layout/vList5"/>
    <dgm:cxn modelId="{DC5C2882-7762-4AAB-A295-6222BED4C612}" type="presOf" srcId="{601AFE5E-81B7-4493-BBD0-A9CB0AA6CAD2}" destId="{A3DFCA2A-3259-4688-A833-7E47232A7BA9}" srcOrd="0" destOrd="0" presId="urn:microsoft.com/office/officeart/2005/8/layout/vList5"/>
    <dgm:cxn modelId="{61B91300-1E59-4AD1-B711-E66D3BF34746}" srcId="{DFA88CC8-EAF9-42DA-A4C8-793A1F818815}" destId="{601AFE5E-81B7-4493-BBD0-A9CB0AA6CAD2}" srcOrd="0" destOrd="0" parTransId="{C74E7451-C8CA-48D3-B887-55D8E13A929C}" sibTransId="{503552E4-F0C3-4F5F-B43B-B38C8200A8B5}"/>
    <dgm:cxn modelId="{8352F577-4C66-42F0-90F6-6CA9755BCC13}" type="presParOf" srcId="{CBAFC969-D6C9-4FA0-AA7E-DD4FC4F910F2}" destId="{13B03F90-85AE-4245-9BA3-36BA7C1BCA58}" srcOrd="0" destOrd="0" presId="urn:microsoft.com/office/officeart/2005/8/layout/vList5"/>
    <dgm:cxn modelId="{12CF5A55-046E-4A58-9B3F-B2A80F865157}" type="presParOf" srcId="{13B03F90-85AE-4245-9BA3-36BA7C1BCA58}" destId="{A3DFCA2A-3259-4688-A833-7E47232A7BA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6301CF29-031A-473C-AFEB-BC37CEEFE31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2188CF-E719-4B97-93EC-29B63202C477}">
      <dgm:prSet custT="1"/>
      <dgm:spPr>
        <a:solidFill>
          <a:srgbClr val="002060"/>
        </a:solidFill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4000" dirty="0" smtClean="0"/>
            <a:t>Retirement</a:t>
          </a:r>
          <a:endParaRPr lang="en-US" sz="4000" dirty="0"/>
        </a:p>
      </dgm:t>
    </dgm:pt>
    <dgm:pt modelId="{253434C2-7ED9-42CA-8030-2E8DC2F2D88E}" type="sibTrans" cxnId="{FEAD0BCF-B4DF-4326-AA14-FD3C33CB8493}">
      <dgm:prSet/>
      <dgm:spPr/>
      <dgm:t>
        <a:bodyPr/>
        <a:lstStyle/>
        <a:p>
          <a:endParaRPr lang="en-US"/>
        </a:p>
      </dgm:t>
    </dgm:pt>
    <dgm:pt modelId="{4CA52A13-6C42-417F-B611-4FA082D5BA09}" type="parTrans" cxnId="{FEAD0BCF-B4DF-4326-AA14-FD3C33CB8493}">
      <dgm:prSet/>
      <dgm:spPr/>
      <dgm:t>
        <a:bodyPr/>
        <a:lstStyle/>
        <a:p>
          <a:endParaRPr lang="en-US"/>
        </a:p>
      </dgm:t>
    </dgm:pt>
    <dgm:pt modelId="{CECCFC02-FA83-430C-9F2A-11CE0F366AB4}" type="pres">
      <dgm:prSet presAssocID="{6301CF29-031A-473C-AFEB-BC37CEEFE3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C98EE2-93C6-4055-B774-04D737F872FE}" type="pres">
      <dgm:prSet presAssocID="{272188CF-E719-4B97-93EC-29B63202C477}" presName="linNode" presStyleCnt="0"/>
      <dgm:spPr/>
    </dgm:pt>
    <dgm:pt modelId="{67102D7B-15D9-45C1-9189-36EE3C442D3B}" type="pres">
      <dgm:prSet presAssocID="{272188CF-E719-4B97-93EC-29B63202C477}" presName="parentText" presStyleLbl="node1" presStyleIdx="0" presStyleCnt="1" custScaleX="277778" custScaleY="100000" custLinFactNeighborX="-136" custLinFactNeighborY="-322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0F1620C-3A7E-4549-B83B-6FC503BEE9DA}" type="presOf" srcId="{6301CF29-031A-473C-AFEB-BC37CEEFE31C}" destId="{CECCFC02-FA83-430C-9F2A-11CE0F366AB4}" srcOrd="0" destOrd="0" presId="urn:microsoft.com/office/officeart/2005/8/layout/vList5"/>
    <dgm:cxn modelId="{53A17486-B0BD-4804-B24A-45C0AB813E9A}" type="presOf" srcId="{272188CF-E719-4B97-93EC-29B63202C477}" destId="{67102D7B-15D9-45C1-9189-36EE3C442D3B}" srcOrd="0" destOrd="0" presId="urn:microsoft.com/office/officeart/2005/8/layout/vList5"/>
    <dgm:cxn modelId="{FEAD0BCF-B4DF-4326-AA14-FD3C33CB8493}" srcId="{6301CF29-031A-473C-AFEB-BC37CEEFE31C}" destId="{272188CF-E719-4B97-93EC-29B63202C477}" srcOrd="0" destOrd="0" parTransId="{4CA52A13-6C42-417F-B611-4FA082D5BA09}" sibTransId="{253434C2-7ED9-42CA-8030-2E8DC2F2D88E}"/>
    <dgm:cxn modelId="{CE1E9E51-B0CB-4E73-98D3-2EA51630D3CF}" type="presParOf" srcId="{CECCFC02-FA83-430C-9F2A-11CE0F366AB4}" destId="{F0C98EE2-93C6-4055-B774-04D737F872FE}" srcOrd="0" destOrd="0" presId="urn:microsoft.com/office/officeart/2005/8/layout/vList5"/>
    <dgm:cxn modelId="{C1A620F7-079B-487F-B547-2F2CCDABA6C0}" type="presParOf" srcId="{F0C98EE2-93C6-4055-B774-04D737F872FE}" destId="{67102D7B-15D9-45C1-9189-36EE3C442D3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6301CF29-031A-473C-AFEB-BC37CEEFE31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2188CF-E719-4B97-93EC-29B63202C477}">
      <dgm:prSet custT="1"/>
      <dgm:spPr>
        <a:solidFill>
          <a:srgbClr val="002060"/>
        </a:solidFill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4000" dirty="0" smtClean="0"/>
            <a:t>Retirement</a:t>
          </a:r>
          <a:endParaRPr lang="en-US" sz="4000" dirty="0"/>
        </a:p>
      </dgm:t>
    </dgm:pt>
    <dgm:pt modelId="{253434C2-7ED9-42CA-8030-2E8DC2F2D88E}" type="sibTrans" cxnId="{FEAD0BCF-B4DF-4326-AA14-FD3C33CB8493}">
      <dgm:prSet/>
      <dgm:spPr/>
      <dgm:t>
        <a:bodyPr/>
        <a:lstStyle/>
        <a:p>
          <a:endParaRPr lang="en-US"/>
        </a:p>
      </dgm:t>
    </dgm:pt>
    <dgm:pt modelId="{4CA52A13-6C42-417F-B611-4FA082D5BA09}" type="parTrans" cxnId="{FEAD0BCF-B4DF-4326-AA14-FD3C33CB8493}">
      <dgm:prSet/>
      <dgm:spPr/>
      <dgm:t>
        <a:bodyPr/>
        <a:lstStyle/>
        <a:p>
          <a:endParaRPr lang="en-US"/>
        </a:p>
      </dgm:t>
    </dgm:pt>
    <dgm:pt modelId="{CECCFC02-FA83-430C-9F2A-11CE0F366AB4}" type="pres">
      <dgm:prSet presAssocID="{6301CF29-031A-473C-AFEB-BC37CEEFE3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C98EE2-93C6-4055-B774-04D737F872FE}" type="pres">
      <dgm:prSet presAssocID="{272188CF-E719-4B97-93EC-29B63202C477}" presName="linNode" presStyleCnt="0"/>
      <dgm:spPr/>
    </dgm:pt>
    <dgm:pt modelId="{67102D7B-15D9-45C1-9189-36EE3C442D3B}" type="pres">
      <dgm:prSet presAssocID="{272188CF-E719-4B97-93EC-29B63202C477}" presName="parentText" presStyleLbl="node1" presStyleIdx="0" presStyleCnt="1" custScaleX="277778" custScaleY="100000" custLinFactNeighborX="-136" custLinFactNeighborY="-322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EC6B618-E627-4FDC-A191-E4CE5F89FF1B}" type="presOf" srcId="{6301CF29-031A-473C-AFEB-BC37CEEFE31C}" destId="{CECCFC02-FA83-430C-9F2A-11CE0F366AB4}" srcOrd="0" destOrd="0" presId="urn:microsoft.com/office/officeart/2005/8/layout/vList5"/>
    <dgm:cxn modelId="{FEAD0BCF-B4DF-4326-AA14-FD3C33CB8493}" srcId="{6301CF29-031A-473C-AFEB-BC37CEEFE31C}" destId="{272188CF-E719-4B97-93EC-29B63202C477}" srcOrd="0" destOrd="0" parTransId="{4CA52A13-6C42-417F-B611-4FA082D5BA09}" sibTransId="{253434C2-7ED9-42CA-8030-2E8DC2F2D88E}"/>
    <dgm:cxn modelId="{15F769EF-500B-4E68-9979-2AE007759846}" type="presOf" srcId="{272188CF-E719-4B97-93EC-29B63202C477}" destId="{67102D7B-15D9-45C1-9189-36EE3C442D3B}" srcOrd="0" destOrd="0" presId="urn:microsoft.com/office/officeart/2005/8/layout/vList5"/>
    <dgm:cxn modelId="{ED2DD9FB-FF49-4998-ABF0-5057163B0087}" type="presParOf" srcId="{CECCFC02-FA83-430C-9F2A-11CE0F366AB4}" destId="{F0C98EE2-93C6-4055-B774-04D737F872FE}" srcOrd="0" destOrd="0" presId="urn:microsoft.com/office/officeart/2005/8/layout/vList5"/>
    <dgm:cxn modelId="{50DA052B-4620-4E5D-8CB0-1B1F106411F2}" type="presParOf" srcId="{F0C98EE2-93C6-4055-B774-04D737F872FE}" destId="{67102D7B-15D9-45C1-9189-36EE3C442D3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6301CF29-031A-473C-AFEB-BC37CEEFE31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2188CF-E719-4B97-93EC-29B63202C477}">
      <dgm:prSet custT="1"/>
      <dgm:spPr>
        <a:solidFill>
          <a:srgbClr val="002060"/>
        </a:solidFill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4000" dirty="0" smtClean="0"/>
            <a:t>Retirement</a:t>
          </a:r>
          <a:endParaRPr lang="en-US" sz="4000" dirty="0"/>
        </a:p>
      </dgm:t>
    </dgm:pt>
    <dgm:pt modelId="{253434C2-7ED9-42CA-8030-2E8DC2F2D88E}" type="sibTrans" cxnId="{FEAD0BCF-B4DF-4326-AA14-FD3C33CB8493}">
      <dgm:prSet/>
      <dgm:spPr/>
      <dgm:t>
        <a:bodyPr/>
        <a:lstStyle/>
        <a:p>
          <a:endParaRPr lang="en-US"/>
        </a:p>
      </dgm:t>
    </dgm:pt>
    <dgm:pt modelId="{4CA52A13-6C42-417F-B611-4FA082D5BA09}" type="parTrans" cxnId="{FEAD0BCF-B4DF-4326-AA14-FD3C33CB8493}">
      <dgm:prSet/>
      <dgm:spPr/>
      <dgm:t>
        <a:bodyPr/>
        <a:lstStyle/>
        <a:p>
          <a:endParaRPr lang="en-US"/>
        </a:p>
      </dgm:t>
    </dgm:pt>
    <dgm:pt modelId="{CECCFC02-FA83-430C-9F2A-11CE0F366AB4}" type="pres">
      <dgm:prSet presAssocID="{6301CF29-031A-473C-AFEB-BC37CEEFE3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C98EE2-93C6-4055-B774-04D737F872FE}" type="pres">
      <dgm:prSet presAssocID="{272188CF-E719-4B97-93EC-29B63202C477}" presName="linNode" presStyleCnt="0"/>
      <dgm:spPr/>
    </dgm:pt>
    <dgm:pt modelId="{67102D7B-15D9-45C1-9189-36EE3C442D3B}" type="pres">
      <dgm:prSet presAssocID="{272188CF-E719-4B97-93EC-29B63202C477}" presName="parentText" presStyleLbl="node1" presStyleIdx="0" presStyleCnt="1" custScaleX="277778" custScaleY="100000" custLinFactNeighborX="-136" custLinFactNeighborY="-322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EAD0BCF-B4DF-4326-AA14-FD3C33CB8493}" srcId="{6301CF29-031A-473C-AFEB-BC37CEEFE31C}" destId="{272188CF-E719-4B97-93EC-29B63202C477}" srcOrd="0" destOrd="0" parTransId="{4CA52A13-6C42-417F-B611-4FA082D5BA09}" sibTransId="{253434C2-7ED9-42CA-8030-2E8DC2F2D88E}"/>
    <dgm:cxn modelId="{7A3C5E49-3CCA-4FB8-9ED8-512AD7D9F7DA}" type="presOf" srcId="{272188CF-E719-4B97-93EC-29B63202C477}" destId="{67102D7B-15D9-45C1-9189-36EE3C442D3B}" srcOrd="0" destOrd="0" presId="urn:microsoft.com/office/officeart/2005/8/layout/vList5"/>
    <dgm:cxn modelId="{46888AA1-E5E9-4B01-9BA6-FE06BE3B239E}" type="presOf" srcId="{6301CF29-031A-473C-AFEB-BC37CEEFE31C}" destId="{CECCFC02-FA83-430C-9F2A-11CE0F366AB4}" srcOrd="0" destOrd="0" presId="urn:microsoft.com/office/officeart/2005/8/layout/vList5"/>
    <dgm:cxn modelId="{33300308-EE87-4DE1-8C21-F0ADC9CD86E4}" type="presParOf" srcId="{CECCFC02-FA83-430C-9F2A-11CE0F366AB4}" destId="{F0C98EE2-93C6-4055-B774-04D737F872FE}" srcOrd="0" destOrd="0" presId="urn:microsoft.com/office/officeart/2005/8/layout/vList5"/>
    <dgm:cxn modelId="{DC0AAE9F-ACD9-41AD-A668-C8589E7EB530}" type="presParOf" srcId="{F0C98EE2-93C6-4055-B774-04D737F872FE}" destId="{67102D7B-15D9-45C1-9189-36EE3C442D3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6301CF29-031A-473C-AFEB-BC37CEEFE31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2188CF-E719-4B97-93EC-29B63202C477}">
      <dgm:prSet custT="1"/>
      <dgm:spPr>
        <a:solidFill>
          <a:srgbClr val="002060"/>
        </a:solidFill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4000" dirty="0" smtClean="0"/>
            <a:t>Estate Planning </a:t>
          </a:r>
          <a:endParaRPr lang="en-US" sz="4000" dirty="0"/>
        </a:p>
      </dgm:t>
    </dgm:pt>
    <dgm:pt modelId="{253434C2-7ED9-42CA-8030-2E8DC2F2D88E}" type="sibTrans" cxnId="{FEAD0BCF-B4DF-4326-AA14-FD3C33CB8493}">
      <dgm:prSet/>
      <dgm:spPr/>
      <dgm:t>
        <a:bodyPr/>
        <a:lstStyle/>
        <a:p>
          <a:endParaRPr lang="en-US"/>
        </a:p>
      </dgm:t>
    </dgm:pt>
    <dgm:pt modelId="{4CA52A13-6C42-417F-B611-4FA082D5BA09}" type="parTrans" cxnId="{FEAD0BCF-B4DF-4326-AA14-FD3C33CB8493}">
      <dgm:prSet/>
      <dgm:spPr/>
      <dgm:t>
        <a:bodyPr/>
        <a:lstStyle/>
        <a:p>
          <a:endParaRPr lang="en-US"/>
        </a:p>
      </dgm:t>
    </dgm:pt>
    <dgm:pt modelId="{CECCFC02-FA83-430C-9F2A-11CE0F366AB4}" type="pres">
      <dgm:prSet presAssocID="{6301CF29-031A-473C-AFEB-BC37CEEFE3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C98EE2-93C6-4055-B774-04D737F872FE}" type="pres">
      <dgm:prSet presAssocID="{272188CF-E719-4B97-93EC-29B63202C477}" presName="linNode" presStyleCnt="0"/>
      <dgm:spPr/>
    </dgm:pt>
    <dgm:pt modelId="{67102D7B-15D9-45C1-9189-36EE3C442D3B}" type="pres">
      <dgm:prSet presAssocID="{272188CF-E719-4B97-93EC-29B63202C477}" presName="parentText" presStyleLbl="node1" presStyleIdx="0" presStyleCnt="1" custScaleX="277778" custScaleY="100000" custLinFactNeighborX="-136" custLinFactNeighborY="-322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CDE8092-384B-4971-9DD0-890760F0909D}" type="presOf" srcId="{272188CF-E719-4B97-93EC-29B63202C477}" destId="{67102D7B-15D9-45C1-9189-36EE3C442D3B}" srcOrd="0" destOrd="0" presId="urn:microsoft.com/office/officeart/2005/8/layout/vList5"/>
    <dgm:cxn modelId="{FEAD0BCF-B4DF-4326-AA14-FD3C33CB8493}" srcId="{6301CF29-031A-473C-AFEB-BC37CEEFE31C}" destId="{272188CF-E719-4B97-93EC-29B63202C477}" srcOrd="0" destOrd="0" parTransId="{4CA52A13-6C42-417F-B611-4FA082D5BA09}" sibTransId="{253434C2-7ED9-42CA-8030-2E8DC2F2D88E}"/>
    <dgm:cxn modelId="{43721EE3-4F00-4431-A95F-5D1C816075EB}" type="presOf" srcId="{6301CF29-031A-473C-AFEB-BC37CEEFE31C}" destId="{CECCFC02-FA83-430C-9F2A-11CE0F366AB4}" srcOrd="0" destOrd="0" presId="urn:microsoft.com/office/officeart/2005/8/layout/vList5"/>
    <dgm:cxn modelId="{A5F292EE-C974-4CD1-A4C0-B4A5DF3070A4}" type="presParOf" srcId="{CECCFC02-FA83-430C-9F2A-11CE0F366AB4}" destId="{F0C98EE2-93C6-4055-B774-04D737F872FE}" srcOrd="0" destOrd="0" presId="urn:microsoft.com/office/officeart/2005/8/layout/vList5"/>
    <dgm:cxn modelId="{144C6B30-B2D2-4E58-9E50-1233772899B7}" type="presParOf" srcId="{F0C98EE2-93C6-4055-B774-04D737F872FE}" destId="{67102D7B-15D9-45C1-9189-36EE3C442D3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6301CF29-031A-473C-AFEB-BC37CEEFE31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2188CF-E719-4B97-93EC-29B63202C477}">
      <dgm:prSet custT="1"/>
      <dgm:spPr>
        <a:solidFill>
          <a:srgbClr val="002060"/>
        </a:solidFill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4000" dirty="0" smtClean="0"/>
            <a:t>Estate Planning </a:t>
          </a:r>
          <a:endParaRPr lang="en-US" sz="4000" dirty="0"/>
        </a:p>
      </dgm:t>
    </dgm:pt>
    <dgm:pt modelId="{253434C2-7ED9-42CA-8030-2E8DC2F2D88E}" type="sibTrans" cxnId="{FEAD0BCF-B4DF-4326-AA14-FD3C33CB8493}">
      <dgm:prSet/>
      <dgm:spPr/>
      <dgm:t>
        <a:bodyPr/>
        <a:lstStyle/>
        <a:p>
          <a:endParaRPr lang="en-US"/>
        </a:p>
      </dgm:t>
    </dgm:pt>
    <dgm:pt modelId="{4CA52A13-6C42-417F-B611-4FA082D5BA09}" type="parTrans" cxnId="{FEAD0BCF-B4DF-4326-AA14-FD3C33CB8493}">
      <dgm:prSet/>
      <dgm:spPr/>
      <dgm:t>
        <a:bodyPr/>
        <a:lstStyle/>
        <a:p>
          <a:endParaRPr lang="en-US"/>
        </a:p>
      </dgm:t>
    </dgm:pt>
    <dgm:pt modelId="{CECCFC02-FA83-430C-9F2A-11CE0F366AB4}" type="pres">
      <dgm:prSet presAssocID="{6301CF29-031A-473C-AFEB-BC37CEEFE3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C98EE2-93C6-4055-B774-04D737F872FE}" type="pres">
      <dgm:prSet presAssocID="{272188CF-E719-4B97-93EC-29B63202C477}" presName="linNode" presStyleCnt="0"/>
      <dgm:spPr/>
    </dgm:pt>
    <dgm:pt modelId="{67102D7B-15D9-45C1-9189-36EE3C442D3B}" type="pres">
      <dgm:prSet presAssocID="{272188CF-E719-4B97-93EC-29B63202C477}" presName="parentText" presStyleLbl="node1" presStyleIdx="0" presStyleCnt="1" custScaleX="277778" custScaleY="100000" custLinFactNeighborX="-136" custLinFactNeighborY="-322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EAD0BCF-B4DF-4326-AA14-FD3C33CB8493}" srcId="{6301CF29-031A-473C-AFEB-BC37CEEFE31C}" destId="{272188CF-E719-4B97-93EC-29B63202C477}" srcOrd="0" destOrd="0" parTransId="{4CA52A13-6C42-417F-B611-4FA082D5BA09}" sibTransId="{253434C2-7ED9-42CA-8030-2E8DC2F2D88E}"/>
    <dgm:cxn modelId="{CEBA7079-3437-4BDD-882B-67C9A4111982}" type="presOf" srcId="{272188CF-E719-4B97-93EC-29B63202C477}" destId="{67102D7B-15D9-45C1-9189-36EE3C442D3B}" srcOrd="0" destOrd="0" presId="urn:microsoft.com/office/officeart/2005/8/layout/vList5"/>
    <dgm:cxn modelId="{73B4BC9E-7B6B-44FC-A55C-0E7885466B45}" type="presOf" srcId="{6301CF29-031A-473C-AFEB-BC37CEEFE31C}" destId="{CECCFC02-FA83-430C-9F2A-11CE0F366AB4}" srcOrd="0" destOrd="0" presId="urn:microsoft.com/office/officeart/2005/8/layout/vList5"/>
    <dgm:cxn modelId="{E6457734-C545-4476-82BE-CADFDCF9A01E}" type="presParOf" srcId="{CECCFC02-FA83-430C-9F2A-11CE0F366AB4}" destId="{F0C98EE2-93C6-4055-B774-04D737F872FE}" srcOrd="0" destOrd="0" presId="urn:microsoft.com/office/officeart/2005/8/layout/vList5"/>
    <dgm:cxn modelId="{985526EE-C252-498D-96A3-635BF1748714}" type="presParOf" srcId="{F0C98EE2-93C6-4055-B774-04D737F872FE}" destId="{67102D7B-15D9-45C1-9189-36EE3C442D3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6301CF29-031A-473C-AFEB-BC37CEEFE31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2188CF-E719-4B97-93EC-29B63202C477}">
      <dgm:prSet custT="1"/>
      <dgm:spPr>
        <a:solidFill>
          <a:srgbClr val="002060"/>
        </a:solidFill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4000" dirty="0" smtClean="0"/>
            <a:t>Estate Planning </a:t>
          </a:r>
          <a:endParaRPr lang="en-US" sz="4000" dirty="0"/>
        </a:p>
      </dgm:t>
    </dgm:pt>
    <dgm:pt modelId="{253434C2-7ED9-42CA-8030-2E8DC2F2D88E}" type="sibTrans" cxnId="{FEAD0BCF-B4DF-4326-AA14-FD3C33CB8493}">
      <dgm:prSet/>
      <dgm:spPr/>
      <dgm:t>
        <a:bodyPr/>
        <a:lstStyle/>
        <a:p>
          <a:endParaRPr lang="en-US"/>
        </a:p>
      </dgm:t>
    </dgm:pt>
    <dgm:pt modelId="{4CA52A13-6C42-417F-B611-4FA082D5BA09}" type="parTrans" cxnId="{FEAD0BCF-B4DF-4326-AA14-FD3C33CB8493}">
      <dgm:prSet/>
      <dgm:spPr/>
      <dgm:t>
        <a:bodyPr/>
        <a:lstStyle/>
        <a:p>
          <a:endParaRPr lang="en-US"/>
        </a:p>
      </dgm:t>
    </dgm:pt>
    <dgm:pt modelId="{CECCFC02-FA83-430C-9F2A-11CE0F366AB4}" type="pres">
      <dgm:prSet presAssocID="{6301CF29-031A-473C-AFEB-BC37CEEFE3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C98EE2-93C6-4055-B774-04D737F872FE}" type="pres">
      <dgm:prSet presAssocID="{272188CF-E719-4B97-93EC-29B63202C477}" presName="linNode" presStyleCnt="0"/>
      <dgm:spPr/>
    </dgm:pt>
    <dgm:pt modelId="{67102D7B-15D9-45C1-9189-36EE3C442D3B}" type="pres">
      <dgm:prSet presAssocID="{272188CF-E719-4B97-93EC-29B63202C477}" presName="parentText" presStyleLbl="node1" presStyleIdx="0" presStyleCnt="1" custScaleX="277778" custScaleY="100000" custLinFactNeighborX="-136" custLinFactNeighborY="-322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3469377-8E23-43B6-A931-68085AA39CEB}" type="presOf" srcId="{6301CF29-031A-473C-AFEB-BC37CEEFE31C}" destId="{CECCFC02-FA83-430C-9F2A-11CE0F366AB4}" srcOrd="0" destOrd="0" presId="urn:microsoft.com/office/officeart/2005/8/layout/vList5"/>
    <dgm:cxn modelId="{FEAD0BCF-B4DF-4326-AA14-FD3C33CB8493}" srcId="{6301CF29-031A-473C-AFEB-BC37CEEFE31C}" destId="{272188CF-E719-4B97-93EC-29B63202C477}" srcOrd="0" destOrd="0" parTransId="{4CA52A13-6C42-417F-B611-4FA082D5BA09}" sibTransId="{253434C2-7ED9-42CA-8030-2E8DC2F2D88E}"/>
    <dgm:cxn modelId="{27840B1E-ED23-4924-BA3E-26584B4898A7}" type="presOf" srcId="{272188CF-E719-4B97-93EC-29B63202C477}" destId="{67102D7B-15D9-45C1-9189-36EE3C442D3B}" srcOrd="0" destOrd="0" presId="urn:microsoft.com/office/officeart/2005/8/layout/vList5"/>
    <dgm:cxn modelId="{3E70A848-97CA-4CFB-BEC2-70CB79D9FECE}" type="presParOf" srcId="{CECCFC02-FA83-430C-9F2A-11CE0F366AB4}" destId="{F0C98EE2-93C6-4055-B774-04D737F872FE}" srcOrd="0" destOrd="0" presId="urn:microsoft.com/office/officeart/2005/8/layout/vList5"/>
    <dgm:cxn modelId="{FACA562E-12FE-4A5C-AD4D-E84B078908B4}" type="presParOf" srcId="{F0C98EE2-93C6-4055-B774-04D737F872FE}" destId="{67102D7B-15D9-45C1-9189-36EE3C442D3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6301CF29-031A-473C-AFEB-BC37CEEFE31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2188CF-E719-4B97-93EC-29B63202C477}">
      <dgm:prSet custT="1"/>
      <dgm:spPr>
        <a:solidFill>
          <a:srgbClr val="002060"/>
        </a:solidFill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4000" dirty="0" smtClean="0"/>
            <a:t>Estate Planning </a:t>
          </a:r>
          <a:endParaRPr lang="en-US" sz="4000" dirty="0"/>
        </a:p>
      </dgm:t>
    </dgm:pt>
    <dgm:pt modelId="{253434C2-7ED9-42CA-8030-2E8DC2F2D88E}" type="sibTrans" cxnId="{FEAD0BCF-B4DF-4326-AA14-FD3C33CB8493}">
      <dgm:prSet/>
      <dgm:spPr/>
      <dgm:t>
        <a:bodyPr/>
        <a:lstStyle/>
        <a:p>
          <a:endParaRPr lang="en-US"/>
        </a:p>
      </dgm:t>
    </dgm:pt>
    <dgm:pt modelId="{4CA52A13-6C42-417F-B611-4FA082D5BA09}" type="parTrans" cxnId="{FEAD0BCF-B4DF-4326-AA14-FD3C33CB8493}">
      <dgm:prSet/>
      <dgm:spPr/>
      <dgm:t>
        <a:bodyPr/>
        <a:lstStyle/>
        <a:p>
          <a:endParaRPr lang="en-US"/>
        </a:p>
      </dgm:t>
    </dgm:pt>
    <dgm:pt modelId="{CECCFC02-FA83-430C-9F2A-11CE0F366AB4}" type="pres">
      <dgm:prSet presAssocID="{6301CF29-031A-473C-AFEB-BC37CEEFE3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C98EE2-93C6-4055-B774-04D737F872FE}" type="pres">
      <dgm:prSet presAssocID="{272188CF-E719-4B97-93EC-29B63202C477}" presName="linNode" presStyleCnt="0"/>
      <dgm:spPr/>
    </dgm:pt>
    <dgm:pt modelId="{67102D7B-15D9-45C1-9189-36EE3C442D3B}" type="pres">
      <dgm:prSet presAssocID="{272188CF-E719-4B97-93EC-29B63202C477}" presName="parentText" presStyleLbl="node1" presStyleIdx="0" presStyleCnt="1" custScaleX="277778" custScaleY="100000" custLinFactNeighborX="-136" custLinFactNeighborY="-322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E5FBE72-CCEA-471F-B7CA-5FA7C40C39FE}" type="presOf" srcId="{272188CF-E719-4B97-93EC-29B63202C477}" destId="{67102D7B-15D9-45C1-9189-36EE3C442D3B}" srcOrd="0" destOrd="0" presId="urn:microsoft.com/office/officeart/2005/8/layout/vList5"/>
    <dgm:cxn modelId="{022B9511-13B2-4707-8998-25FC9A7F8DC4}" type="presOf" srcId="{6301CF29-031A-473C-AFEB-BC37CEEFE31C}" destId="{CECCFC02-FA83-430C-9F2A-11CE0F366AB4}" srcOrd="0" destOrd="0" presId="urn:microsoft.com/office/officeart/2005/8/layout/vList5"/>
    <dgm:cxn modelId="{FEAD0BCF-B4DF-4326-AA14-FD3C33CB8493}" srcId="{6301CF29-031A-473C-AFEB-BC37CEEFE31C}" destId="{272188CF-E719-4B97-93EC-29B63202C477}" srcOrd="0" destOrd="0" parTransId="{4CA52A13-6C42-417F-B611-4FA082D5BA09}" sibTransId="{253434C2-7ED9-42CA-8030-2E8DC2F2D88E}"/>
    <dgm:cxn modelId="{9549862C-DFB0-484A-A4B0-ADCED4DCE7B3}" type="presParOf" srcId="{CECCFC02-FA83-430C-9F2A-11CE0F366AB4}" destId="{F0C98EE2-93C6-4055-B774-04D737F872FE}" srcOrd="0" destOrd="0" presId="urn:microsoft.com/office/officeart/2005/8/layout/vList5"/>
    <dgm:cxn modelId="{A18DC870-EC92-43A7-9B48-045D983CA6BB}" type="presParOf" srcId="{F0C98EE2-93C6-4055-B774-04D737F872FE}" destId="{67102D7B-15D9-45C1-9189-36EE3C442D3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6301CF29-031A-473C-AFEB-BC37CEEFE31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2188CF-E719-4B97-93EC-29B63202C477}">
      <dgm:prSet custT="1"/>
      <dgm:spPr>
        <a:solidFill>
          <a:srgbClr val="002060"/>
        </a:solidFill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4000" dirty="0" smtClean="0"/>
            <a:t>Estate Planning </a:t>
          </a:r>
          <a:endParaRPr lang="en-US" sz="4000" dirty="0"/>
        </a:p>
      </dgm:t>
    </dgm:pt>
    <dgm:pt modelId="{253434C2-7ED9-42CA-8030-2E8DC2F2D88E}" type="sibTrans" cxnId="{FEAD0BCF-B4DF-4326-AA14-FD3C33CB8493}">
      <dgm:prSet/>
      <dgm:spPr/>
      <dgm:t>
        <a:bodyPr/>
        <a:lstStyle/>
        <a:p>
          <a:endParaRPr lang="en-US"/>
        </a:p>
      </dgm:t>
    </dgm:pt>
    <dgm:pt modelId="{4CA52A13-6C42-417F-B611-4FA082D5BA09}" type="parTrans" cxnId="{FEAD0BCF-B4DF-4326-AA14-FD3C33CB8493}">
      <dgm:prSet/>
      <dgm:spPr/>
      <dgm:t>
        <a:bodyPr/>
        <a:lstStyle/>
        <a:p>
          <a:endParaRPr lang="en-US"/>
        </a:p>
      </dgm:t>
    </dgm:pt>
    <dgm:pt modelId="{CECCFC02-FA83-430C-9F2A-11CE0F366AB4}" type="pres">
      <dgm:prSet presAssocID="{6301CF29-031A-473C-AFEB-BC37CEEFE3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C98EE2-93C6-4055-B774-04D737F872FE}" type="pres">
      <dgm:prSet presAssocID="{272188CF-E719-4B97-93EC-29B63202C477}" presName="linNode" presStyleCnt="0"/>
      <dgm:spPr/>
    </dgm:pt>
    <dgm:pt modelId="{67102D7B-15D9-45C1-9189-36EE3C442D3B}" type="pres">
      <dgm:prSet presAssocID="{272188CF-E719-4B97-93EC-29B63202C477}" presName="parentText" presStyleLbl="node1" presStyleIdx="0" presStyleCnt="1" custScaleX="277778" custScaleY="100000" custLinFactNeighborX="-136" custLinFactNeighborY="-322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85A314A-05AC-4AE1-A455-AF2D8B0759FB}" type="presOf" srcId="{272188CF-E719-4B97-93EC-29B63202C477}" destId="{67102D7B-15D9-45C1-9189-36EE3C442D3B}" srcOrd="0" destOrd="0" presId="urn:microsoft.com/office/officeart/2005/8/layout/vList5"/>
    <dgm:cxn modelId="{FEAD0BCF-B4DF-4326-AA14-FD3C33CB8493}" srcId="{6301CF29-031A-473C-AFEB-BC37CEEFE31C}" destId="{272188CF-E719-4B97-93EC-29B63202C477}" srcOrd="0" destOrd="0" parTransId="{4CA52A13-6C42-417F-B611-4FA082D5BA09}" sibTransId="{253434C2-7ED9-42CA-8030-2E8DC2F2D88E}"/>
    <dgm:cxn modelId="{EAEA0463-E72C-4CC9-A478-8A0689D43F77}" type="presOf" srcId="{6301CF29-031A-473C-AFEB-BC37CEEFE31C}" destId="{CECCFC02-FA83-430C-9F2A-11CE0F366AB4}" srcOrd="0" destOrd="0" presId="urn:microsoft.com/office/officeart/2005/8/layout/vList5"/>
    <dgm:cxn modelId="{CE12BC05-C87A-4E54-A635-9B1CC6500A8F}" type="presParOf" srcId="{CECCFC02-FA83-430C-9F2A-11CE0F366AB4}" destId="{F0C98EE2-93C6-4055-B774-04D737F872FE}" srcOrd="0" destOrd="0" presId="urn:microsoft.com/office/officeart/2005/8/layout/vList5"/>
    <dgm:cxn modelId="{88AC67A7-9DE9-4C6F-A842-218A790073F7}" type="presParOf" srcId="{F0C98EE2-93C6-4055-B774-04D737F872FE}" destId="{67102D7B-15D9-45C1-9189-36EE3C442D3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6301CF29-031A-473C-AFEB-BC37CEEFE31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2188CF-E719-4B97-93EC-29B63202C477}">
      <dgm:prSet custT="1"/>
      <dgm:spPr>
        <a:solidFill>
          <a:srgbClr val="002060"/>
        </a:solidFill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4000" dirty="0" smtClean="0"/>
            <a:t>Estate Planning </a:t>
          </a:r>
          <a:endParaRPr lang="en-US" sz="4000" dirty="0"/>
        </a:p>
      </dgm:t>
    </dgm:pt>
    <dgm:pt modelId="{253434C2-7ED9-42CA-8030-2E8DC2F2D88E}" type="sibTrans" cxnId="{FEAD0BCF-B4DF-4326-AA14-FD3C33CB8493}">
      <dgm:prSet/>
      <dgm:spPr/>
      <dgm:t>
        <a:bodyPr/>
        <a:lstStyle/>
        <a:p>
          <a:endParaRPr lang="en-US"/>
        </a:p>
      </dgm:t>
    </dgm:pt>
    <dgm:pt modelId="{4CA52A13-6C42-417F-B611-4FA082D5BA09}" type="parTrans" cxnId="{FEAD0BCF-B4DF-4326-AA14-FD3C33CB8493}">
      <dgm:prSet/>
      <dgm:spPr/>
      <dgm:t>
        <a:bodyPr/>
        <a:lstStyle/>
        <a:p>
          <a:endParaRPr lang="en-US"/>
        </a:p>
      </dgm:t>
    </dgm:pt>
    <dgm:pt modelId="{CECCFC02-FA83-430C-9F2A-11CE0F366AB4}" type="pres">
      <dgm:prSet presAssocID="{6301CF29-031A-473C-AFEB-BC37CEEFE3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C98EE2-93C6-4055-B774-04D737F872FE}" type="pres">
      <dgm:prSet presAssocID="{272188CF-E719-4B97-93EC-29B63202C477}" presName="linNode" presStyleCnt="0"/>
      <dgm:spPr/>
    </dgm:pt>
    <dgm:pt modelId="{67102D7B-15D9-45C1-9189-36EE3C442D3B}" type="pres">
      <dgm:prSet presAssocID="{272188CF-E719-4B97-93EC-29B63202C477}" presName="parentText" presStyleLbl="node1" presStyleIdx="0" presStyleCnt="1" custScaleX="277778" custScaleY="100000" custLinFactNeighborX="-136" custLinFactNeighborY="-322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929A6A4-BAAD-4B30-BDEA-1A8C36DFAF4D}" type="presOf" srcId="{272188CF-E719-4B97-93EC-29B63202C477}" destId="{67102D7B-15D9-45C1-9189-36EE3C442D3B}" srcOrd="0" destOrd="0" presId="urn:microsoft.com/office/officeart/2005/8/layout/vList5"/>
    <dgm:cxn modelId="{FEAD0BCF-B4DF-4326-AA14-FD3C33CB8493}" srcId="{6301CF29-031A-473C-AFEB-BC37CEEFE31C}" destId="{272188CF-E719-4B97-93EC-29B63202C477}" srcOrd="0" destOrd="0" parTransId="{4CA52A13-6C42-417F-B611-4FA082D5BA09}" sibTransId="{253434C2-7ED9-42CA-8030-2E8DC2F2D88E}"/>
    <dgm:cxn modelId="{D291F02B-7066-4093-99E2-E41EA6A448AA}" type="presOf" srcId="{6301CF29-031A-473C-AFEB-BC37CEEFE31C}" destId="{CECCFC02-FA83-430C-9F2A-11CE0F366AB4}" srcOrd="0" destOrd="0" presId="urn:microsoft.com/office/officeart/2005/8/layout/vList5"/>
    <dgm:cxn modelId="{80D24F33-9FA0-477B-B331-E112CB96C939}" type="presParOf" srcId="{CECCFC02-FA83-430C-9F2A-11CE0F366AB4}" destId="{F0C98EE2-93C6-4055-B774-04D737F872FE}" srcOrd="0" destOrd="0" presId="urn:microsoft.com/office/officeart/2005/8/layout/vList5"/>
    <dgm:cxn modelId="{C4FF563D-C131-4297-A8A0-223B34FAB0FF}" type="presParOf" srcId="{F0C98EE2-93C6-4055-B774-04D737F872FE}" destId="{67102D7B-15D9-45C1-9189-36EE3C442D3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6301CF29-031A-473C-AFEB-BC37CEEFE31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2188CF-E719-4B97-93EC-29B63202C477}">
      <dgm:prSet custT="1"/>
      <dgm:spPr>
        <a:solidFill>
          <a:srgbClr val="002060"/>
        </a:solidFill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4000" dirty="0" smtClean="0"/>
            <a:t>Avoiding Probate</a:t>
          </a:r>
          <a:endParaRPr lang="en-US" sz="4000" dirty="0"/>
        </a:p>
      </dgm:t>
    </dgm:pt>
    <dgm:pt modelId="{253434C2-7ED9-42CA-8030-2E8DC2F2D88E}" type="sibTrans" cxnId="{FEAD0BCF-B4DF-4326-AA14-FD3C33CB8493}">
      <dgm:prSet/>
      <dgm:spPr/>
      <dgm:t>
        <a:bodyPr/>
        <a:lstStyle/>
        <a:p>
          <a:endParaRPr lang="en-US"/>
        </a:p>
      </dgm:t>
    </dgm:pt>
    <dgm:pt modelId="{4CA52A13-6C42-417F-B611-4FA082D5BA09}" type="parTrans" cxnId="{FEAD0BCF-B4DF-4326-AA14-FD3C33CB8493}">
      <dgm:prSet/>
      <dgm:spPr/>
      <dgm:t>
        <a:bodyPr/>
        <a:lstStyle/>
        <a:p>
          <a:endParaRPr lang="en-US"/>
        </a:p>
      </dgm:t>
    </dgm:pt>
    <dgm:pt modelId="{CECCFC02-FA83-430C-9F2A-11CE0F366AB4}" type="pres">
      <dgm:prSet presAssocID="{6301CF29-031A-473C-AFEB-BC37CEEFE3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C98EE2-93C6-4055-B774-04D737F872FE}" type="pres">
      <dgm:prSet presAssocID="{272188CF-E719-4B97-93EC-29B63202C477}" presName="linNode" presStyleCnt="0"/>
      <dgm:spPr/>
    </dgm:pt>
    <dgm:pt modelId="{67102D7B-15D9-45C1-9189-36EE3C442D3B}" type="pres">
      <dgm:prSet presAssocID="{272188CF-E719-4B97-93EC-29B63202C477}" presName="parentText" presStyleLbl="node1" presStyleIdx="0" presStyleCnt="1" custScaleX="277778" custScaleY="100000" custLinFactNeighborX="-136" custLinFactNeighborY="-322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6DFC4E8-D3E9-4502-B65B-9DE1E8456DE7}" type="presOf" srcId="{6301CF29-031A-473C-AFEB-BC37CEEFE31C}" destId="{CECCFC02-FA83-430C-9F2A-11CE0F366AB4}" srcOrd="0" destOrd="0" presId="urn:microsoft.com/office/officeart/2005/8/layout/vList5"/>
    <dgm:cxn modelId="{FEAD0BCF-B4DF-4326-AA14-FD3C33CB8493}" srcId="{6301CF29-031A-473C-AFEB-BC37CEEFE31C}" destId="{272188CF-E719-4B97-93EC-29B63202C477}" srcOrd="0" destOrd="0" parTransId="{4CA52A13-6C42-417F-B611-4FA082D5BA09}" sibTransId="{253434C2-7ED9-42CA-8030-2E8DC2F2D88E}"/>
    <dgm:cxn modelId="{A7AD5F9A-BE82-44AC-B845-93BCD79BBF40}" type="presOf" srcId="{272188CF-E719-4B97-93EC-29B63202C477}" destId="{67102D7B-15D9-45C1-9189-36EE3C442D3B}" srcOrd="0" destOrd="0" presId="urn:microsoft.com/office/officeart/2005/8/layout/vList5"/>
    <dgm:cxn modelId="{36CFC166-7937-4F11-96EA-B1FADF46CA12}" type="presParOf" srcId="{CECCFC02-FA83-430C-9F2A-11CE0F366AB4}" destId="{F0C98EE2-93C6-4055-B774-04D737F872FE}" srcOrd="0" destOrd="0" presId="urn:microsoft.com/office/officeart/2005/8/layout/vList5"/>
    <dgm:cxn modelId="{917448E8-1714-4F95-AAD6-3472DC2AAC83}" type="presParOf" srcId="{F0C98EE2-93C6-4055-B774-04D737F872FE}" destId="{67102D7B-15D9-45C1-9189-36EE3C442D3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301CF29-031A-473C-AFEB-BC37CEEFE31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2188CF-E719-4B97-93EC-29B63202C477}">
      <dgm:prSet custT="1"/>
      <dgm:spPr>
        <a:solidFill>
          <a:srgbClr val="002060"/>
        </a:solidFill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4000" dirty="0" smtClean="0"/>
            <a:t>Retirement Planning</a:t>
          </a:r>
          <a:endParaRPr lang="en-US" sz="4000" dirty="0"/>
        </a:p>
      </dgm:t>
    </dgm:pt>
    <dgm:pt modelId="{253434C2-7ED9-42CA-8030-2E8DC2F2D88E}" type="sibTrans" cxnId="{FEAD0BCF-B4DF-4326-AA14-FD3C33CB8493}">
      <dgm:prSet/>
      <dgm:spPr/>
      <dgm:t>
        <a:bodyPr/>
        <a:lstStyle/>
        <a:p>
          <a:endParaRPr lang="en-US"/>
        </a:p>
      </dgm:t>
    </dgm:pt>
    <dgm:pt modelId="{4CA52A13-6C42-417F-B611-4FA082D5BA09}" type="parTrans" cxnId="{FEAD0BCF-B4DF-4326-AA14-FD3C33CB8493}">
      <dgm:prSet/>
      <dgm:spPr/>
      <dgm:t>
        <a:bodyPr/>
        <a:lstStyle/>
        <a:p>
          <a:endParaRPr lang="en-US"/>
        </a:p>
      </dgm:t>
    </dgm:pt>
    <dgm:pt modelId="{CECCFC02-FA83-430C-9F2A-11CE0F366AB4}" type="pres">
      <dgm:prSet presAssocID="{6301CF29-031A-473C-AFEB-BC37CEEFE3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C98EE2-93C6-4055-B774-04D737F872FE}" type="pres">
      <dgm:prSet presAssocID="{272188CF-E719-4B97-93EC-29B63202C477}" presName="linNode" presStyleCnt="0"/>
      <dgm:spPr/>
    </dgm:pt>
    <dgm:pt modelId="{67102D7B-15D9-45C1-9189-36EE3C442D3B}" type="pres">
      <dgm:prSet presAssocID="{272188CF-E719-4B97-93EC-29B63202C477}" presName="parentText" presStyleLbl="node1" presStyleIdx="0" presStyleCnt="1" custScaleX="277778" custScaleY="100000" custLinFactNeighborX="-136" custLinFactNeighborY="-322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D262EB8-8E83-410F-990D-93A5097468BE}" type="presOf" srcId="{272188CF-E719-4B97-93EC-29B63202C477}" destId="{67102D7B-15D9-45C1-9189-36EE3C442D3B}" srcOrd="0" destOrd="0" presId="urn:microsoft.com/office/officeart/2005/8/layout/vList5"/>
    <dgm:cxn modelId="{FEAD0BCF-B4DF-4326-AA14-FD3C33CB8493}" srcId="{6301CF29-031A-473C-AFEB-BC37CEEFE31C}" destId="{272188CF-E719-4B97-93EC-29B63202C477}" srcOrd="0" destOrd="0" parTransId="{4CA52A13-6C42-417F-B611-4FA082D5BA09}" sibTransId="{253434C2-7ED9-42CA-8030-2E8DC2F2D88E}"/>
    <dgm:cxn modelId="{8D2AC4C8-AA63-44EF-9B76-1E584787F731}" type="presOf" srcId="{6301CF29-031A-473C-AFEB-BC37CEEFE31C}" destId="{CECCFC02-FA83-430C-9F2A-11CE0F366AB4}" srcOrd="0" destOrd="0" presId="urn:microsoft.com/office/officeart/2005/8/layout/vList5"/>
    <dgm:cxn modelId="{5A16E081-63F2-41E0-9C37-9F32ABE4300E}" type="presParOf" srcId="{CECCFC02-FA83-430C-9F2A-11CE0F366AB4}" destId="{F0C98EE2-93C6-4055-B774-04D737F872FE}" srcOrd="0" destOrd="0" presId="urn:microsoft.com/office/officeart/2005/8/layout/vList5"/>
    <dgm:cxn modelId="{D0523C5F-C4E1-452F-8393-7E06E6AE3F26}" type="presParOf" srcId="{F0C98EE2-93C6-4055-B774-04D737F872FE}" destId="{67102D7B-15D9-45C1-9189-36EE3C442D3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6301CF29-031A-473C-AFEB-BC37CEEFE31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2188CF-E719-4B97-93EC-29B63202C477}">
      <dgm:prSet custT="1"/>
      <dgm:spPr>
        <a:solidFill>
          <a:srgbClr val="002060"/>
        </a:solidFill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4000" dirty="0" smtClean="0"/>
            <a:t>Estate Planning </a:t>
          </a:r>
          <a:endParaRPr lang="en-US" sz="4000" dirty="0"/>
        </a:p>
      </dgm:t>
    </dgm:pt>
    <dgm:pt modelId="{253434C2-7ED9-42CA-8030-2E8DC2F2D88E}" type="sibTrans" cxnId="{FEAD0BCF-B4DF-4326-AA14-FD3C33CB8493}">
      <dgm:prSet/>
      <dgm:spPr/>
      <dgm:t>
        <a:bodyPr/>
        <a:lstStyle/>
        <a:p>
          <a:endParaRPr lang="en-US"/>
        </a:p>
      </dgm:t>
    </dgm:pt>
    <dgm:pt modelId="{4CA52A13-6C42-417F-B611-4FA082D5BA09}" type="parTrans" cxnId="{FEAD0BCF-B4DF-4326-AA14-FD3C33CB8493}">
      <dgm:prSet/>
      <dgm:spPr/>
      <dgm:t>
        <a:bodyPr/>
        <a:lstStyle/>
        <a:p>
          <a:endParaRPr lang="en-US"/>
        </a:p>
      </dgm:t>
    </dgm:pt>
    <dgm:pt modelId="{CECCFC02-FA83-430C-9F2A-11CE0F366AB4}" type="pres">
      <dgm:prSet presAssocID="{6301CF29-031A-473C-AFEB-BC37CEEFE3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C98EE2-93C6-4055-B774-04D737F872FE}" type="pres">
      <dgm:prSet presAssocID="{272188CF-E719-4B97-93EC-29B63202C477}" presName="linNode" presStyleCnt="0"/>
      <dgm:spPr/>
    </dgm:pt>
    <dgm:pt modelId="{67102D7B-15D9-45C1-9189-36EE3C442D3B}" type="pres">
      <dgm:prSet presAssocID="{272188CF-E719-4B97-93EC-29B63202C477}" presName="parentText" presStyleLbl="node1" presStyleIdx="0" presStyleCnt="1" custScaleX="277778" custScaleY="100000" custLinFactNeighborX="-136" custLinFactNeighborY="-322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EAD0BCF-B4DF-4326-AA14-FD3C33CB8493}" srcId="{6301CF29-031A-473C-AFEB-BC37CEEFE31C}" destId="{272188CF-E719-4B97-93EC-29B63202C477}" srcOrd="0" destOrd="0" parTransId="{4CA52A13-6C42-417F-B611-4FA082D5BA09}" sibTransId="{253434C2-7ED9-42CA-8030-2E8DC2F2D88E}"/>
    <dgm:cxn modelId="{1E35D6E0-709E-4A82-8340-822425F59C63}" type="presOf" srcId="{272188CF-E719-4B97-93EC-29B63202C477}" destId="{67102D7B-15D9-45C1-9189-36EE3C442D3B}" srcOrd="0" destOrd="0" presId="urn:microsoft.com/office/officeart/2005/8/layout/vList5"/>
    <dgm:cxn modelId="{0B03B91A-4D14-4AB2-B300-2F87CAC1AC41}" type="presOf" srcId="{6301CF29-031A-473C-AFEB-BC37CEEFE31C}" destId="{CECCFC02-FA83-430C-9F2A-11CE0F366AB4}" srcOrd="0" destOrd="0" presId="urn:microsoft.com/office/officeart/2005/8/layout/vList5"/>
    <dgm:cxn modelId="{545971F4-3D4C-4E54-9D9E-761F2E5B8E4E}" type="presParOf" srcId="{CECCFC02-FA83-430C-9F2A-11CE0F366AB4}" destId="{F0C98EE2-93C6-4055-B774-04D737F872FE}" srcOrd="0" destOrd="0" presId="urn:microsoft.com/office/officeart/2005/8/layout/vList5"/>
    <dgm:cxn modelId="{2A6C66B2-B603-4259-85E3-588D30A7BAB0}" type="presParOf" srcId="{F0C98EE2-93C6-4055-B774-04D737F872FE}" destId="{67102D7B-15D9-45C1-9189-36EE3C442D3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4C8763C5-65EF-44E8-82BE-15932348431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20D63AB-9284-4EB9-BDB8-704D999003A0}">
      <dgm:prSet custT="1"/>
      <dgm:spPr>
        <a:solidFill>
          <a:srgbClr val="002060"/>
        </a:solidFill>
      </dgm:spPr>
      <dgm:t>
        <a:bodyPr/>
        <a:lstStyle/>
        <a:p>
          <a:pPr algn="ctr" rtl="0"/>
          <a:r>
            <a:rPr lang="en-US" sz="5400" dirty="0" smtClean="0"/>
            <a:t>Thank You</a:t>
          </a:r>
          <a:endParaRPr lang="en-US" sz="5400" dirty="0"/>
        </a:p>
      </dgm:t>
    </dgm:pt>
    <dgm:pt modelId="{B5F39481-DE7E-49FF-893D-689A3BDBFCF9}" type="parTrans" cxnId="{79943951-4083-41AD-A9D6-9E896734C7F4}">
      <dgm:prSet/>
      <dgm:spPr/>
      <dgm:t>
        <a:bodyPr/>
        <a:lstStyle/>
        <a:p>
          <a:endParaRPr lang="en-US"/>
        </a:p>
      </dgm:t>
    </dgm:pt>
    <dgm:pt modelId="{CDCCFDB2-17B3-4098-9B6C-6B18F6CDE8D2}" type="sibTrans" cxnId="{79943951-4083-41AD-A9D6-9E896734C7F4}">
      <dgm:prSet/>
      <dgm:spPr/>
      <dgm:t>
        <a:bodyPr/>
        <a:lstStyle/>
        <a:p>
          <a:endParaRPr lang="en-US"/>
        </a:p>
      </dgm:t>
    </dgm:pt>
    <dgm:pt modelId="{532A5627-EF82-4CDF-A013-16A6DE8184B8}" type="pres">
      <dgm:prSet presAssocID="{4C8763C5-65EF-44E8-82BE-15932348431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6C91B52-68CA-4730-899D-B0CAB925556C}" type="pres">
      <dgm:prSet presAssocID="{020D63AB-9284-4EB9-BDB8-704D999003A0}" presName="parentText" presStyleLbl="node1" presStyleIdx="0" presStyleCnt="1" custLinFactNeighborX="5714" custLinFactNeighborY="-3868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D27D53B-CAC0-41E3-9E1B-F1DE09EE7C4B}" type="presOf" srcId="{4C8763C5-65EF-44E8-82BE-159323484316}" destId="{532A5627-EF82-4CDF-A013-16A6DE8184B8}" srcOrd="0" destOrd="0" presId="urn:microsoft.com/office/officeart/2005/8/layout/vList2"/>
    <dgm:cxn modelId="{137A6970-3366-4CAD-8E13-A5BB7D5C2A47}" type="presOf" srcId="{020D63AB-9284-4EB9-BDB8-704D999003A0}" destId="{A6C91B52-68CA-4730-899D-B0CAB925556C}" srcOrd="0" destOrd="0" presId="urn:microsoft.com/office/officeart/2005/8/layout/vList2"/>
    <dgm:cxn modelId="{79943951-4083-41AD-A9D6-9E896734C7F4}" srcId="{4C8763C5-65EF-44E8-82BE-159323484316}" destId="{020D63AB-9284-4EB9-BDB8-704D999003A0}" srcOrd="0" destOrd="0" parTransId="{B5F39481-DE7E-49FF-893D-689A3BDBFCF9}" sibTransId="{CDCCFDB2-17B3-4098-9B6C-6B18F6CDE8D2}"/>
    <dgm:cxn modelId="{2A20048E-74D9-471A-9398-841DA19E88FB}" type="presParOf" srcId="{532A5627-EF82-4CDF-A013-16A6DE8184B8}" destId="{A6C91B52-68CA-4730-899D-B0CAB925556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301CF29-031A-473C-AFEB-BC37CEEFE31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2188CF-E719-4B97-93EC-29B63202C477}">
      <dgm:prSet custT="1"/>
      <dgm:spPr>
        <a:solidFill>
          <a:srgbClr val="002060"/>
        </a:solidFill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4000" dirty="0" smtClean="0"/>
            <a:t>Retirement</a:t>
          </a:r>
          <a:endParaRPr lang="en-US" sz="4000" dirty="0"/>
        </a:p>
      </dgm:t>
    </dgm:pt>
    <dgm:pt modelId="{253434C2-7ED9-42CA-8030-2E8DC2F2D88E}" type="sibTrans" cxnId="{FEAD0BCF-B4DF-4326-AA14-FD3C33CB8493}">
      <dgm:prSet/>
      <dgm:spPr/>
      <dgm:t>
        <a:bodyPr/>
        <a:lstStyle/>
        <a:p>
          <a:endParaRPr lang="en-US"/>
        </a:p>
      </dgm:t>
    </dgm:pt>
    <dgm:pt modelId="{4CA52A13-6C42-417F-B611-4FA082D5BA09}" type="parTrans" cxnId="{FEAD0BCF-B4DF-4326-AA14-FD3C33CB8493}">
      <dgm:prSet/>
      <dgm:spPr/>
      <dgm:t>
        <a:bodyPr/>
        <a:lstStyle/>
        <a:p>
          <a:endParaRPr lang="en-US"/>
        </a:p>
      </dgm:t>
    </dgm:pt>
    <dgm:pt modelId="{CECCFC02-FA83-430C-9F2A-11CE0F366AB4}" type="pres">
      <dgm:prSet presAssocID="{6301CF29-031A-473C-AFEB-BC37CEEFE3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C98EE2-93C6-4055-B774-04D737F872FE}" type="pres">
      <dgm:prSet presAssocID="{272188CF-E719-4B97-93EC-29B63202C477}" presName="linNode" presStyleCnt="0"/>
      <dgm:spPr/>
    </dgm:pt>
    <dgm:pt modelId="{67102D7B-15D9-45C1-9189-36EE3C442D3B}" type="pres">
      <dgm:prSet presAssocID="{272188CF-E719-4B97-93EC-29B63202C477}" presName="parentText" presStyleLbl="node1" presStyleIdx="0" presStyleCnt="1" custScaleX="277778" custScaleY="100000" custLinFactNeighborX="-136" custLinFactNeighborY="-322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A632C2C-F759-4D05-8880-B43FF4B6388E}" type="presOf" srcId="{6301CF29-031A-473C-AFEB-BC37CEEFE31C}" destId="{CECCFC02-FA83-430C-9F2A-11CE0F366AB4}" srcOrd="0" destOrd="0" presId="urn:microsoft.com/office/officeart/2005/8/layout/vList5"/>
    <dgm:cxn modelId="{FEAD0BCF-B4DF-4326-AA14-FD3C33CB8493}" srcId="{6301CF29-031A-473C-AFEB-BC37CEEFE31C}" destId="{272188CF-E719-4B97-93EC-29B63202C477}" srcOrd="0" destOrd="0" parTransId="{4CA52A13-6C42-417F-B611-4FA082D5BA09}" sibTransId="{253434C2-7ED9-42CA-8030-2E8DC2F2D88E}"/>
    <dgm:cxn modelId="{63925077-5903-46E1-88FE-EDD1643572A8}" type="presOf" srcId="{272188CF-E719-4B97-93EC-29B63202C477}" destId="{67102D7B-15D9-45C1-9189-36EE3C442D3B}" srcOrd="0" destOrd="0" presId="urn:microsoft.com/office/officeart/2005/8/layout/vList5"/>
    <dgm:cxn modelId="{C545A807-CF30-4D11-88E1-6C9A16629D3F}" type="presParOf" srcId="{CECCFC02-FA83-430C-9F2A-11CE0F366AB4}" destId="{F0C98EE2-93C6-4055-B774-04D737F872FE}" srcOrd="0" destOrd="0" presId="urn:microsoft.com/office/officeart/2005/8/layout/vList5"/>
    <dgm:cxn modelId="{014B2094-C086-4D3C-B777-FED312CE13E1}" type="presParOf" srcId="{F0C98EE2-93C6-4055-B774-04D737F872FE}" destId="{67102D7B-15D9-45C1-9189-36EE3C442D3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301CF29-031A-473C-AFEB-BC37CEEFE31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2188CF-E719-4B97-93EC-29B63202C477}">
      <dgm:prSet custT="1"/>
      <dgm:spPr>
        <a:solidFill>
          <a:srgbClr val="002060"/>
        </a:solidFill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4000" dirty="0" smtClean="0"/>
            <a:t>Retirement</a:t>
          </a:r>
          <a:endParaRPr lang="en-US" sz="4000" dirty="0"/>
        </a:p>
      </dgm:t>
    </dgm:pt>
    <dgm:pt modelId="{253434C2-7ED9-42CA-8030-2E8DC2F2D88E}" type="sibTrans" cxnId="{FEAD0BCF-B4DF-4326-AA14-FD3C33CB8493}">
      <dgm:prSet/>
      <dgm:spPr/>
      <dgm:t>
        <a:bodyPr/>
        <a:lstStyle/>
        <a:p>
          <a:endParaRPr lang="en-US"/>
        </a:p>
      </dgm:t>
    </dgm:pt>
    <dgm:pt modelId="{4CA52A13-6C42-417F-B611-4FA082D5BA09}" type="parTrans" cxnId="{FEAD0BCF-B4DF-4326-AA14-FD3C33CB8493}">
      <dgm:prSet/>
      <dgm:spPr/>
      <dgm:t>
        <a:bodyPr/>
        <a:lstStyle/>
        <a:p>
          <a:endParaRPr lang="en-US"/>
        </a:p>
      </dgm:t>
    </dgm:pt>
    <dgm:pt modelId="{CECCFC02-FA83-430C-9F2A-11CE0F366AB4}" type="pres">
      <dgm:prSet presAssocID="{6301CF29-031A-473C-AFEB-BC37CEEFE3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C98EE2-93C6-4055-B774-04D737F872FE}" type="pres">
      <dgm:prSet presAssocID="{272188CF-E719-4B97-93EC-29B63202C477}" presName="linNode" presStyleCnt="0"/>
      <dgm:spPr/>
    </dgm:pt>
    <dgm:pt modelId="{67102D7B-15D9-45C1-9189-36EE3C442D3B}" type="pres">
      <dgm:prSet presAssocID="{272188CF-E719-4B97-93EC-29B63202C477}" presName="parentText" presStyleLbl="node1" presStyleIdx="0" presStyleCnt="1" custScaleX="277778" custScaleY="100000" custLinFactNeighborX="-136" custLinFactNeighborY="-322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CD12E8D-6DAF-47AE-B44D-668E2A5C9900}" type="presOf" srcId="{272188CF-E719-4B97-93EC-29B63202C477}" destId="{67102D7B-15D9-45C1-9189-36EE3C442D3B}" srcOrd="0" destOrd="0" presId="urn:microsoft.com/office/officeart/2005/8/layout/vList5"/>
    <dgm:cxn modelId="{FEAD0BCF-B4DF-4326-AA14-FD3C33CB8493}" srcId="{6301CF29-031A-473C-AFEB-BC37CEEFE31C}" destId="{272188CF-E719-4B97-93EC-29B63202C477}" srcOrd="0" destOrd="0" parTransId="{4CA52A13-6C42-417F-B611-4FA082D5BA09}" sibTransId="{253434C2-7ED9-42CA-8030-2E8DC2F2D88E}"/>
    <dgm:cxn modelId="{A5922B4D-511B-487A-9BD5-FE3D66E61266}" type="presOf" srcId="{6301CF29-031A-473C-AFEB-BC37CEEFE31C}" destId="{CECCFC02-FA83-430C-9F2A-11CE0F366AB4}" srcOrd="0" destOrd="0" presId="urn:microsoft.com/office/officeart/2005/8/layout/vList5"/>
    <dgm:cxn modelId="{BD17427C-B40B-4C4E-BBB3-30D24038564D}" type="presParOf" srcId="{CECCFC02-FA83-430C-9F2A-11CE0F366AB4}" destId="{F0C98EE2-93C6-4055-B774-04D737F872FE}" srcOrd="0" destOrd="0" presId="urn:microsoft.com/office/officeart/2005/8/layout/vList5"/>
    <dgm:cxn modelId="{59A81CC3-886A-4F42-99AE-C01B54CD130B}" type="presParOf" srcId="{F0C98EE2-93C6-4055-B774-04D737F872FE}" destId="{67102D7B-15D9-45C1-9189-36EE3C442D3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301CF29-031A-473C-AFEB-BC37CEEFE31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2188CF-E719-4B97-93EC-29B63202C477}">
      <dgm:prSet custT="1"/>
      <dgm:spPr>
        <a:solidFill>
          <a:srgbClr val="002060"/>
        </a:solidFill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4000" dirty="0" smtClean="0"/>
            <a:t>Retirement</a:t>
          </a:r>
          <a:endParaRPr lang="en-US" sz="4000" dirty="0"/>
        </a:p>
      </dgm:t>
    </dgm:pt>
    <dgm:pt modelId="{253434C2-7ED9-42CA-8030-2E8DC2F2D88E}" type="sibTrans" cxnId="{FEAD0BCF-B4DF-4326-AA14-FD3C33CB8493}">
      <dgm:prSet/>
      <dgm:spPr/>
      <dgm:t>
        <a:bodyPr/>
        <a:lstStyle/>
        <a:p>
          <a:endParaRPr lang="en-US"/>
        </a:p>
      </dgm:t>
    </dgm:pt>
    <dgm:pt modelId="{4CA52A13-6C42-417F-B611-4FA082D5BA09}" type="parTrans" cxnId="{FEAD0BCF-B4DF-4326-AA14-FD3C33CB8493}">
      <dgm:prSet/>
      <dgm:spPr/>
      <dgm:t>
        <a:bodyPr/>
        <a:lstStyle/>
        <a:p>
          <a:endParaRPr lang="en-US"/>
        </a:p>
      </dgm:t>
    </dgm:pt>
    <dgm:pt modelId="{CECCFC02-FA83-430C-9F2A-11CE0F366AB4}" type="pres">
      <dgm:prSet presAssocID="{6301CF29-031A-473C-AFEB-BC37CEEFE3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C98EE2-93C6-4055-B774-04D737F872FE}" type="pres">
      <dgm:prSet presAssocID="{272188CF-E719-4B97-93EC-29B63202C477}" presName="linNode" presStyleCnt="0"/>
      <dgm:spPr/>
    </dgm:pt>
    <dgm:pt modelId="{67102D7B-15D9-45C1-9189-36EE3C442D3B}" type="pres">
      <dgm:prSet presAssocID="{272188CF-E719-4B97-93EC-29B63202C477}" presName="parentText" presStyleLbl="node1" presStyleIdx="0" presStyleCnt="1" custScaleX="277778" custScaleY="100000" custLinFactNeighborX="-136" custLinFactNeighborY="-322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EAD0BCF-B4DF-4326-AA14-FD3C33CB8493}" srcId="{6301CF29-031A-473C-AFEB-BC37CEEFE31C}" destId="{272188CF-E719-4B97-93EC-29B63202C477}" srcOrd="0" destOrd="0" parTransId="{4CA52A13-6C42-417F-B611-4FA082D5BA09}" sibTransId="{253434C2-7ED9-42CA-8030-2E8DC2F2D88E}"/>
    <dgm:cxn modelId="{41769C0B-370A-4A31-8B62-737341712433}" type="presOf" srcId="{272188CF-E719-4B97-93EC-29B63202C477}" destId="{67102D7B-15D9-45C1-9189-36EE3C442D3B}" srcOrd="0" destOrd="0" presId="urn:microsoft.com/office/officeart/2005/8/layout/vList5"/>
    <dgm:cxn modelId="{C1E5E4B2-1973-4DC8-9713-178629355736}" type="presOf" srcId="{6301CF29-031A-473C-AFEB-BC37CEEFE31C}" destId="{CECCFC02-FA83-430C-9F2A-11CE0F366AB4}" srcOrd="0" destOrd="0" presId="urn:microsoft.com/office/officeart/2005/8/layout/vList5"/>
    <dgm:cxn modelId="{E7B819C2-8DAB-49DC-9DC7-23A5547A46D6}" type="presParOf" srcId="{CECCFC02-FA83-430C-9F2A-11CE0F366AB4}" destId="{F0C98EE2-93C6-4055-B774-04D737F872FE}" srcOrd="0" destOrd="0" presId="urn:microsoft.com/office/officeart/2005/8/layout/vList5"/>
    <dgm:cxn modelId="{6A79FB53-CB75-4EC5-8F15-7D6ABEF89374}" type="presParOf" srcId="{F0C98EE2-93C6-4055-B774-04D737F872FE}" destId="{67102D7B-15D9-45C1-9189-36EE3C442D3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301CF29-031A-473C-AFEB-BC37CEEFE31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2188CF-E719-4B97-93EC-29B63202C477}">
      <dgm:prSet custT="1"/>
      <dgm:spPr>
        <a:solidFill>
          <a:srgbClr val="002060"/>
        </a:solidFill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4000" dirty="0" smtClean="0"/>
            <a:t>Retirement</a:t>
          </a:r>
          <a:endParaRPr lang="en-US" sz="4000" dirty="0"/>
        </a:p>
      </dgm:t>
    </dgm:pt>
    <dgm:pt modelId="{253434C2-7ED9-42CA-8030-2E8DC2F2D88E}" type="sibTrans" cxnId="{FEAD0BCF-B4DF-4326-AA14-FD3C33CB8493}">
      <dgm:prSet/>
      <dgm:spPr/>
      <dgm:t>
        <a:bodyPr/>
        <a:lstStyle/>
        <a:p>
          <a:endParaRPr lang="en-US"/>
        </a:p>
      </dgm:t>
    </dgm:pt>
    <dgm:pt modelId="{4CA52A13-6C42-417F-B611-4FA082D5BA09}" type="parTrans" cxnId="{FEAD0BCF-B4DF-4326-AA14-FD3C33CB8493}">
      <dgm:prSet/>
      <dgm:spPr/>
      <dgm:t>
        <a:bodyPr/>
        <a:lstStyle/>
        <a:p>
          <a:endParaRPr lang="en-US"/>
        </a:p>
      </dgm:t>
    </dgm:pt>
    <dgm:pt modelId="{CECCFC02-FA83-430C-9F2A-11CE0F366AB4}" type="pres">
      <dgm:prSet presAssocID="{6301CF29-031A-473C-AFEB-BC37CEEFE3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C98EE2-93C6-4055-B774-04D737F872FE}" type="pres">
      <dgm:prSet presAssocID="{272188CF-E719-4B97-93EC-29B63202C477}" presName="linNode" presStyleCnt="0"/>
      <dgm:spPr/>
    </dgm:pt>
    <dgm:pt modelId="{67102D7B-15D9-45C1-9189-36EE3C442D3B}" type="pres">
      <dgm:prSet presAssocID="{272188CF-E719-4B97-93EC-29B63202C477}" presName="parentText" presStyleLbl="node1" presStyleIdx="0" presStyleCnt="1" custScaleX="277778" custScaleY="100000" custLinFactNeighborX="-136" custLinFactNeighborY="-322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5A11D66-24F2-486D-B181-A25911BFF574}" type="presOf" srcId="{272188CF-E719-4B97-93EC-29B63202C477}" destId="{67102D7B-15D9-45C1-9189-36EE3C442D3B}" srcOrd="0" destOrd="0" presId="urn:microsoft.com/office/officeart/2005/8/layout/vList5"/>
    <dgm:cxn modelId="{FEAD0BCF-B4DF-4326-AA14-FD3C33CB8493}" srcId="{6301CF29-031A-473C-AFEB-BC37CEEFE31C}" destId="{272188CF-E719-4B97-93EC-29B63202C477}" srcOrd="0" destOrd="0" parTransId="{4CA52A13-6C42-417F-B611-4FA082D5BA09}" sibTransId="{253434C2-7ED9-42CA-8030-2E8DC2F2D88E}"/>
    <dgm:cxn modelId="{275792A6-F9E2-428D-9547-493C8E972D4C}" type="presOf" srcId="{6301CF29-031A-473C-AFEB-BC37CEEFE31C}" destId="{CECCFC02-FA83-430C-9F2A-11CE0F366AB4}" srcOrd="0" destOrd="0" presId="urn:microsoft.com/office/officeart/2005/8/layout/vList5"/>
    <dgm:cxn modelId="{C0742E1D-773D-4596-AC63-812BDEA2D7F9}" type="presParOf" srcId="{CECCFC02-FA83-430C-9F2A-11CE0F366AB4}" destId="{F0C98EE2-93C6-4055-B774-04D737F872FE}" srcOrd="0" destOrd="0" presId="urn:microsoft.com/office/officeart/2005/8/layout/vList5"/>
    <dgm:cxn modelId="{1F6AB82F-9AAE-4441-97B3-E2DB865C6CFE}" type="presParOf" srcId="{F0C98EE2-93C6-4055-B774-04D737F872FE}" destId="{67102D7B-15D9-45C1-9189-36EE3C442D3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301CF29-031A-473C-AFEB-BC37CEEFE31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2188CF-E719-4B97-93EC-29B63202C477}">
      <dgm:prSet custT="1"/>
      <dgm:spPr>
        <a:solidFill>
          <a:srgbClr val="002060"/>
        </a:solidFill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4000" dirty="0" smtClean="0"/>
            <a:t>Retirement</a:t>
          </a:r>
          <a:endParaRPr lang="en-US" sz="4000" dirty="0"/>
        </a:p>
      </dgm:t>
    </dgm:pt>
    <dgm:pt modelId="{253434C2-7ED9-42CA-8030-2E8DC2F2D88E}" type="sibTrans" cxnId="{FEAD0BCF-B4DF-4326-AA14-FD3C33CB8493}">
      <dgm:prSet/>
      <dgm:spPr/>
      <dgm:t>
        <a:bodyPr/>
        <a:lstStyle/>
        <a:p>
          <a:endParaRPr lang="en-US"/>
        </a:p>
      </dgm:t>
    </dgm:pt>
    <dgm:pt modelId="{4CA52A13-6C42-417F-B611-4FA082D5BA09}" type="parTrans" cxnId="{FEAD0BCF-B4DF-4326-AA14-FD3C33CB8493}">
      <dgm:prSet/>
      <dgm:spPr/>
      <dgm:t>
        <a:bodyPr/>
        <a:lstStyle/>
        <a:p>
          <a:endParaRPr lang="en-US"/>
        </a:p>
      </dgm:t>
    </dgm:pt>
    <dgm:pt modelId="{CECCFC02-FA83-430C-9F2A-11CE0F366AB4}" type="pres">
      <dgm:prSet presAssocID="{6301CF29-031A-473C-AFEB-BC37CEEFE3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C98EE2-93C6-4055-B774-04D737F872FE}" type="pres">
      <dgm:prSet presAssocID="{272188CF-E719-4B97-93EC-29B63202C477}" presName="linNode" presStyleCnt="0"/>
      <dgm:spPr/>
    </dgm:pt>
    <dgm:pt modelId="{67102D7B-15D9-45C1-9189-36EE3C442D3B}" type="pres">
      <dgm:prSet presAssocID="{272188CF-E719-4B97-93EC-29B63202C477}" presName="parentText" presStyleLbl="node1" presStyleIdx="0" presStyleCnt="1" custScaleX="277778" custScaleY="100000" custLinFactNeighborX="-136" custLinFactNeighborY="-322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A3C1C39-102B-4950-8993-B29BD0FC8CFC}" type="presOf" srcId="{272188CF-E719-4B97-93EC-29B63202C477}" destId="{67102D7B-15D9-45C1-9189-36EE3C442D3B}" srcOrd="0" destOrd="0" presId="urn:microsoft.com/office/officeart/2005/8/layout/vList5"/>
    <dgm:cxn modelId="{FEAD0BCF-B4DF-4326-AA14-FD3C33CB8493}" srcId="{6301CF29-031A-473C-AFEB-BC37CEEFE31C}" destId="{272188CF-E719-4B97-93EC-29B63202C477}" srcOrd="0" destOrd="0" parTransId="{4CA52A13-6C42-417F-B611-4FA082D5BA09}" sibTransId="{253434C2-7ED9-42CA-8030-2E8DC2F2D88E}"/>
    <dgm:cxn modelId="{8FC48EDA-C95E-4FEA-82F9-627D9F469E3D}" type="presOf" srcId="{6301CF29-031A-473C-AFEB-BC37CEEFE31C}" destId="{CECCFC02-FA83-430C-9F2A-11CE0F366AB4}" srcOrd="0" destOrd="0" presId="urn:microsoft.com/office/officeart/2005/8/layout/vList5"/>
    <dgm:cxn modelId="{F3D60ED6-1B24-40D4-98C4-6FCC1B6F4B3B}" type="presParOf" srcId="{CECCFC02-FA83-430C-9F2A-11CE0F366AB4}" destId="{F0C98EE2-93C6-4055-B774-04D737F872FE}" srcOrd="0" destOrd="0" presId="urn:microsoft.com/office/officeart/2005/8/layout/vList5"/>
    <dgm:cxn modelId="{782CE9D7-CBF2-40FC-B1EE-237C8953866B}" type="presParOf" srcId="{F0C98EE2-93C6-4055-B774-04D737F872FE}" destId="{67102D7B-15D9-45C1-9189-36EE3C442D3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301CF29-031A-473C-AFEB-BC37CEEFE31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2188CF-E719-4B97-93EC-29B63202C477}">
      <dgm:prSet custT="1"/>
      <dgm:spPr>
        <a:solidFill>
          <a:srgbClr val="002060"/>
        </a:solidFill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4000" dirty="0" smtClean="0"/>
            <a:t>Disability and Survivor Benefits</a:t>
          </a:r>
          <a:endParaRPr lang="en-US" sz="4000" dirty="0"/>
        </a:p>
      </dgm:t>
    </dgm:pt>
    <dgm:pt modelId="{253434C2-7ED9-42CA-8030-2E8DC2F2D88E}" type="sibTrans" cxnId="{FEAD0BCF-B4DF-4326-AA14-FD3C33CB8493}">
      <dgm:prSet/>
      <dgm:spPr/>
      <dgm:t>
        <a:bodyPr/>
        <a:lstStyle/>
        <a:p>
          <a:endParaRPr lang="en-US"/>
        </a:p>
      </dgm:t>
    </dgm:pt>
    <dgm:pt modelId="{4CA52A13-6C42-417F-B611-4FA082D5BA09}" type="parTrans" cxnId="{FEAD0BCF-B4DF-4326-AA14-FD3C33CB8493}">
      <dgm:prSet/>
      <dgm:spPr/>
      <dgm:t>
        <a:bodyPr/>
        <a:lstStyle/>
        <a:p>
          <a:endParaRPr lang="en-US"/>
        </a:p>
      </dgm:t>
    </dgm:pt>
    <dgm:pt modelId="{CECCFC02-FA83-430C-9F2A-11CE0F366AB4}" type="pres">
      <dgm:prSet presAssocID="{6301CF29-031A-473C-AFEB-BC37CEEFE3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C98EE2-93C6-4055-B774-04D737F872FE}" type="pres">
      <dgm:prSet presAssocID="{272188CF-E719-4B97-93EC-29B63202C477}" presName="linNode" presStyleCnt="0"/>
      <dgm:spPr/>
    </dgm:pt>
    <dgm:pt modelId="{67102D7B-15D9-45C1-9189-36EE3C442D3B}" type="pres">
      <dgm:prSet presAssocID="{272188CF-E719-4B97-93EC-29B63202C477}" presName="parentText" presStyleLbl="node1" presStyleIdx="0" presStyleCnt="1" custScaleX="277778" custScaleY="100000" custLinFactNeighborX="-136" custLinFactNeighborY="-322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AA34CE-9C83-465E-9931-E449763B00F0}" type="presOf" srcId="{6301CF29-031A-473C-AFEB-BC37CEEFE31C}" destId="{CECCFC02-FA83-430C-9F2A-11CE0F366AB4}" srcOrd="0" destOrd="0" presId="urn:microsoft.com/office/officeart/2005/8/layout/vList5"/>
    <dgm:cxn modelId="{FEAD0BCF-B4DF-4326-AA14-FD3C33CB8493}" srcId="{6301CF29-031A-473C-AFEB-BC37CEEFE31C}" destId="{272188CF-E719-4B97-93EC-29B63202C477}" srcOrd="0" destOrd="0" parTransId="{4CA52A13-6C42-417F-B611-4FA082D5BA09}" sibTransId="{253434C2-7ED9-42CA-8030-2E8DC2F2D88E}"/>
    <dgm:cxn modelId="{903E187C-94E6-461A-B2B5-7741C9D6B6AC}" type="presOf" srcId="{272188CF-E719-4B97-93EC-29B63202C477}" destId="{67102D7B-15D9-45C1-9189-36EE3C442D3B}" srcOrd="0" destOrd="0" presId="urn:microsoft.com/office/officeart/2005/8/layout/vList5"/>
    <dgm:cxn modelId="{CA6FDB94-4E27-4FA7-A01D-3C343E771ECE}" type="presParOf" srcId="{CECCFC02-FA83-430C-9F2A-11CE0F366AB4}" destId="{F0C98EE2-93C6-4055-B774-04D737F872FE}" srcOrd="0" destOrd="0" presId="urn:microsoft.com/office/officeart/2005/8/layout/vList5"/>
    <dgm:cxn modelId="{F2E3DB5B-48C8-401C-B14F-44A9A9C0A469}" type="presParOf" srcId="{F0C98EE2-93C6-4055-B774-04D737F872FE}" destId="{67102D7B-15D9-45C1-9189-36EE3C442D3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DFCA2A-3259-4688-A833-7E47232A7BA9}">
      <dsp:nvSpPr>
        <dsp:cNvPr id="0" name=""/>
        <dsp:cNvSpPr/>
      </dsp:nvSpPr>
      <dsp:spPr>
        <a:xfrm>
          <a:off x="4015" y="0"/>
          <a:ext cx="8221569" cy="1447800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Personal Finance</a:t>
          </a:r>
          <a:endParaRPr lang="en-US" sz="2800" kern="1200" dirty="0"/>
        </a:p>
      </dsp:txBody>
      <dsp:txXfrm>
        <a:off x="74691" y="70676"/>
        <a:ext cx="8080217" cy="130644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02D7B-15D9-45C1-9189-36EE3C442D3B}">
      <dsp:nvSpPr>
        <dsp:cNvPr id="0" name=""/>
        <dsp:cNvSpPr/>
      </dsp:nvSpPr>
      <dsp:spPr>
        <a:xfrm>
          <a:off x="0" y="0"/>
          <a:ext cx="8221569" cy="609004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Employer funded pensions</a:t>
          </a:r>
          <a:endParaRPr lang="en-US" sz="4000" kern="1200" dirty="0"/>
        </a:p>
      </dsp:txBody>
      <dsp:txXfrm>
        <a:off x="29729" y="29729"/>
        <a:ext cx="8162111" cy="54954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02D7B-15D9-45C1-9189-36EE3C442D3B}">
      <dsp:nvSpPr>
        <dsp:cNvPr id="0" name=""/>
        <dsp:cNvSpPr/>
      </dsp:nvSpPr>
      <dsp:spPr>
        <a:xfrm>
          <a:off x="0" y="0"/>
          <a:ext cx="8221569" cy="609004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Retirement</a:t>
          </a:r>
          <a:endParaRPr lang="en-US" sz="4000" kern="1200" dirty="0"/>
        </a:p>
      </dsp:txBody>
      <dsp:txXfrm>
        <a:off x="29729" y="29729"/>
        <a:ext cx="8162111" cy="54954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02D7B-15D9-45C1-9189-36EE3C442D3B}">
      <dsp:nvSpPr>
        <dsp:cNvPr id="0" name=""/>
        <dsp:cNvSpPr/>
      </dsp:nvSpPr>
      <dsp:spPr>
        <a:xfrm>
          <a:off x="0" y="0"/>
          <a:ext cx="8221569" cy="609004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Retirement</a:t>
          </a:r>
          <a:endParaRPr lang="en-US" sz="4000" kern="1200" dirty="0"/>
        </a:p>
      </dsp:txBody>
      <dsp:txXfrm>
        <a:off x="29729" y="29729"/>
        <a:ext cx="8162111" cy="54954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02D7B-15D9-45C1-9189-36EE3C442D3B}">
      <dsp:nvSpPr>
        <dsp:cNvPr id="0" name=""/>
        <dsp:cNvSpPr/>
      </dsp:nvSpPr>
      <dsp:spPr>
        <a:xfrm>
          <a:off x="0" y="0"/>
          <a:ext cx="8221569" cy="609004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Retirement</a:t>
          </a:r>
          <a:endParaRPr lang="en-US" sz="4000" kern="1200" dirty="0"/>
        </a:p>
      </dsp:txBody>
      <dsp:txXfrm>
        <a:off x="29729" y="29729"/>
        <a:ext cx="8162111" cy="549546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02D7B-15D9-45C1-9189-36EE3C442D3B}">
      <dsp:nvSpPr>
        <dsp:cNvPr id="0" name=""/>
        <dsp:cNvSpPr/>
      </dsp:nvSpPr>
      <dsp:spPr>
        <a:xfrm>
          <a:off x="0" y="0"/>
          <a:ext cx="8221569" cy="609004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Defined-Contribution Plan</a:t>
          </a:r>
          <a:endParaRPr lang="en-US" sz="4000" kern="1200" dirty="0"/>
        </a:p>
      </dsp:txBody>
      <dsp:txXfrm>
        <a:off x="29729" y="29729"/>
        <a:ext cx="8162111" cy="549546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02D7B-15D9-45C1-9189-36EE3C442D3B}">
      <dsp:nvSpPr>
        <dsp:cNvPr id="0" name=""/>
        <dsp:cNvSpPr/>
      </dsp:nvSpPr>
      <dsp:spPr>
        <a:xfrm>
          <a:off x="0" y="0"/>
          <a:ext cx="8221569" cy="609004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Defined-Contribution Plan</a:t>
          </a:r>
          <a:endParaRPr lang="en-US" sz="4000" kern="1200" dirty="0"/>
        </a:p>
      </dsp:txBody>
      <dsp:txXfrm>
        <a:off x="29729" y="29729"/>
        <a:ext cx="8162111" cy="549546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02D7B-15D9-45C1-9189-36EE3C442D3B}">
      <dsp:nvSpPr>
        <dsp:cNvPr id="0" name=""/>
        <dsp:cNvSpPr/>
      </dsp:nvSpPr>
      <dsp:spPr>
        <a:xfrm>
          <a:off x="0" y="0"/>
          <a:ext cx="8221569" cy="609004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Defined-Contribution Plan</a:t>
          </a:r>
          <a:endParaRPr lang="en-US" sz="4000" kern="1200" dirty="0"/>
        </a:p>
      </dsp:txBody>
      <dsp:txXfrm>
        <a:off x="29729" y="29729"/>
        <a:ext cx="8162111" cy="549546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02D7B-15D9-45C1-9189-36EE3C442D3B}">
      <dsp:nvSpPr>
        <dsp:cNvPr id="0" name=""/>
        <dsp:cNvSpPr/>
      </dsp:nvSpPr>
      <dsp:spPr>
        <a:xfrm>
          <a:off x="0" y="0"/>
          <a:ext cx="8221569" cy="609004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Retirement for self-employed</a:t>
          </a:r>
          <a:endParaRPr lang="en-US" sz="4000" kern="1200" dirty="0"/>
        </a:p>
      </dsp:txBody>
      <dsp:txXfrm>
        <a:off x="29729" y="29729"/>
        <a:ext cx="8162111" cy="549546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02D7B-15D9-45C1-9189-36EE3C442D3B}">
      <dsp:nvSpPr>
        <dsp:cNvPr id="0" name=""/>
        <dsp:cNvSpPr/>
      </dsp:nvSpPr>
      <dsp:spPr>
        <a:xfrm>
          <a:off x="0" y="0"/>
          <a:ext cx="8221569" cy="609004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Retirement for self-employed</a:t>
          </a:r>
          <a:endParaRPr lang="en-US" sz="4000" kern="1200" dirty="0"/>
        </a:p>
      </dsp:txBody>
      <dsp:txXfrm>
        <a:off x="29729" y="29729"/>
        <a:ext cx="8162111" cy="549546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02D7B-15D9-45C1-9189-36EE3C442D3B}">
      <dsp:nvSpPr>
        <dsp:cNvPr id="0" name=""/>
        <dsp:cNvSpPr/>
      </dsp:nvSpPr>
      <dsp:spPr>
        <a:xfrm>
          <a:off x="0" y="0"/>
          <a:ext cx="8221569" cy="609004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Individual Retirement</a:t>
          </a:r>
          <a:endParaRPr lang="en-US" sz="4000" kern="1200" dirty="0"/>
        </a:p>
      </dsp:txBody>
      <dsp:txXfrm>
        <a:off x="29729" y="29729"/>
        <a:ext cx="8162111" cy="5495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DFCA2A-3259-4688-A833-7E47232A7BA9}">
      <dsp:nvSpPr>
        <dsp:cNvPr id="0" name=""/>
        <dsp:cNvSpPr/>
      </dsp:nvSpPr>
      <dsp:spPr>
        <a:xfrm>
          <a:off x="4015" y="0"/>
          <a:ext cx="8221569" cy="1447800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/>
            <a:t>Retirement and Estate Planning</a:t>
          </a:r>
          <a:endParaRPr lang="en-US" sz="3600" kern="1200" dirty="0"/>
        </a:p>
      </dsp:txBody>
      <dsp:txXfrm>
        <a:off x="74691" y="70676"/>
        <a:ext cx="8080217" cy="1306448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02D7B-15D9-45C1-9189-36EE3C442D3B}">
      <dsp:nvSpPr>
        <dsp:cNvPr id="0" name=""/>
        <dsp:cNvSpPr/>
      </dsp:nvSpPr>
      <dsp:spPr>
        <a:xfrm>
          <a:off x="0" y="0"/>
          <a:ext cx="8221569" cy="609004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Retirement</a:t>
          </a:r>
          <a:endParaRPr lang="en-US" sz="4000" kern="1200" dirty="0"/>
        </a:p>
      </dsp:txBody>
      <dsp:txXfrm>
        <a:off x="29729" y="29729"/>
        <a:ext cx="8162111" cy="549546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02D7B-15D9-45C1-9189-36EE3C442D3B}">
      <dsp:nvSpPr>
        <dsp:cNvPr id="0" name=""/>
        <dsp:cNvSpPr/>
      </dsp:nvSpPr>
      <dsp:spPr>
        <a:xfrm>
          <a:off x="0" y="0"/>
          <a:ext cx="8221569" cy="609004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Retirement</a:t>
          </a:r>
          <a:endParaRPr lang="en-US" sz="4000" kern="1200" dirty="0"/>
        </a:p>
      </dsp:txBody>
      <dsp:txXfrm>
        <a:off x="29729" y="29729"/>
        <a:ext cx="8162111" cy="549546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02D7B-15D9-45C1-9189-36EE3C442D3B}">
      <dsp:nvSpPr>
        <dsp:cNvPr id="0" name=""/>
        <dsp:cNvSpPr/>
      </dsp:nvSpPr>
      <dsp:spPr>
        <a:xfrm>
          <a:off x="0" y="0"/>
          <a:ext cx="8221569" cy="609004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Retirement</a:t>
          </a:r>
          <a:endParaRPr lang="en-US" sz="4000" kern="1200" dirty="0"/>
        </a:p>
      </dsp:txBody>
      <dsp:txXfrm>
        <a:off x="29729" y="29729"/>
        <a:ext cx="8162111" cy="549546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02D7B-15D9-45C1-9189-36EE3C442D3B}">
      <dsp:nvSpPr>
        <dsp:cNvPr id="0" name=""/>
        <dsp:cNvSpPr/>
      </dsp:nvSpPr>
      <dsp:spPr>
        <a:xfrm>
          <a:off x="0" y="0"/>
          <a:ext cx="8221569" cy="609004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Estate Planning </a:t>
          </a:r>
          <a:endParaRPr lang="en-US" sz="4000" kern="1200" dirty="0"/>
        </a:p>
      </dsp:txBody>
      <dsp:txXfrm>
        <a:off x="29729" y="29729"/>
        <a:ext cx="8162111" cy="549546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02D7B-15D9-45C1-9189-36EE3C442D3B}">
      <dsp:nvSpPr>
        <dsp:cNvPr id="0" name=""/>
        <dsp:cNvSpPr/>
      </dsp:nvSpPr>
      <dsp:spPr>
        <a:xfrm>
          <a:off x="0" y="0"/>
          <a:ext cx="8221569" cy="609004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Estate Planning </a:t>
          </a:r>
          <a:endParaRPr lang="en-US" sz="4000" kern="1200" dirty="0"/>
        </a:p>
      </dsp:txBody>
      <dsp:txXfrm>
        <a:off x="29729" y="29729"/>
        <a:ext cx="8162111" cy="549546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02D7B-15D9-45C1-9189-36EE3C442D3B}">
      <dsp:nvSpPr>
        <dsp:cNvPr id="0" name=""/>
        <dsp:cNvSpPr/>
      </dsp:nvSpPr>
      <dsp:spPr>
        <a:xfrm>
          <a:off x="0" y="0"/>
          <a:ext cx="8221569" cy="609004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Estate Planning </a:t>
          </a:r>
          <a:endParaRPr lang="en-US" sz="4000" kern="1200" dirty="0"/>
        </a:p>
      </dsp:txBody>
      <dsp:txXfrm>
        <a:off x="29729" y="29729"/>
        <a:ext cx="8162111" cy="549546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02D7B-15D9-45C1-9189-36EE3C442D3B}">
      <dsp:nvSpPr>
        <dsp:cNvPr id="0" name=""/>
        <dsp:cNvSpPr/>
      </dsp:nvSpPr>
      <dsp:spPr>
        <a:xfrm>
          <a:off x="0" y="0"/>
          <a:ext cx="8221569" cy="609004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Estate Planning </a:t>
          </a:r>
          <a:endParaRPr lang="en-US" sz="4000" kern="1200" dirty="0"/>
        </a:p>
      </dsp:txBody>
      <dsp:txXfrm>
        <a:off x="29729" y="29729"/>
        <a:ext cx="8162111" cy="549546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02D7B-15D9-45C1-9189-36EE3C442D3B}">
      <dsp:nvSpPr>
        <dsp:cNvPr id="0" name=""/>
        <dsp:cNvSpPr/>
      </dsp:nvSpPr>
      <dsp:spPr>
        <a:xfrm>
          <a:off x="0" y="0"/>
          <a:ext cx="8221569" cy="609004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Estate Planning </a:t>
          </a:r>
          <a:endParaRPr lang="en-US" sz="4000" kern="1200" dirty="0"/>
        </a:p>
      </dsp:txBody>
      <dsp:txXfrm>
        <a:off x="29729" y="29729"/>
        <a:ext cx="8162111" cy="549546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02D7B-15D9-45C1-9189-36EE3C442D3B}">
      <dsp:nvSpPr>
        <dsp:cNvPr id="0" name=""/>
        <dsp:cNvSpPr/>
      </dsp:nvSpPr>
      <dsp:spPr>
        <a:xfrm>
          <a:off x="0" y="0"/>
          <a:ext cx="8221569" cy="609004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Estate Planning </a:t>
          </a:r>
          <a:endParaRPr lang="en-US" sz="4000" kern="1200" dirty="0"/>
        </a:p>
      </dsp:txBody>
      <dsp:txXfrm>
        <a:off x="29729" y="29729"/>
        <a:ext cx="8162111" cy="549546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02D7B-15D9-45C1-9189-36EE3C442D3B}">
      <dsp:nvSpPr>
        <dsp:cNvPr id="0" name=""/>
        <dsp:cNvSpPr/>
      </dsp:nvSpPr>
      <dsp:spPr>
        <a:xfrm>
          <a:off x="0" y="0"/>
          <a:ext cx="8221569" cy="609004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Avoiding Probate</a:t>
          </a:r>
          <a:endParaRPr lang="en-US" sz="4000" kern="1200" dirty="0"/>
        </a:p>
      </dsp:txBody>
      <dsp:txXfrm>
        <a:off x="29729" y="29729"/>
        <a:ext cx="8162111" cy="54954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02D7B-15D9-45C1-9189-36EE3C442D3B}">
      <dsp:nvSpPr>
        <dsp:cNvPr id="0" name=""/>
        <dsp:cNvSpPr/>
      </dsp:nvSpPr>
      <dsp:spPr>
        <a:xfrm>
          <a:off x="0" y="0"/>
          <a:ext cx="8221569" cy="609004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Retirement Planning</a:t>
          </a:r>
          <a:endParaRPr lang="en-US" sz="4000" kern="1200" dirty="0"/>
        </a:p>
      </dsp:txBody>
      <dsp:txXfrm>
        <a:off x="29729" y="29729"/>
        <a:ext cx="8162111" cy="549546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02D7B-15D9-45C1-9189-36EE3C442D3B}">
      <dsp:nvSpPr>
        <dsp:cNvPr id="0" name=""/>
        <dsp:cNvSpPr/>
      </dsp:nvSpPr>
      <dsp:spPr>
        <a:xfrm>
          <a:off x="0" y="0"/>
          <a:ext cx="8221569" cy="609004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Estate Planning </a:t>
          </a:r>
          <a:endParaRPr lang="en-US" sz="4000" kern="1200" dirty="0"/>
        </a:p>
      </dsp:txBody>
      <dsp:txXfrm>
        <a:off x="29729" y="29729"/>
        <a:ext cx="8162111" cy="549546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C91B52-68CA-4730-899D-B0CAB925556C}">
      <dsp:nvSpPr>
        <dsp:cNvPr id="0" name=""/>
        <dsp:cNvSpPr/>
      </dsp:nvSpPr>
      <dsp:spPr>
        <a:xfrm>
          <a:off x="0" y="0"/>
          <a:ext cx="8001000" cy="1254825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/>
            <a:t>Thank You</a:t>
          </a:r>
          <a:endParaRPr lang="en-US" sz="5400" kern="1200" dirty="0"/>
        </a:p>
      </dsp:txBody>
      <dsp:txXfrm>
        <a:off x="61256" y="61256"/>
        <a:ext cx="7878488" cy="113231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02D7B-15D9-45C1-9189-36EE3C442D3B}">
      <dsp:nvSpPr>
        <dsp:cNvPr id="0" name=""/>
        <dsp:cNvSpPr/>
      </dsp:nvSpPr>
      <dsp:spPr>
        <a:xfrm>
          <a:off x="0" y="0"/>
          <a:ext cx="8221569" cy="609004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Retirement</a:t>
          </a:r>
          <a:endParaRPr lang="en-US" sz="4000" kern="1200" dirty="0"/>
        </a:p>
      </dsp:txBody>
      <dsp:txXfrm>
        <a:off x="29729" y="29729"/>
        <a:ext cx="8162111" cy="54954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02D7B-15D9-45C1-9189-36EE3C442D3B}">
      <dsp:nvSpPr>
        <dsp:cNvPr id="0" name=""/>
        <dsp:cNvSpPr/>
      </dsp:nvSpPr>
      <dsp:spPr>
        <a:xfrm>
          <a:off x="0" y="0"/>
          <a:ext cx="8221569" cy="609004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Retirement</a:t>
          </a:r>
          <a:endParaRPr lang="en-US" sz="4000" kern="1200" dirty="0"/>
        </a:p>
      </dsp:txBody>
      <dsp:txXfrm>
        <a:off x="29729" y="29729"/>
        <a:ext cx="8162111" cy="54954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02D7B-15D9-45C1-9189-36EE3C442D3B}">
      <dsp:nvSpPr>
        <dsp:cNvPr id="0" name=""/>
        <dsp:cNvSpPr/>
      </dsp:nvSpPr>
      <dsp:spPr>
        <a:xfrm>
          <a:off x="0" y="0"/>
          <a:ext cx="8221569" cy="609004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Retirement</a:t>
          </a:r>
          <a:endParaRPr lang="en-US" sz="4000" kern="1200" dirty="0"/>
        </a:p>
      </dsp:txBody>
      <dsp:txXfrm>
        <a:off x="29729" y="29729"/>
        <a:ext cx="8162111" cy="54954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02D7B-15D9-45C1-9189-36EE3C442D3B}">
      <dsp:nvSpPr>
        <dsp:cNvPr id="0" name=""/>
        <dsp:cNvSpPr/>
      </dsp:nvSpPr>
      <dsp:spPr>
        <a:xfrm>
          <a:off x="0" y="0"/>
          <a:ext cx="8221569" cy="609004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Retirement</a:t>
          </a:r>
          <a:endParaRPr lang="en-US" sz="4000" kern="1200" dirty="0"/>
        </a:p>
      </dsp:txBody>
      <dsp:txXfrm>
        <a:off x="29729" y="29729"/>
        <a:ext cx="8162111" cy="54954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02D7B-15D9-45C1-9189-36EE3C442D3B}">
      <dsp:nvSpPr>
        <dsp:cNvPr id="0" name=""/>
        <dsp:cNvSpPr/>
      </dsp:nvSpPr>
      <dsp:spPr>
        <a:xfrm>
          <a:off x="0" y="0"/>
          <a:ext cx="8221569" cy="609004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Retirement</a:t>
          </a:r>
          <a:endParaRPr lang="en-US" sz="4000" kern="1200" dirty="0"/>
        </a:p>
      </dsp:txBody>
      <dsp:txXfrm>
        <a:off x="29729" y="29729"/>
        <a:ext cx="8162111" cy="54954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02D7B-15D9-45C1-9189-36EE3C442D3B}">
      <dsp:nvSpPr>
        <dsp:cNvPr id="0" name=""/>
        <dsp:cNvSpPr/>
      </dsp:nvSpPr>
      <dsp:spPr>
        <a:xfrm>
          <a:off x="0" y="0"/>
          <a:ext cx="8221569" cy="609004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Disability and Survivor Benefits</a:t>
          </a:r>
          <a:endParaRPr lang="en-US" sz="4000" kern="1200" dirty="0"/>
        </a:p>
      </dsp:txBody>
      <dsp:txXfrm>
        <a:off x="29729" y="29729"/>
        <a:ext cx="8162111" cy="5495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BC2B2F-3356-4D27-9045-A86C6F84D363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1A4C1D-D3ED-4EF9-8A7D-67101A361D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547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6B95-C3D4-4E3D-A489-21B1A5C0BD4D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BD48-1C1E-4772-A563-8D4BD2445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6B95-C3D4-4E3D-A489-21B1A5C0BD4D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BD48-1C1E-4772-A563-8D4BD2445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6B95-C3D4-4E3D-A489-21B1A5C0BD4D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BD48-1C1E-4772-A563-8D4BD2445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6B95-C3D4-4E3D-A489-21B1A5C0BD4D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BD48-1C1E-4772-A563-8D4BD2445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6B95-C3D4-4E3D-A489-21B1A5C0BD4D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BD48-1C1E-4772-A563-8D4BD2445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6B95-C3D4-4E3D-A489-21B1A5C0BD4D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BD48-1C1E-4772-A563-8D4BD2445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6B95-C3D4-4E3D-A489-21B1A5C0BD4D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BD48-1C1E-4772-A563-8D4BD2445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6B95-C3D4-4E3D-A489-21B1A5C0BD4D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BD48-1C1E-4772-A563-8D4BD2445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6B95-C3D4-4E3D-A489-21B1A5C0BD4D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BD48-1C1E-4772-A563-8D4BD2445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6B95-C3D4-4E3D-A489-21B1A5C0BD4D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BD48-1C1E-4772-A563-8D4BD2445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6B95-C3D4-4E3D-A489-21B1A5C0BD4D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BD48-1C1E-4772-A563-8D4BD2445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16B95-C3D4-4E3D-A489-21B1A5C0BD4D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0BD48-1C1E-4772-A563-8D4BD24459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6248400"/>
            <a:ext cx="8839200" cy="26161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0" i="0" kern="1200" baseline="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Bennie D Waller, </a:t>
            </a:r>
            <a:r>
              <a:rPr lang="en-US" sz="1100" b="0" i="0" kern="1200" baseline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Longwood University</a:t>
            </a:r>
            <a:endParaRPr lang="en-US" sz="1100" b="0" i="0" kern="1200" baseline="0" dirty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152400"/>
            <a:ext cx="152400" cy="6553200"/>
          </a:xfrm>
          <a:prstGeom prst="rect">
            <a:avLst/>
          </a:prstGeom>
          <a:solidFill>
            <a:srgbClr val="002060"/>
          </a:solidFill>
          <a:ln w="31750" cmpd="sng">
            <a:solidFill>
              <a:srgbClr val="002060"/>
            </a:solidFill>
          </a:ln>
          <a:effectLst>
            <a:outerShdw blurRad="152400" dist="317500" sx="1000" sy="1000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hyperlink" Target="mailto:wallerbd@longwood.edu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0.xml"/><Relationship Id="rId2" Type="http://schemas.openxmlformats.org/officeDocument/2006/relationships/diagramData" Target="../diagrams/data3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0.xml"/><Relationship Id="rId5" Type="http://schemas.openxmlformats.org/officeDocument/2006/relationships/diagramColors" Target="../diagrams/colors30.xml"/><Relationship Id="rId4" Type="http://schemas.openxmlformats.org/officeDocument/2006/relationships/diagramQuickStyle" Target="../diagrams/quickStyle3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1.xml"/><Relationship Id="rId2" Type="http://schemas.openxmlformats.org/officeDocument/2006/relationships/diagramData" Target="../diagrams/data3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1.xml"/><Relationship Id="rId5" Type="http://schemas.openxmlformats.org/officeDocument/2006/relationships/diagramColors" Target="../diagrams/colors31.xml"/><Relationship Id="rId4" Type="http://schemas.openxmlformats.org/officeDocument/2006/relationships/diagramQuickStyle" Target="../diagrams/quickStyle3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1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830162250"/>
              </p:ext>
            </p:extLst>
          </p:nvPr>
        </p:nvGraphicFramePr>
        <p:xfrm>
          <a:off x="533400" y="914400"/>
          <a:ext cx="8229600" cy="144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8194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Bennie Waller</a:t>
            </a:r>
          </a:p>
          <a:p>
            <a:r>
              <a:rPr lang="en-US" b="1" dirty="0" smtClean="0">
                <a:solidFill>
                  <a:schemeClr val="tx1"/>
                </a:solidFill>
                <a:hlinkClick r:id="rId7"/>
              </a:rPr>
              <a:t>wallerbd@longwood.edu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434-395-2046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Longwood University</a:t>
            </a:r>
            <a:br>
              <a:rPr lang="en-US" sz="2400" b="1" dirty="0" smtClean="0">
                <a:solidFill>
                  <a:schemeClr val="tx1"/>
                </a:solidFill>
              </a:rPr>
            </a:br>
            <a:r>
              <a:rPr lang="en-US" sz="2400" b="1" dirty="0" smtClean="0">
                <a:solidFill>
                  <a:schemeClr val="tx1"/>
                </a:solidFill>
              </a:rPr>
              <a:t>201 High Street</a:t>
            </a:r>
            <a:br>
              <a:rPr lang="en-US" sz="2400" b="1" dirty="0" smtClean="0">
                <a:solidFill>
                  <a:schemeClr val="tx1"/>
                </a:solidFill>
              </a:rPr>
            </a:br>
            <a:r>
              <a:rPr lang="en-US" sz="2400" b="1" dirty="0" smtClean="0">
                <a:solidFill>
                  <a:schemeClr val="tx1"/>
                </a:solidFill>
              </a:rPr>
              <a:t>Farmville, VA 23901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723879612"/>
              </p:ext>
            </p:extLst>
          </p:nvPr>
        </p:nvGraphicFramePr>
        <p:xfrm>
          <a:off x="533400" y="76200"/>
          <a:ext cx="82296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57200" y="990600"/>
            <a:ext cx="8458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/>
              <a:t>What is a pension – many years ago, “guaranteed” pension plans were where companies rewarded loyal employees by taking care of them during their retirement.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sz="24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/>
              <a:t>Those days are largely gone.  However, a current version of a pension is a Defined Benefit Plan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sz="2400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b="1" dirty="0" smtClean="0"/>
              <a:t>Defined benefit plan </a:t>
            </a:r>
            <a:r>
              <a:rPr lang="en-US" sz="2400" dirty="0" smtClean="0"/>
              <a:t>– is where you do received some “promised” or defined payout at retirement. 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sz="2400" dirty="0"/>
          </a:p>
          <a:p>
            <a:pPr marL="742950" lvl="1" indent="-285750">
              <a:buFont typeface="Wingdings" pitchFamily="2" charset="2"/>
              <a:buChar char="Ø"/>
            </a:pPr>
            <a:r>
              <a:rPr lang="en-US" sz="2400" dirty="0" smtClean="0"/>
              <a:t>Non-contribution plan – employer pays all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sz="2400" dirty="0" smtClean="0"/>
              <a:t>Contribution plan – you and employer contribute</a:t>
            </a:r>
          </a:p>
        </p:txBody>
      </p:sp>
    </p:spTree>
    <p:extLst>
      <p:ext uri="{BB962C8B-B14F-4D97-AF65-F5344CB8AC3E}">
        <p14:creationId xmlns:p14="http://schemas.microsoft.com/office/powerpoint/2010/main" val="237876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666031966"/>
              </p:ext>
            </p:extLst>
          </p:nvPr>
        </p:nvGraphicFramePr>
        <p:xfrm>
          <a:off x="533400" y="76200"/>
          <a:ext cx="82296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09600" y="990600"/>
            <a:ext cx="8305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/>
              <a:t>Formula for calculating benefits in a </a:t>
            </a:r>
            <a:r>
              <a:rPr lang="en-US" sz="2400" b="1" dirty="0" smtClean="0"/>
              <a:t>defined benefit plan </a:t>
            </a:r>
            <a:r>
              <a:rPr lang="en-US" sz="2400" dirty="0" smtClean="0"/>
              <a:t>can vary dramatically.  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sz="2400" dirty="0" smtClean="0"/>
              <a:t>Some companies focus only on the last few years of service</a:t>
            </a:r>
            <a:r>
              <a:rPr lang="en-US" sz="2400" dirty="0"/>
              <a:t> </a:t>
            </a:r>
            <a:r>
              <a:rPr lang="en-US" sz="2400" dirty="0" smtClean="0"/>
              <a:t>while others average all your years to calculate your benefits.</a:t>
            </a:r>
          </a:p>
          <a:p>
            <a:pPr marL="742950" lvl="1" indent="-285750">
              <a:buFont typeface="Wingdings" pitchFamily="2" charset="2"/>
              <a:buChar char="Ø"/>
            </a:pPr>
            <a:endParaRPr lang="en-US" sz="2400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/>
              <a:t>One common formula is to pay out 1.5% of the average salary of your last 3 years times your years of service.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sz="2400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/>
              <a:t>In general, the maximum that employees </a:t>
            </a:r>
            <a:r>
              <a:rPr lang="en-US" sz="2400" dirty="0"/>
              <a:t>will receive </a:t>
            </a:r>
            <a:r>
              <a:rPr lang="en-US" sz="2400" dirty="0" smtClean="0"/>
              <a:t>is 40-45</a:t>
            </a:r>
            <a:r>
              <a:rPr lang="en-US" sz="2400" dirty="0"/>
              <a:t>% </a:t>
            </a:r>
            <a:r>
              <a:rPr lang="en-US" sz="2400" dirty="0" smtClean="0"/>
              <a:t>of their before retirement income. </a:t>
            </a:r>
          </a:p>
        </p:txBody>
      </p:sp>
    </p:spTree>
    <p:extLst>
      <p:ext uri="{BB962C8B-B14F-4D97-AF65-F5344CB8AC3E}">
        <p14:creationId xmlns:p14="http://schemas.microsoft.com/office/powerpoint/2010/main" val="284611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42161067"/>
              </p:ext>
            </p:extLst>
          </p:nvPr>
        </p:nvGraphicFramePr>
        <p:xfrm>
          <a:off x="533400" y="76200"/>
          <a:ext cx="82296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09600" y="990600"/>
            <a:ext cx="8305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/>
              <a:t>Portability – the ability to retain and transfer benefits earned to another plan if leaving the company. Defined Benefit plans do NOT offer this benefit. 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sz="2400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/>
              <a:t>If you are VESTED, meaning you have been with the company long enough to be eligible for benefits, you will eventually get a “pension”, but it will likely be small as it generally based on salary.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sz="2400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/>
              <a:t>Funded vs. Unfunded plans – many defined benefit plans are unfunded, meaning that these pension funds are being paid out of current company earnings.  </a:t>
            </a:r>
            <a:endParaRPr lang="en-US" sz="2400" dirty="0"/>
          </a:p>
          <a:p>
            <a:pPr marL="742950" lvl="1" indent="-285750">
              <a:buFont typeface="Wingdings" pitchFamily="2" charset="2"/>
              <a:buChar char="Ø"/>
            </a:pPr>
            <a:r>
              <a:rPr lang="en-US" sz="2400" dirty="0" smtClean="0"/>
              <a:t>What if company get into financial trouble?</a:t>
            </a:r>
          </a:p>
        </p:txBody>
      </p:sp>
    </p:spTree>
    <p:extLst>
      <p:ext uri="{BB962C8B-B14F-4D97-AF65-F5344CB8AC3E}">
        <p14:creationId xmlns:p14="http://schemas.microsoft.com/office/powerpoint/2010/main" val="52444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56477755"/>
              </p:ext>
            </p:extLst>
          </p:nvPr>
        </p:nvGraphicFramePr>
        <p:xfrm>
          <a:off x="533400" y="76200"/>
          <a:ext cx="82296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09600" y="990600"/>
            <a:ext cx="8305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/>
              <a:t>Cash-Balance Plans – retirement plan whereby workers are credited with a percentage of their pay plus a predetermined rate of interest.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sz="2400" dirty="0" smtClean="0"/>
              <a:t>Plan is portable and can be rolled into an IRA</a:t>
            </a:r>
          </a:p>
          <a:p>
            <a:pPr marL="742950" lvl="1" indent="-285750">
              <a:buFont typeface="Wingdings" pitchFamily="2" charset="2"/>
              <a:buChar char="Ø"/>
            </a:pPr>
            <a:endParaRPr lang="en-US" sz="2400" dirty="0" smtClean="0"/>
          </a:p>
          <a:p>
            <a:pPr marL="742950" lvl="1" indent="-285750">
              <a:buFont typeface="Wingdings" pitchFamily="2" charset="2"/>
              <a:buChar char="Ø"/>
            </a:pPr>
            <a:r>
              <a:rPr lang="en-US" sz="2400" dirty="0" smtClean="0"/>
              <a:t>Benefits are much easier to track</a:t>
            </a:r>
          </a:p>
          <a:p>
            <a:pPr marL="742950" lvl="1" indent="-285750">
              <a:buFont typeface="Wingdings" pitchFamily="2" charset="2"/>
              <a:buChar char="Ø"/>
            </a:pPr>
            <a:endParaRPr lang="en-US" sz="2400" dirty="0" smtClean="0"/>
          </a:p>
          <a:p>
            <a:pPr marL="742950" lvl="1" indent="-285750">
              <a:buFont typeface="Wingdings" pitchFamily="2" charset="2"/>
              <a:buChar char="Ø"/>
            </a:pPr>
            <a:r>
              <a:rPr lang="en-US" sz="2400" dirty="0" smtClean="0"/>
              <a:t>Better for young people as they starting earning benefits earlier.</a:t>
            </a:r>
          </a:p>
          <a:p>
            <a:pPr marL="742950" lvl="1" indent="-285750">
              <a:buFont typeface="Wingdings" pitchFamily="2" charset="2"/>
              <a:buChar char="Ø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5648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343559559"/>
              </p:ext>
            </p:extLst>
          </p:nvPr>
        </p:nvGraphicFramePr>
        <p:xfrm>
          <a:off x="533400" y="76200"/>
          <a:ext cx="82296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09600" y="990600"/>
            <a:ext cx="8305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/>
              <a:t>You and/or your employee contribute to a retirement account set aside specifically for you.  In essence it is a personal savings account for retirement.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sz="2400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/>
              <a:t>What you eventually receive in retirement benefits is dependent upon how well your retirement account performs. 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sz="2400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/>
              <a:t>These programs have become incredibly popular as they involve no risk to the employer.  These plans pass the responsibility from employer to employee. 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sz="2400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/>
              <a:t>These plans can take one of several forms.</a:t>
            </a:r>
          </a:p>
        </p:txBody>
      </p:sp>
    </p:spTree>
    <p:extLst>
      <p:ext uri="{BB962C8B-B14F-4D97-AF65-F5344CB8AC3E}">
        <p14:creationId xmlns:p14="http://schemas.microsoft.com/office/powerpoint/2010/main" val="134255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21574281"/>
              </p:ext>
            </p:extLst>
          </p:nvPr>
        </p:nvGraphicFramePr>
        <p:xfrm>
          <a:off x="533400" y="76200"/>
          <a:ext cx="82296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09600" y="990600"/>
            <a:ext cx="83058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/>
              <a:t>Profit sharing plan – contribution to plan varies based on performance of the firm.  Could be risky.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sz="24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/>
              <a:t>Money purchase plan – a set percent is contributed each year regardless of firm performance.  These are preferred to profit sharing as the contribution is guaranteed.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sz="24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/>
              <a:t>Thrift and savings plan – employer matches a certain percent of employee contribution. 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sz="24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/>
              <a:t>Employee Stock ownership plan (ESOP) – plan where retirement funds are invested in company stock. Very risky as your retirement income is based on how well company stock performs.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/>
              <a:t>401k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73464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605960730"/>
              </p:ext>
            </p:extLst>
          </p:nvPr>
        </p:nvGraphicFramePr>
        <p:xfrm>
          <a:off x="533400" y="76200"/>
          <a:ext cx="82296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09600" y="990600"/>
            <a:ext cx="8305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/>
              <a:t>401k – a tax deferred savings plan where employees can contribute a portion of their wages up to a set amount.  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sz="2400" dirty="0" smtClean="0"/>
              <a:t>Contributions to a 401(k) are not taxed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sz="2400" dirty="0" smtClean="0"/>
              <a:t>Earning a 401(k) are not taxed until withdrawals are made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sz="24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/>
              <a:t>Contribution amounts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sz="2400" dirty="0" smtClean="0"/>
              <a:t>For 401(k) and 403(b) accounts</a:t>
            </a:r>
          </a:p>
          <a:p>
            <a:pPr marL="1200150" lvl="2" indent="-285750">
              <a:buFont typeface="Wingdings" pitchFamily="2" charset="2"/>
              <a:buChar char="Ø"/>
            </a:pPr>
            <a:r>
              <a:rPr lang="en-US" sz="2400" dirty="0" smtClean="0"/>
              <a:t>In 2008, 16,500 with increases in $500 increments based on inflation</a:t>
            </a:r>
          </a:p>
          <a:p>
            <a:pPr marL="1200150" lvl="2" indent="-285750">
              <a:buFont typeface="Wingdings" pitchFamily="2" charset="2"/>
              <a:buChar char="Ø"/>
            </a:pPr>
            <a:r>
              <a:rPr lang="en-US" sz="2400" dirty="0" smtClean="0"/>
              <a:t>Tax payers over 50 are allowed to make annual “catch-up” contributions of $5,500</a:t>
            </a:r>
          </a:p>
        </p:txBody>
      </p:sp>
    </p:spTree>
    <p:extLst>
      <p:ext uri="{BB962C8B-B14F-4D97-AF65-F5344CB8AC3E}">
        <p14:creationId xmlns:p14="http://schemas.microsoft.com/office/powerpoint/2010/main" val="309669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601389257"/>
              </p:ext>
            </p:extLst>
          </p:nvPr>
        </p:nvGraphicFramePr>
        <p:xfrm>
          <a:off x="533400" y="76200"/>
          <a:ext cx="82296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09600" y="990600"/>
            <a:ext cx="8305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/>
              <a:t>If you are self-employed either full time or part-time, or work for a small business you can contribute to one of the following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sz="24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b="1" dirty="0" smtClean="0"/>
              <a:t>Keogh</a:t>
            </a:r>
            <a:r>
              <a:rPr lang="en-US" sz="2400" dirty="0" smtClean="0"/>
              <a:t> – a tax-sheltered retirement plan.  These plans are self-direct in terms of investments made and are established through financial intuitions.  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sz="2400" dirty="0" smtClean="0"/>
              <a:t>As with 401(k) plans, payments to a Keogh plan are made before taxes.  This may reduce tax liability.  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sz="2400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b="1" dirty="0" smtClean="0"/>
              <a:t>Simplified Employee Pension Plan (SEP-IRA) </a:t>
            </a:r>
            <a:r>
              <a:rPr lang="en-US" sz="2400" dirty="0" smtClean="0"/>
              <a:t>– similar to a Keogh plan but funded by the employer.  Employee sets up investment account and employer makes annual contributions up to25% of employees salary or $49,000 whichever is less.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530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762299037"/>
              </p:ext>
            </p:extLst>
          </p:nvPr>
        </p:nvGraphicFramePr>
        <p:xfrm>
          <a:off x="533400" y="76200"/>
          <a:ext cx="82296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09600" y="990600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400" b="1" dirty="0" smtClean="0"/>
              <a:t>Savings Incentive Match Plan for Employees (SIMPLE)</a:t>
            </a:r>
            <a:r>
              <a:rPr lang="en-US" sz="2400" dirty="0" smtClean="0"/>
              <a:t> – tax sheltered retirement plan aimed at the self-employed that provides for some matching funds by the employer. </a:t>
            </a:r>
          </a:p>
        </p:txBody>
      </p:sp>
    </p:spTree>
    <p:extLst>
      <p:ext uri="{BB962C8B-B14F-4D97-AF65-F5344CB8AC3E}">
        <p14:creationId xmlns:p14="http://schemas.microsoft.com/office/powerpoint/2010/main" val="146018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919366046"/>
              </p:ext>
            </p:extLst>
          </p:nvPr>
        </p:nvGraphicFramePr>
        <p:xfrm>
          <a:off x="533400" y="76200"/>
          <a:ext cx="82296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09600" y="990600"/>
            <a:ext cx="8305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400" b="1" dirty="0" smtClean="0"/>
              <a:t>Individual Retirement Account </a:t>
            </a:r>
            <a:r>
              <a:rPr lang="en-US" sz="2400" b="1" dirty="0"/>
              <a:t>(</a:t>
            </a:r>
            <a:r>
              <a:rPr lang="en-US" sz="2400" b="1" dirty="0" smtClean="0"/>
              <a:t>IRA) </a:t>
            </a:r>
            <a:r>
              <a:rPr lang="en-US" sz="2400" dirty="0" smtClean="0"/>
              <a:t>-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sz="2400" dirty="0" smtClean="0"/>
              <a:t>Tax advantages may be tax deductible dependent upon income and whether individual and/or spouse is covered by company retirement plan.  Be sure to check out the rules.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sz="2400" dirty="0" smtClean="0"/>
              <a:t>Maximum amount of contribution is $5,000 (2011) with adjustment for inflation in $500 increments.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sz="2400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b="1" dirty="0" smtClean="0"/>
              <a:t>ROTH IRA </a:t>
            </a:r>
            <a:r>
              <a:rPr lang="en-US" sz="2400" dirty="0" smtClean="0"/>
              <a:t>– An IRA where contributions are not tax deductible, however the investment and earnings are not taxed at retirement.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sz="2400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b="1" dirty="0" smtClean="0"/>
              <a:t>Coverdell Education Savings Account </a:t>
            </a:r>
            <a:r>
              <a:rPr lang="en-US" sz="2400" dirty="0" smtClean="0"/>
              <a:t>–like a Roth IRA in terms of contributions with limits of $2,000 per child (&lt;18) with some income limits.  Earnings are tax-free for education.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9210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897352760"/>
              </p:ext>
            </p:extLst>
          </p:nvPr>
        </p:nvGraphicFramePr>
        <p:xfrm>
          <a:off x="609600" y="1600200"/>
          <a:ext cx="8229600" cy="144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09261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881926999"/>
              </p:ext>
            </p:extLst>
          </p:nvPr>
        </p:nvGraphicFramePr>
        <p:xfrm>
          <a:off x="533400" y="76200"/>
          <a:ext cx="82296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09600" y="990600"/>
            <a:ext cx="8305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/>
              <a:t>Saving for College – 529 Plans – tax advantaged saving plan for college allowing contributions up to $350,000 (VA) which grows tax-free.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sz="2400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/>
              <a:t>Sponsored by individual states, but open to all regardless of where you live. </a:t>
            </a:r>
          </a:p>
        </p:txBody>
      </p:sp>
    </p:spTree>
    <p:extLst>
      <p:ext uri="{BB962C8B-B14F-4D97-AF65-F5344CB8AC3E}">
        <p14:creationId xmlns:p14="http://schemas.microsoft.com/office/powerpoint/2010/main" val="402450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968971785"/>
              </p:ext>
            </p:extLst>
          </p:nvPr>
        </p:nvGraphicFramePr>
        <p:xfrm>
          <a:off x="533400" y="76200"/>
          <a:ext cx="82296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09600" y="990600"/>
            <a:ext cx="8305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/>
              <a:t>Plan ahead for receiving retirement payouts. 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sz="2400" dirty="0" smtClean="0"/>
              <a:t>Consider tax consequences of withdrawal.</a:t>
            </a:r>
            <a:endParaRPr lang="en-US" sz="2400" dirty="0"/>
          </a:p>
          <a:p>
            <a:pPr marL="742950" lvl="1" indent="-285750">
              <a:buFont typeface="Wingdings" pitchFamily="2" charset="2"/>
              <a:buChar char="Ø"/>
            </a:pPr>
            <a:r>
              <a:rPr lang="en-US" sz="2400" dirty="0" smtClean="0"/>
              <a:t>Should you choose and lump sum or an annuity</a:t>
            </a:r>
          </a:p>
          <a:p>
            <a:pPr marL="742950" lvl="1" indent="-285750">
              <a:buFont typeface="Wingdings" pitchFamily="2" charset="2"/>
              <a:buChar char="Ø"/>
            </a:pPr>
            <a:endParaRPr lang="en-US" sz="2400" dirty="0" smtClean="0"/>
          </a:p>
          <a:p>
            <a:pPr marL="742950" lvl="1" indent="-285750">
              <a:buFont typeface="Wingdings" pitchFamily="2" charset="2"/>
              <a:buChar char="Ø"/>
            </a:pPr>
            <a:r>
              <a:rPr lang="en-US" sz="2400" dirty="0" smtClean="0"/>
              <a:t>Single life annuity – receive set amount until death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sz="2400" dirty="0" smtClean="0"/>
              <a:t>Certain period annuity– </a:t>
            </a:r>
            <a:r>
              <a:rPr lang="en-US" sz="2400" dirty="0" err="1" smtClean="0"/>
              <a:t>recived</a:t>
            </a:r>
            <a:r>
              <a:rPr lang="en-US" sz="2400" dirty="0" smtClean="0"/>
              <a:t> annuity for a certain period of time (10-20 years) after which payments cease.  If you die, your beneficiary receives payments. Payments are less than with single life annuity. 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sz="2400" dirty="0" smtClean="0"/>
              <a:t>Joint/survivor annuity – payments over the life of you and spouse.  Most common is 50% survivor benefit which pays spouse 50% of your benefit after you die or 100% benefit which continues same level of benefits after you die. Of course the higher the benefit, the lower the annuity amount</a:t>
            </a:r>
            <a:endParaRPr lang="en-US" sz="2400" dirty="0"/>
          </a:p>
          <a:p>
            <a:pPr marL="742950" lvl="1" indent="-285750">
              <a:buFont typeface="Wingdings" pitchFamily="2" charset="2"/>
              <a:buChar char="Ø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4991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961678513"/>
              </p:ext>
            </p:extLst>
          </p:nvPr>
        </p:nvGraphicFramePr>
        <p:xfrm>
          <a:off x="533400" y="76200"/>
          <a:ext cx="82296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09600" y="990600"/>
            <a:ext cx="8305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/>
              <a:t>Lump sum – receiving your full retirement payout in one lump sum does provide flexibility, however may be dangerous depending upon your financial discipline.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sz="2400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/>
              <a:t>Diversification remains important.</a:t>
            </a:r>
          </a:p>
          <a:p>
            <a:pPr marL="742950" lvl="1" indent="-285750">
              <a:buFont typeface="Wingdings" pitchFamily="2" charset="2"/>
              <a:buChar char="Ø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5128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235754326"/>
              </p:ext>
            </p:extLst>
          </p:nvPr>
        </p:nvGraphicFramePr>
        <p:xfrm>
          <a:off x="533400" y="76200"/>
          <a:ext cx="82296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8229600" cy="4389438"/>
          </a:xfrm>
        </p:spPr>
        <p:txBody>
          <a:bodyPr>
            <a:normAutofit/>
          </a:bodyPr>
          <a:lstStyle/>
          <a:p>
            <a:pPr eaLnBrk="1" hangingPunct="1"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2400" dirty="0" smtClean="0">
                <a:ea typeface="ヒラギノ角ゴ Pro W3" pitchFamily="-65" charset="-128"/>
              </a:rPr>
              <a:t>Estate planning is planning for what happens to your wealth and dependents upon death.</a:t>
            </a:r>
          </a:p>
          <a:p>
            <a:pPr eaLnBrk="1" hangingPunct="1"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2400" dirty="0" smtClean="0">
                <a:ea typeface="ヒラギノ角ゴ Pro W3" pitchFamily="-65" charset="-128"/>
              </a:rPr>
              <a:t>Ideally, you would like to pass on as much as possible to your heirs with the least amount of costs.</a:t>
            </a:r>
          </a:p>
          <a:p>
            <a:pPr eaLnBrk="1" hangingPunct="1"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2400" dirty="0" smtClean="0">
                <a:ea typeface="ヒラギノ角ゴ Pro W3" pitchFamily="-65" charset="-128"/>
              </a:rPr>
              <a:t>Determine who has decision-making authority if you are incapacitated.</a:t>
            </a:r>
          </a:p>
        </p:txBody>
      </p:sp>
    </p:spTree>
    <p:extLst>
      <p:ext uri="{BB962C8B-B14F-4D97-AF65-F5344CB8AC3E}">
        <p14:creationId xmlns:p14="http://schemas.microsoft.com/office/powerpoint/2010/main" val="426850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27694106"/>
              </p:ext>
            </p:extLst>
          </p:nvPr>
        </p:nvGraphicFramePr>
        <p:xfrm>
          <a:off x="533400" y="76200"/>
          <a:ext cx="82296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09600" y="990600"/>
            <a:ext cx="8305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/>
              <a:t>Estate and gift-tax credit allows first $5.25 million be passed on tax free. 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sz="2400" dirty="0" smtClean="0"/>
              <a:t>No limit on transfers between spouses on tax free basis</a:t>
            </a:r>
            <a:endParaRPr lang="en-US" sz="2400" dirty="0"/>
          </a:p>
          <a:p>
            <a:pPr marL="742950" lvl="1" indent="-285750">
              <a:buFont typeface="Wingdings" pitchFamily="2" charset="2"/>
              <a:buChar char="Ø"/>
            </a:pPr>
            <a:r>
              <a:rPr lang="en-US" sz="2400" dirty="0" smtClean="0"/>
              <a:t> Above this amount, the tax rate is 40% (2013).</a:t>
            </a:r>
          </a:p>
          <a:p>
            <a:pPr lvl="1"/>
            <a:endParaRPr lang="en-US" sz="24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/>
              <a:t>Gift taxes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sz="2400" dirty="0" smtClean="0"/>
              <a:t>The transferring of wealth prior to death may be one way of minimizing the taxable value of an estate.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sz="2400" dirty="0" smtClean="0"/>
              <a:t>Husband and wife may gift up to 13,000 per year tax free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8215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9845832"/>
              </p:ext>
            </p:extLst>
          </p:nvPr>
        </p:nvGraphicFramePr>
        <p:xfrm>
          <a:off x="533400" y="76200"/>
          <a:ext cx="82296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09600" y="990600"/>
            <a:ext cx="8305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/>
              <a:t>Wills – a legal document that describes your wishes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sz="2400" dirty="0" smtClean="0"/>
              <a:t>How property and gifts are to be distributed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sz="2400" dirty="0" smtClean="0"/>
              <a:t>Names beneficiaries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sz="2400" dirty="0" smtClean="0"/>
              <a:t>Names executor (without will court will appoint administrator, which may be costly and not align with your wishes)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sz="2400" dirty="0" smtClean="0"/>
              <a:t>Names guardians for children under 18 (without court will appoint guardian).</a:t>
            </a:r>
          </a:p>
          <a:p>
            <a:pPr marL="742950" lvl="1" indent="-285750">
              <a:buFont typeface="Wingdings" pitchFamily="2" charset="2"/>
              <a:buChar char="Ø"/>
            </a:pPr>
            <a:endParaRPr lang="en-US" sz="2400" dirty="0" smtClean="0"/>
          </a:p>
          <a:p>
            <a:pPr marL="742950" lvl="1" indent="-285750">
              <a:buFont typeface="Wingdings" pitchFamily="2" charset="2"/>
              <a:buChar char="Ø"/>
            </a:pPr>
            <a:endParaRPr lang="en-US" sz="2400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/>
              <a:t>Probate – legal procedure that establishes the validity of a will and then distributes estate’s assets. 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sz="2400" dirty="0" smtClean="0"/>
              <a:t>Allows for disagreements to be settled 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sz="2400" dirty="0" smtClean="0"/>
              <a:t>Allows for distribution of assets for those that die intestate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395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892336890"/>
              </p:ext>
            </p:extLst>
          </p:nvPr>
        </p:nvGraphicFramePr>
        <p:xfrm>
          <a:off x="533400" y="76200"/>
          <a:ext cx="82296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09600" y="990600"/>
            <a:ext cx="8305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/>
              <a:t>Writing a will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sz="2400" dirty="0" smtClean="0"/>
              <a:t>Introductory statement – should identify person and revoke any prior wills to prevent any conflicts with prior wills. 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sz="2400" dirty="0" smtClean="0"/>
              <a:t>Directs payments of debt and taxes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sz="2400" dirty="0" smtClean="0"/>
              <a:t>Disposition of property – who gets what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sz="2400" dirty="0" smtClean="0"/>
              <a:t>Appointment – names executor and guardian if applicable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sz="2400" dirty="0" smtClean="0"/>
              <a:t>Common disaster – identifies which spouse is assumed to die first in event both die together. 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sz="2400" dirty="0" smtClean="0"/>
              <a:t>Attestation and witness – validates will with signing before 2 or more witnesses.</a:t>
            </a:r>
          </a:p>
          <a:p>
            <a:pPr marL="742950" lvl="1" indent="-285750">
              <a:buFont typeface="Wingdings" pitchFamily="2" charset="2"/>
              <a:buChar char="Ø"/>
            </a:pPr>
            <a:endParaRPr lang="en-US" sz="2400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/>
              <a:t>Codicil – attachment used to change or amend will.  Should be handled by a lawyer and attached to will.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5327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09491945"/>
              </p:ext>
            </p:extLst>
          </p:nvPr>
        </p:nvGraphicFramePr>
        <p:xfrm>
          <a:off x="533400" y="76200"/>
          <a:ext cx="82296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09600" y="990600"/>
            <a:ext cx="8305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/>
              <a:t>Letter of last instruction – generally written to surviving spouse with instruction as to the location of the will and other legal documents.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sz="2400" dirty="0" smtClean="0"/>
              <a:t>Not a legally binding agreement</a:t>
            </a:r>
          </a:p>
          <a:p>
            <a:pPr marL="742950" lvl="1" indent="-285750">
              <a:buFont typeface="Wingdings" pitchFamily="2" charset="2"/>
              <a:buChar char="Ø"/>
            </a:pPr>
            <a:endParaRPr lang="en-US" sz="24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/>
              <a:t>Choosing an Executor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sz="2400" dirty="0" smtClean="0"/>
              <a:t>In charge of carrying out your last wishes and manages property until it is passed on to heirs.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sz="2400" dirty="0" smtClean="0"/>
              <a:t>Could be family member, lawyer or bank trust officer.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sz="2400" dirty="0" smtClean="0"/>
              <a:t>Handles personal matters such as debts and reports final accounting to court.</a:t>
            </a:r>
          </a:p>
          <a:p>
            <a:pPr marL="742950" lvl="1" indent="-285750">
              <a:buFont typeface="Wingdings" pitchFamily="2" charset="2"/>
              <a:buChar char="Ø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6993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381104127"/>
              </p:ext>
            </p:extLst>
          </p:nvPr>
        </p:nvGraphicFramePr>
        <p:xfrm>
          <a:off x="533400" y="76200"/>
          <a:ext cx="82296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09600" y="990600"/>
            <a:ext cx="8305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>
                <a:ea typeface="ヒラギノ角ゴ Pro W3" pitchFamily="-65" charset="-128"/>
              </a:rPr>
              <a:t>Durable </a:t>
            </a:r>
            <a:r>
              <a:rPr lang="en-US" sz="2400" dirty="0">
                <a:ea typeface="ヒラギノ角ゴ Pro W3" pitchFamily="-65" charset="-128"/>
              </a:rPr>
              <a:t>power of attorney—provides for someone to act in your place should you become mentally </a:t>
            </a:r>
            <a:r>
              <a:rPr lang="en-US" sz="2400" dirty="0" smtClean="0">
                <a:ea typeface="ヒラギノ角ゴ Pro W3" pitchFamily="-65" charset="-128"/>
              </a:rPr>
              <a:t>incapacitated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sz="2400" dirty="0" smtClean="0">
              <a:ea typeface="ヒラギノ角ゴ Pro W3" pitchFamily="-65" charset="-128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>
                <a:ea typeface="ヒラギノ角ゴ Pro W3" pitchFamily="-65" charset="-128"/>
              </a:rPr>
              <a:t>Living will—allows you to state your wishes regarding medical treatment in the event of illness or </a:t>
            </a:r>
            <a:r>
              <a:rPr lang="en-US" sz="2400" dirty="0" smtClean="0">
                <a:ea typeface="ヒラギノ角ゴ Pro W3" pitchFamily="-65" charset="-128"/>
              </a:rPr>
              <a:t>injury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sz="2400" dirty="0">
              <a:ea typeface="ヒラギノ角ゴ Pro W3" pitchFamily="-65" charset="-128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en-US" sz="2400" dirty="0" smtClean="0">
              <a:ea typeface="ヒラギノ角ゴ Pro W3" pitchFamily="-65" charset="-128"/>
            </a:endParaRPr>
          </a:p>
          <a:p>
            <a:pPr marL="742950" lvl="1" indent="-285750">
              <a:buFont typeface="Wingdings" pitchFamily="2" charset="2"/>
              <a:buChar char="Ø"/>
            </a:pPr>
            <a:endParaRPr lang="en-US" sz="2400" dirty="0">
              <a:ea typeface="ヒラギノ角ゴ Pro W3" pitchFamily="-65" charset="-128"/>
            </a:endParaRPr>
          </a:p>
          <a:p>
            <a:pPr marL="742950" lvl="1" indent="-285750">
              <a:buFont typeface="Wingdings" pitchFamily="2" charset="2"/>
              <a:buChar char="Ø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0212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998597254"/>
              </p:ext>
            </p:extLst>
          </p:nvPr>
        </p:nvGraphicFramePr>
        <p:xfrm>
          <a:off x="533400" y="76200"/>
          <a:ext cx="82296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09600" y="838200"/>
            <a:ext cx="8229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/>
              <a:t>Probate is time consuming  and costly.  Three ways of avoiding probate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dirty="0" smtClean="0"/>
              <a:t>Joint ownership</a:t>
            </a:r>
          </a:p>
          <a:p>
            <a:pPr marL="1257300" lvl="2" indent="-342900">
              <a:buFont typeface="Wingdings" pitchFamily="2" charset="2"/>
              <a:buChar char="Ø"/>
            </a:pPr>
            <a:r>
              <a:rPr lang="en-US" sz="2400" dirty="0" smtClean="0"/>
              <a:t>Tenancy by the entirety – married couples</a:t>
            </a:r>
          </a:p>
          <a:p>
            <a:pPr marL="1257300" lvl="2" indent="-342900">
              <a:buFont typeface="Wingdings" pitchFamily="2" charset="2"/>
              <a:buChar char="Ø"/>
            </a:pPr>
            <a:r>
              <a:rPr lang="en-US" sz="2400" dirty="0" smtClean="0"/>
              <a:t>Joint tenancy with right of survivorship </a:t>
            </a:r>
          </a:p>
          <a:p>
            <a:pPr marL="1257300" lvl="2" indent="-342900">
              <a:buFont typeface="Wingdings" pitchFamily="2" charset="2"/>
              <a:buChar char="Ø"/>
            </a:pPr>
            <a:r>
              <a:rPr lang="en-US" sz="2400" dirty="0" smtClean="0"/>
              <a:t>Tenancy in common – passed to heirs according to will</a:t>
            </a:r>
          </a:p>
          <a:p>
            <a:pPr marL="1257300" lvl="2" indent="-342900">
              <a:buFont typeface="Wingdings" pitchFamily="2" charset="2"/>
              <a:buChar char="Ø"/>
            </a:pPr>
            <a:endParaRPr lang="en-US" sz="2400" dirty="0"/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dirty="0" smtClean="0"/>
              <a:t>Gifts</a:t>
            </a:r>
          </a:p>
          <a:p>
            <a:pPr marL="800100" lvl="1" indent="-342900">
              <a:buFont typeface="Wingdings" pitchFamily="2" charset="2"/>
              <a:buChar char="Ø"/>
            </a:pPr>
            <a:endParaRPr lang="en-US" sz="2400" dirty="0"/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dirty="0" smtClean="0"/>
              <a:t>Trusts – legal entity that holds and manages assets for another person.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8702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79264830"/>
              </p:ext>
            </p:extLst>
          </p:nvPr>
        </p:nvGraphicFramePr>
        <p:xfrm>
          <a:off x="533400" y="76200"/>
          <a:ext cx="82296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458200" cy="51816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spcAft>
                <a:spcPts val="1800"/>
              </a:spcAft>
            </a:pPr>
            <a:r>
              <a:rPr lang="en-US" altLang="en-US" dirty="0" smtClean="0">
                <a:ea typeface="ヒラギノ角ゴ Pro W3" pitchFamily="-65" charset="-128"/>
              </a:rPr>
              <a:t>Today, you’ve got to come up with retirements funds by yourself.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dirty="0" smtClean="0">
                <a:ea typeface="ヒラギノ角ゴ Pro W3" pitchFamily="-65" charset="-128"/>
              </a:rPr>
              <a:t>Despite Social Security reform proposals, there might not be Social Security when you retire.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dirty="0" smtClean="0">
                <a:ea typeface="ヒラギノ角ゴ Pro W3" pitchFamily="-65" charset="-128"/>
              </a:rPr>
              <a:t>Need to know about Social Security, employer-funded pensions, and current retirement plans.</a:t>
            </a:r>
          </a:p>
          <a:p>
            <a:pPr>
              <a:spcAft>
                <a:spcPts val="1800"/>
              </a:spcAft>
            </a:pPr>
            <a:r>
              <a:rPr lang="en-US" altLang="en-US" dirty="0">
                <a:ea typeface="ヒラギノ角ゴ Pro W3" pitchFamily="-65" charset="-128"/>
              </a:rPr>
              <a:t>Primary source of retirement income for many senior citizens.</a:t>
            </a:r>
          </a:p>
          <a:p>
            <a:pPr>
              <a:spcAft>
                <a:spcPts val="1800"/>
              </a:spcAft>
            </a:pPr>
            <a:r>
              <a:rPr lang="en-US" altLang="en-US" dirty="0">
                <a:ea typeface="ヒラギノ角ゴ Pro W3" pitchFamily="-65" charset="-128"/>
              </a:rPr>
              <a:t>Younger workers who won’t retire for another 40 years, Social Security may no longer be there</a:t>
            </a:r>
            <a:endParaRPr lang="en-US" altLang="en-US" dirty="0" smtClean="0">
              <a:ea typeface="ヒラギノ角ゴ Pro W3" pitchFamily="-65" charset="-128"/>
            </a:endParaRPr>
          </a:p>
          <a:p>
            <a:pPr eaLnBrk="1" hangingPunct="1"/>
            <a:endParaRPr lang="en-US" altLang="en-US" dirty="0" smtClean="0">
              <a:ea typeface="ヒラギノ角ゴ Pro W3" pitchFamily="-65" charset="-128"/>
            </a:endParaRPr>
          </a:p>
          <a:p>
            <a:pPr eaLnBrk="1" hangingPunct="1"/>
            <a:endParaRPr lang="en-US" altLang="en-US" dirty="0" smtClean="0">
              <a:ea typeface="ヒラギノ角ゴ Pro W3" pitchFamily="-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35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86602271"/>
              </p:ext>
            </p:extLst>
          </p:nvPr>
        </p:nvGraphicFramePr>
        <p:xfrm>
          <a:off x="533400" y="76200"/>
          <a:ext cx="82296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09600" y="9906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/>
              <a:t>Estate planning which includes writing a will is essential.  DON’T put it off.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7387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389314640"/>
              </p:ext>
            </p:extLst>
          </p:nvPr>
        </p:nvGraphicFramePr>
        <p:xfrm>
          <a:off x="685800" y="1905000"/>
          <a:ext cx="80010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64609278"/>
              </p:ext>
            </p:extLst>
          </p:nvPr>
        </p:nvGraphicFramePr>
        <p:xfrm>
          <a:off x="533400" y="76200"/>
          <a:ext cx="82296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09600" y="990600"/>
            <a:ext cx="8305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400" b="1" dirty="0" smtClean="0"/>
              <a:t>Nothing happens without a plan</a:t>
            </a:r>
          </a:p>
          <a:p>
            <a:pPr marL="742950" lvl="1" indent="-285750">
              <a:buFont typeface="Wingdings" pitchFamily="2" charset="2"/>
              <a:buChar char="Ø"/>
            </a:pPr>
            <a:endParaRPr lang="en-US" sz="2400" dirty="0" smtClean="0"/>
          </a:p>
          <a:p>
            <a:pPr marL="742950" lvl="1" indent="-285750">
              <a:buFont typeface="Wingdings" pitchFamily="2" charset="2"/>
              <a:buChar char="Ø"/>
            </a:pPr>
            <a:r>
              <a:rPr lang="en-US" sz="2400" dirty="0" smtClean="0"/>
              <a:t>Set goals for retirement</a:t>
            </a:r>
          </a:p>
          <a:p>
            <a:pPr marL="742950" lvl="1" indent="-285750">
              <a:buFont typeface="Wingdings" pitchFamily="2" charset="2"/>
              <a:buChar char="Ø"/>
            </a:pPr>
            <a:endParaRPr lang="en-US" sz="2400" dirty="0" smtClean="0"/>
          </a:p>
          <a:p>
            <a:pPr marL="742950" lvl="1" indent="-285750">
              <a:buFont typeface="Wingdings" pitchFamily="2" charset="2"/>
              <a:buChar char="Ø"/>
            </a:pPr>
            <a:r>
              <a:rPr lang="en-US" sz="2400" dirty="0" smtClean="0"/>
              <a:t>Estimate amount needed based on goals – start with 70-80% of current living expenses</a:t>
            </a:r>
          </a:p>
          <a:p>
            <a:pPr marL="742950" lvl="1" indent="-285750">
              <a:buFont typeface="Wingdings" pitchFamily="2" charset="2"/>
              <a:buChar char="Ø"/>
            </a:pPr>
            <a:endParaRPr lang="en-US" sz="2400" dirty="0" smtClean="0"/>
          </a:p>
          <a:p>
            <a:pPr marL="742950" lvl="1" indent="-285750">
              <a:buFont typeface="Wingdings" pitchFamily="2" charset="2"/>
              <a:buChar char="Ø"/>
            </a:pPr>
            <a:r>
              <a:rPr lang="en-US" sz="2400" dirty="0" smtClean="0"/>
              <a:t>Estimate income at retirement</a:t>
            </a:r>
          </a:p>
          <a:p>
            <a:pPr marL="742950" lvl="1" indent="-285750">
              <a:buFont typeface="Wingdings" pitchFamily="2" charset="2"/>
              <a:buChar char="Ø"/>
            </a:pPr>
            <a:endParaRPr lang="en-US" sz="2400" dirty="0" smtClean="0"/>
          </a:p>
          <a:p>
            <a:pPr marL="742950" lvl="1" indent="-285750">
              <a:buFont typeface="Wingdings" pitchFamily="2" charset="2"/>
              <a:buChar char="Ø"/>
            </a:pPr>
            <a:r>
              <a:rPr lang="en-US" sz="2400" dirty="0" smtClean="0"/>
              <a:t>Determine how much you need to be saving or to have saved by retirement in order to reach these goals.</a:t>
            </a:r>
          </a:p>
          <a:p>
            <a:pPr marL="742950" lvl="1" indent="-285750">
              <a:buFont typeface="Wingdings" pitchFamily="2" charset="2"/>
              <a:buChar char="Ø"/>
            </a:pPr>
            <a:endParaRPr lang="en-US" sz="2400" dirty="0" smtClean="0"/>
          </a:p>
          <a:p>
            <a:pPr marL="742950" lvl="1" indent="-285750">
              <a:buFont typeface="Wingdings" pitchFamily="2" charset="2"/>
              <a:buChar char="Ø"/>
            </a:pPr>
            <a:endParaRPr lang="en-US" sz="2400" dirty="0" smtClean="0"/>
          </a:p>
          <a:p>
            <a:pPr marL="742950" lvl="1" indent="-285750">
              <a:buFont typeface="Wingdings" pitchFamily="2" charset="2"/>
              <a:buChar char="Ø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3886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64609278"/>
              </p:ext>
            </p:extLst>
          </p:nvPr>
        </p:nvGraphicFramePr>
        <p:xfrm>
          <a:off x="533400" y="76200"/>
          <a:ext cx="82296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09600" y="990600"/>
            <a:ext cx="83058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Bef>
                <a:spcPts val="2400"/>
              </a:spcBef>
              <a:spcAft>
                <a:spcPts val="1200"/>
              </a:spcAft>
              <a:buFont typeface="Verdana" panose="020B0604030504040204" pitchFamily="34" charset="0"/>
              <a:buAutoNum type="arabicPeriod"/>
            </a:pPr>
            <a:r>
              <a:rPr lang="en-US" altLang="en-US" dirty="0">
                <a:ea typeface="ヒラギノ角ゴ Pro W3" pitchFamily="-65" charset="-128"/>
              </a:rPr>
              <a:t>Understand the changing nature of retirement planning.</a:t>
            </a:r>
          </a:p>
          <a:p>
            <a:pPr marL="514350" indent="-514350">
              <a:spcBef>
                <a:spcPts val="2400"/>
              </a:spcBef>
              <a:spcAft>
                <a:spcPts val="1200"/>
              </a:spcAft>
              <a:buFont typeface="Verdana" panose="020B0604030504040204" pitchFamily="34" charset="0"/>
              <a:buAutoNum type="arabicPeriod"/>
            </a:pPr>
            <a:r>
              <a:rPr lang="en-US" altLang="en-US" dirty="0">
                <a:ea typeface="ヒラギノ角ゴ Pro W3" pitchFamily="-65" charset="-128"/>
              </a:rPr>
              <a:t>Set up a retirement plan.</a:t>
            </a:r>
          </a:p>
          <a:p>
            <a:pPr marL="514350" indent="-514350">
              <a:spcBef>
                <a:spcPts val="2400"/>
              </a:spcBef>
              <a:spcAft>
                <a:spcPts val="1200"/>
              </a:spcAft>
              <a:buFont typeface="Verdana" panose="020B0604030504040204" pitchFamily="34" charset="0"/>
              <a:buAutoNum type="arabicPeriod"/>
            </a:pPr>
            <a:r>
              <a:rPr lang="en-US" altLang="en-US" dirty="0">
                <a:ea typeface="ヒラギノ角ゴ Pro W3" pitchFamily="-65" charset="-128"/>
              </a:rPr>
              <a:t>Contribute to a tax-favored retirement plan to help fund your </a:t>
            </a:r>
            <a:r>
              <a:rPr lang="en-US" altLang="en-US" dirty="0" smtClean="0">
                <a:ea typeface="ヒラギノ角ゴ Pro W3" pitchFamily="-65" charset="-128"/>
              </a:rPr>
              <a:t>retirement</a:t>
            </a:r>
          </a:p>
          <a:p>
            <a:pPr marL="514350" indent="-514350">
              <a:spcBef>
                <a:spcPts val="2400"/>
              </a:spcBef>
              <a:spcAft>
                <a:spcPts val="1200"/>
              </a:spcAft>
              <a:buFont typeface="Verdana" panose="020B0604030504040204" pitchFamily="34" charset="0"/>
              <a:buAutoNum type="arabicPeriod" startAt="4"/>
            </a:pPr>
            <a:r>
              <a:rPr lang="en-US" altLang="en-US" sz="2400" dirty="0">
                <a:ea typeface="ヒラギノ角ゴ Pro W3" pitchFamily="-65" charset="-128"/>
              </a:rPr>
              <a:t>Choose how your retirement benefits are paid out to you.</a:t>
            </a:r>
          </a:p>
          <a:p>
            <a:pPr marL="514350" indent="-514350">
              <a:spcBef>
                <a:spcPts val="2400"/>
              </a:spcBef>
              <a:spcAft>
                <a:spcPts val="1200"/>
              </a:spcAft>
              <a:buFont typeface="Verdana" panose="020B0604030504040204" pitchFamily="34" charset="0"/>
              <a:buAutoNum type="arabicPeriod" startAt="4"/>
            </a:pPr>
            <a:r>
              <a:rPr lang="en-US" altLang="en-US" sz="2400" dirty="0">
                <a:ea typeface="ヒラギノ角ゴ Pro W3" pitchFamily="-65" charset="-128"/>
              </a:rPr>
              <a:t>Put together a retirement plan and effectively monitor it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3833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548437224"/>
              </p:ext>
            </p:extLst>
          </p:nvPr>
        </p:nvGraphicFramePr>
        <p:xfrm>
          <a:off x="533400" y="76200"/>
          <a:ext cx="82296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09600" y="990600"/>
            <a:ext cx="8305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/>
              <a:t>Retirement – point where a person stops employment. 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sz="2400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/>
              <a:t>You ABSOLUTELY need to plan for your retirement!!!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sz="2400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/>
              <a:t>Don’t plan or expect the government or anyone else to take care of you.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/>
              <a:t>Congress continues to debate “Social Security” reform however, social security is in trouble.  Take care of yourself.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sz="24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/>
              <a:t>FICA taxes being paid today are being used to pay those already retired.  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sz="2400" dirty="0" smtClean="0"/>
              <a:t>It is not being saved as intended.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sz="2400" dirty="0" smtClean="0"/>
              <a:t>Retirement ages will likely need to be extended or limit benefits for the wealthy. </a:t>
            </a:r>
            <a:endParaRPr lang="en-US" sz="2400" dirty="0"/>
          </a:p>
          <a:p>
            <a:pPr marL="285750" indent="-285750">
              <a:buFont typeface="Wingdings" pitchFamily="2" charset="2"/>
              <a:buChar char="Ø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8121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936073928"/>
              </p:ext>
            </p:extLst>
          </p:nvPr>
        </p:nvGraphicFramePr>
        <p:xfrm>
          <a:off x="533400" y="76200"/>
          <a:ext cx="82296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5"/>
          <p:cNvSpPr>
            <a:spLocks noGrp="1" noChangeArrowheads="1"/>
          </p:cNvSpPr>
          <p:nvPr>
            <p:ph idx="1"/>
          </p:nvPr>
        </p:nvSpPr>
        <p:spPr>
          <a:xfrm>
            <a:off x="609600" y="914400"/>
            <a:ext cx="8229600" cy="4800600"/>
          </a:xfrm>
        </p:spPr>
        <p:txBody>
          <a:bodyPr>
            <a:noAutofit/>
          </a:bodyPr>
          <a:lstStyle/>
          <a:p>
            <a:pPr eaLnBrk="1" hangingPunct="1"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2400" dirty="0" smtClean="0">
                <a:ea typeface="ヒラギノ角ゴ Pro W3" pitchFamily="-65" charset="-128"/>
              </a:rPr>
              <a:t>To be eligible for Social Security, you must have paid money into the system.  In 2011, individuals earned one credit for each $1,120 paid into the system.  To qualify for SS benefits you need 40 credits.</a:t>
            </a:r>
          </a:p>
          <a:p>
            <a:pPr eaLnBrk="1" hangingPunct="1"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2400" dirty="0" smtClean="0">
                <a:ea typeface="ヒラギノ角ゴ Pro W3" pitchFamily="-65" charset="-128"/>
              </a:rPr>
              <a:t>SS benefits – determined by 1) number of years of earning, 2) average level of earnings and 3) adjustments for inflation</a:t>
            </a:r>
          </a:p>
          <a:p>
            <a:pPr eaLnBrk="1" hangingPunct="1"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2400" dirty="0" smtClean="0">
                <a:ea typeface="ヒラギノ角ゴ Pro W3" pitchFamily="-65" charset="-128"/>
              </a:rPr>
              <a:t>The SS benefit formula aims to replace 42% of average earnings over your working years.</a:t>
            </a:r>
          </a:p>
          <a:p>
            <a:pPr eaLnBrk="1" hangingPunct="1"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2400" dirty="0" smtClean="0">
                <a:ea typeface="ヒラギノ角ゴ Pro W3" pitchFamily="-65" charset="-128"/>
              </a:rPr>
              <a:t>The retirement age to receive full benefit is 67 for those born in/after 1960.  Reduced benefits are available at age 62.</a:t>
            </a:r>
          </a:p>
          <a:p>
            <a:pPr eaLnBrk="1" hangingPunct="1"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2400" dirty="0" smtClean="0">
                <a:ea typeface="ヒラギノ角ゴ Pro W3" pitchFamily="-65" charset="-128"/>
              </a:rPr>
              <a:t>Increased benefits if you delay retirement</a:t>
            </a:r>
          </a:p>
        </p:txBody>
      </p:sp>
    </p:spTree>
    <p:extLst>
      <p:ext uri="{BB962C8B-B14F-4D97-AF65-F5344CB8AC3E}">
        <p14:creationId xmlns:p14="http://schemas.microsoft.com/office/powerpoint/2010/main" val="331255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62173803"/>
              </p:ext>
            </p:extLst>
          </p:nvPr>
        </p:nvGraphicFramePr>
        <p:xfrm>
          <a:off x="533400" y="76200"/>
          <a:ext cx="82296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09600" y="9906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400" b="1" dirty="0" smtClean="0"/>
              <a:t>Estimated Social Security benefits for retiree born in 1990</a:t>
            </a:r>
            <a:endParaRPr lang="en-US" sz="2400" b="1" dirty="0"/>
          </a:p>
        </p:txBody>
      </p:sp>
      <p:pic>
        <p:nvPicPr>
          <p:cNvPr id="5" name="Picture 3" descr="tbl16_01.gi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445" y="1905000"/>
            <a:ext cx="815340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432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616868683"/>
              </p:ext>
            </p:extLst>
          </p:nvPr>
        </p:nvGraphicFramePr>
        <p:xfrm>
          <a:off x="533400" y="76200"/>
          <a:ext cx="82296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609600" y="914400"/>
            <a:ext cx="8229600" cy="4876800"/>
          </a:xfrm>
        </p:spPr>
        <p:txBody>
          <a:bodyPr>
            <a:normAutofit/>
          </a:bodyPr>
          <a:lstStyle/>
          <a:p>
            <a:pPr eaLnBrk="1" hangingPunct="1"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2400" dirty="0" smtClean="0">
                <a:ea typeface="ヒラギノ角ゴ Pro W3" pitchFamily="-65" charset="-128"/>
              </a:rPr>
              <a:t>Provided through mandatory Social Security insurance program.</a:t>
            </a:r>
          </a:p>
          <a:p>
            <a:pPr eaLnBrk="1" hangingPunct="1"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2400" dirty="0" smtClean="0">
                <a:ea typeface="ヒラギノ角ゴ Pro W3" pitchFamily="-65" charset="-128"/>
              </a:rPr>
              <a:t>Protection for those with impairment that keeps them from work for at least 1 year.</a:t>
            </a:r>
          </a:p>
          <a:p>
            <a:pPr eaLnBrk="1" hangingPunct="1"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2400" dirty="0" smtClean="0">
                <a:ea typeface="ヒラギノ角ゴ Pro W3" pitchFamily="-65" charset="-128"/>
              </a:rPr>
              <a:t>Monthly survivor benefits when breadwinner dies.</a:t>
            </a:r>
          </a:p>
          <a:p>
            <a:pPr eaLnBrk="1" hangingPunct="1"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2400" dirty="0" smtClean="0">
                <a:ea typeface="ヒラギノ角ゴ Pro W3" pitchFamily="-65" charset="-128"/>
              </a:rPr>
              <a:t>One-time death benefit for funeral costs.  </a:t>
            </a:r>
          </a:p>
        </p:txBody>
      </p:sp>
    </p:spTree>
    <p:extLst>
      <p:ext uri="{BB962C8B-B14F-4D97-AF65-F5344CB8AC3E}">
        <p14:creationId xmlns:p14="http://schemas.microsoft.com/office/powerpoint/2010/main" val="225489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16234</TotalTime>
  <Words>1964</Words>
  <Application>Microsoft Office PowerPoint</Application>
  <PresentationFormat>On-screen Show (4:3)</PresentationFormat>
  <Paragraphs>202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Estimating the Effect of Crime Risk on Property Values and Time on Market:  Evidence from Megan’s Law in Virginia</dc:title>
  <dc:creator>Bennnie</dc:creator>
  <cp:lastModifiedBy>Bennie D. Waller</cp:lastModifiedBy>
  <cp:revision>269</cp:revision>
  <dcterms:created xsi:type="dcterms:W3CDTF">2010-04-09T09:54:59Z</dcterms:created>
  <dcterms:modified xsi:type="dcterms:W3CDTF">2015-06-15T11:52:05Z</dcterms:modified>
</cp:coreProperties>
</file>