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1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2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89" r:id="rId3"/>
    <p:sldId id="271" r:id="rId4"/>
    <p:sldId id="305" r:id="rId5"/>
    <p:sldId id="310" r:id="rId6"/>
    <p:sldId id="270" r:id="rId7"/>
    <p:sldId id="272" r:id="rId8"/>
    <p:sldId id="311" r:id="rId9"/>
    <p:sldId id="312" r:id="rId10"/>
    <p:sldId id="314" r:id="rId11"/>
    <p:sldId id="313" r:id="rId12"/>
    <p:sldId id="299" r:id="rId13"/>
    <p:sldId id="275" r:id="rId14"/>
    <p:sldId id="283" r:id="rId15"/>
    <p:sldId id="316" r:id="rId16"/>
    <p:sldId id="276" r:id="rId17"/>
    <p:sldId id="277" r:id="rId18"/>
    <p:sldId id="317" r:id="rId19"/>
    <p:sldId id="315" r:id="rId20"/>
    <p:sldId id="318" r:id="rId21"/>
    <p:sldId id="282" r:id="rId22"/>
    <p:sldId id="319" r:id="rId23"/>
    <p:sldId id="320" r:id="rId24"/>
    <p:sldId id="278" r:id="rId25"/>
    <p:sldId id="280" r:id="rId26"/>
    <p:sldId id="321" r:id="rId27"/>
    <p:sldId id="323" r:id="rId28"/>
    <p:sldId id="322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300" r:id="rId37"/>
    <p:sldId id="301" r:id="rId38"/>
    <p:sldId id="302" r:id="rId39"/>
    <p:sldId id="303" r:id="rId40"/>
    <p:sldId id="304" r:id="rId41"/>
    <p:sldId id="324" r:id="rId42"/>
    <p:sldId id="325" r:id="rId43"/>
    <p:sldId id="327" r:id="rId44"/>
    <p:sldId id="328" r:id="rId45"/>
    <p:sldId id="326" r:id="rId46"/>
    <p:sldId id="264" r:id="rId47"/>
    <p:sldId id="330" r:id="rId48"/>
    <p:sldId id="329" r:id="rId49"/>
    <p:sldId id="306" r:id="rId50"/>
    <p:sldId id="307" r:id="rId51"/>
    <p:sldId id="308" r:id="rId52"/>
    <p:sldId id="309" r:id="rId53"/>
  </p:sldIdLst>
  <p:sldSz cx="9144000" cy="6858000" type="screen4x3"/>
  <p:notesSz cx="6858000" cy="9144000"/>
  <p:custDataLst>
    <p:tags r:id="rId5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99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35" autoAdjust="0"/>
    <p:restoredTop sz="94603" autoAdjust="0"/>
  </p:normalViewPr>
  <p:slideViewPr>
    <p:cSldViewPr>
      <p:cViewPr>
        <p:scale>
          <a:sx n="90" d="100"/>
          <a:sy n="90" d="100"/>
        </p:scale>
        <p:origin x="-66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A88CC8-EAF9-42DA-A4C8-793A1F81881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1AFE5E-81B7-4493-BBD0-A9CB0AA6CAD2}">
      <dgm:prSet custT="1"/>
      <dgm:spPr>
        <a:solidFill>
          <a:srgbClr val="002060"/>
        </a:solidFill>
        <a:effectLst>
          <a:innerShdw blurRad="825500" dist="50800" dir="13500000">
            <a:prstClr val="black"/>
          </a:innerShdw>
        </a:effectLst>
      </dgm:spPr>
      <dgm:t>
        <a:bodyPr/>
        <a:lstStyle/>
        <a:p>
          <a:pPr rtl="0"/>
          <a:r>
            <a:rPr lang="en-US" sz="2800" b="1" dirty="0" smtClean="0"/>
            <a:t>Personal Finance</a:t>
          </a:r>
          <a:endParaRPr lang="en-US" sz="2800" dirty="0"/>
        </a:p>
      </dgm:t>
    </dgm:pt>
    <dgm:pt modelId="{C74E7451-C8CA-48D3-B887-55D8E13A929C}" type="parTrans" cxnId="{61B91300-1E59-4AD1-B711-E66D3BF34746}">
      <dgm:prSet/>
      <dgm:spPr/>
      <dgm:t>
        <a:bodyPr/>
        <a:lstStyle/>
        <a:p>
          <a:endParaRPr lang="en-US"/>
        </a:p>
      </dgm:t>
    </dgm:pt>
    <dgm:pt modelId="{503552E4-F0C3-4F5F-B43B-B38C8200A8B5}" type="sibTrans" cxnId="{61B91300-1E59-4AD1-B711-E66D3BF34746}">
      <dgm:prSet/>
      <dgm:spPr/>
      <dgm:t>
        <a:bodyPr/>
        <a:lstStyle/>
        <a:p>
          <a:endParaRPr lang="en-US"/>
        </a:p>
      </dgm:t>
    </dgm:pt>
    <dgm:pt modelId="{CBAFC969-D6C9-4FA0-AA7E-DD4FC4F910F2}" type="pres">
      <dgm:prSet presAssocID="{DFA88CC8-EAF9-42DA-A4C8-793A1F8188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B03F90-85AE-4245-9BA3-36BA7C1BCA58}" type="pres">
      <dgm:prSet presAssocID="{601AFE5E-81B7-4493-BBD0-A9CB0AA6CAD2}" presName="linNode" presStyleCnt="0"/>
      <dgm:spPr/>
    </dgm:pt>
    <dgm:pt modelId="{A3DFCA2A-3259-4688-A833-7E47232A7BA9}" type="pres">
      <dgm:prSet presAssocID="{601AFE5E-81B7-4493-BBD0-A9CB0AA6CAD2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5473B8-B2C6-4B5D-B534-29758F9D53B9}" type="presOf" srcId="{601AFE5E-81B7-4493-BBD0-A9CB0AA6CAD2}" destId="{A3DFCA2A-3259-4688-A833-7E47232A7BA9}" srcOrd="0" destOrd="0" presId="urn:microsoft.com/office/officeart/2005/8/layout/vList5"/>
    <dgm:cxn modelId="{61B91300-1E59-4AD1-B711-E66D3BF34746}" srcId="{DFA88CC8-EAF9-42DA-A4C8-793A1F818815}" destId="{601AFE5E-81B7-4493-BBD0-A9CB0AA6CAD2}" srcOrd="0" destOrd="0" parTransId="{C74E7451-C8CA-48D3-B887-55D8E13A929C}" sibTransId="{503552E4-F0C3-4F5F-B43B-B38C8200A8B5}"/>
    <dgm:cxn modelId="{D3E67D33-F2B5-4E26-82AA-E1626499F09E}" type="presOf" srcId="{DFA88CC8-EAF9-42DA-A4C8-793A1F818815}" destId="{CBAFC969-D6C9-4FA0-AA7E-DD4FC4F910F2}" srcOrd="0" destOrd="0" presId="urn:microsoft.com/office/officeart/2005/8/layout/vList5"/>
    <dgm:cxn modelId="{84C12B2B-0056-4502-9B0A-AEED8AF152D9}" type="presParOf" srcId="{CBAFC969-D6C9-4FA0-AA7E-DD4FC4F910F2}" destId="{13B03F90-85AE-4245-9BA3-36BA7C1BCA58}" srcOrd="0" destOrd="0" presId="urn:microsoft.com/office/officeart/2005/8/layout/vList5"/>
    <dgm:cxn modelId="{E5229723-5E18-4C07-A13D-ADDBCB5A2EA2}" type="presParOf" srcId="{13B03F90-85AE-4245-9BA3-36BA7C1BCA58}" destId="{A3DFCA2A-3259-4688-A833-7E47232A7BA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301CF29-031A-473C-AFEB-BC37CEEFE3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2188CF-E719-4B97-93EC-29B63202C477}">
      <dgm:prSet custT="1"/>
      <dgm:spPr>
        <a:solidFill>
          <a:srgbClr val="002060"/>
        </a:solidFill>
        <a:effectLst>
          <a:innerShdw blurRad="825500" dist="50800" dir="13500000">
            <a:prstClr val="black"/>
          </a:innerShdw>
        </a:effectLst>
      </dgm:spPr>
      <dgm:t>
        <a:bodyPr/>
        <a:lstStyle/>
        <a:p>
          <a:pPr rtl="0"/>
          <a:r>
            <a:rPr lang="en-US" sz="4000" dirty="0" smtClean="0"/>
            <a:t>Income Statement</a:t>
          </a:r>
          <a:endParaRPr lang="en-US" sz="4000" dirty="0"/>
        </a:p>
      </dgm:t>
    </dgm:pt>
    <dgm:pt modelId="{253434C2-7ED9-42CA-8030-2E8DC2F2D88E}" type="sibTrans" cxnId="{FEAD0BCF-B4DF-4326-AA14-FD3C33CB8493}">
      <dgm:prSet/>
      <dgm:spPr/>
      <dgm:t>
        <a:bodyPr/>
        <a:lstStyle/>
        <a:p>
          <a:endParaRPr lang="en-US"/>
        </a:p>
      </dgm:t>
    </dgm:pt>
    <dgm:pt modelId="{4CA52A13-6C42-417F-B611-4FA082D5BA09}" type="parTrans" cxnId="{FEAD0BCF-B4DF-4326-AA14-FD3C33CB8493}">
      <dgm:prSet/>
      <dgm:spPr/>
      <dgm:t>
        <a:bodyPr/>
        <a:lstStyle/>
        <a:p>
          <a:endParaRPr lang="en-US"/>
        </a:p>
      </dgm:t>
    </dgm:pt>
    <dgm:pt modelId="{CECCFC02-FA83-430C-9F2A-11CE0F366AB4}" type="pres">
      <dgm:prSet presAssocID="{6301CF29-031A-473C-AFEB-BC37CEEFE3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C98EE2-93C6-4055-B774-04D737F872FE}" type="pres">
      <dgm:prSet presAssocID="{272188CF-E719-4B97-93EC-29B63202C477}" presName="linNode" presStyleCnt="0"/>
      <dgm:spPr/>
    </dgm:pt>
    <dgm:pt modelId="{67102D7B-15D9-45C1-9189-36EE3C442D3B}" type="pres">
      <dgm:prSet presAssocID="{272188CF-E719-4B97-93EC-29B63202C477}" presName="parentText" presStyleLbl="node1" presStyleIdx="0" presStyleCnt="1" custScaleX="277778" custScaleY="100000" custLinFactNeighborX="-136" custLinFactNeighborY="-322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979CC9-3AFB-4866-8C0E-3C4F198C8790}" type="presOf" srcId="{272188CF-E719-4B97-93EC-29B63202C477}" destId="{67102D7B-15D9-45C1-9189-36EE3C442D3B}" srcOrd="0" destOrd="0" presId="urn:microsoft.com/office/officeart/2005/8/layout/vList5"/>
    <dgm:cxn modelId="{FEAD0BCF-B4DF-4326-AA14-FD3C33CB8493}" srcId="{6301CF29-031A-473C-AFEB-BC37CEEFE31C}" destId="{272188CF-E719-4B97-93EC-29B63202C477}" srcOrd="0" destOrd="0" parTransId="{4CA52A13-6C42-417F-B611-4FA082D5BA09}" sibTransId="{253434C2-7ED9-42CA-8030-2E8DC2F2D88E}"/>
    <dgm:cxn modelId="{8CC4612B-E783-453A-A121-E4B9A74E7D48}" type="presOf" srcId="{6301CF29-031A-473C-AFEB-BC37CEEFE31C}" destId="{CECCFC02-FA83-430C-9F2A-11CE0F366AB4}" srcOrd="0" destOrd="0" presId="urn:microsoft.com/office/officeart/2005/8/layout/vList5"/>
    <dgm:cxn modelId="{BC038E82-C644-47C3-8007-4153320909D0}" type="presParOf" srcId="{CECCFC02-FA83-430C-9F2A-11CE0F366AB4}" destId="{F0C98EE2-93C6-4055-B774-04D737F872FE}" srcOrd="0" destOrd="0" presId="urn:microsoft.com/office/officeart/2005/8/layout/vList5"/>
    <dgm:cxn modelId="{8C3D8080-D6A5-45FD-80BA-4B03078C82A9}" type="presParOf" srcId="{F0C98EE2-93C6-4055-B774-04D737F872FE}" destId="{67102D7B-15D9-45C1-9189-36EE3C442D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FA88CC8-EAF9-42DA-A4C8-793A1F81881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1AFE5E-81B7-4493-BBD0-A9CB0AA6CAD2}">
      <dgm:prSet custT="1"/>
      <dgm:spPr>
        <a:solidFill>
          <a:srgbClr val="002060"/>
        </a:solidFill>
        <a:effectLst>
          <a:innerShdw blurRad="825500" dist="50800" dir="13500000">
            <a:prstClr val="black"/>
          </a:innerShdw>
        </a:effectLst>
      </dgm:spPr>
      <dgm:t>
        <a:bodyPr/>
        <a:lstStyle/>
        <a:p>
          <a:pPr rtl="0"/>
          <a:r>
            <a:rPr lang="en-US" sz="3600" b="1" dirty="0" smtClean="0"/>
            <a:t>STOCKS</a:t>
          </a:r>
          <a:endParaRPr lang="en-US" sz="3600" dirty="0"/>
        </a:p>
      </dgm:t>
    </dgm:pt>
    <dgm:pt modelId="{C74E7451-C8CA-48D3-B887-55D8E13A929C}" type="parTrans" cxnId="{61B91300-1E59-4AD1-B711-E66D3BF34746}">
      <dgm:prSet/>
      <dgm:spPr/>
      <dgm:t>
        <a:bodyPr/>
        <a:lstStyle/>
        <a:p>
          <a:endParaRPr lang="en-US"/>
        </a:p>
      </dgm:t>
    </dgm:pt>
    <dgm:pt modelId="{503552E4-F0C3-4F5F-B43B-B38C8200A8B5}" type="sibTrans" cxnId="{61B91300-1E59-4AD1-B711-E66D3BF34746}">
      <dgm:prSet/>
      <dgm:spPr/>
      <dgm:t>
        <a:bodyPr/>
        <a:lstStyle/>
        <a:p>
          <a:endParaRPr lang="en-US"/>
        </a:p>
      </dgm:t>
    </dgm:pt>
    <dgm:pt modelId="{CBAFC969-D6C9-4FA0-AA7E-DD4FC4F910F2}" type="pres">
      <dgm:prSet presAssocID="{DFA88CC8-EAF9-42DA-A4C8-793A1F8188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B03F90-85AE-4245-9BA3-36BA7C1BCA58}" type="pres">
      <dgm:prSet presAssocID="{601AFE5E-81B7-4493-BBD0-A9CB0AA6CAD2}" presName="linNode" presStyleCnt="0"/>
      <dgm:spPr/>
    </dgm:pt>
    <dgm:pt modelId="{A3DFCA2A-3259-4688-A833-7E47232A7BA9}" type="pres">
      <dgm:prSet presAssocID="{601AFE5E-81B7-4493-BBD0-A9CB0AA6CAD2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F8CC9F-A57D-4EAF-94EB-DEDCD58A71F4}" type="presOf" srcId="{DFA88CC8-EAF9-42DA-A4C8-793A1F818815}" destId="{CBAFC969-D6C9-4FA0-AA7E-DD4FC4F910F2}" srcOrd="0" destOrd="0" presId="urn:microsoft.com/office/officeart/2005/8/layout/vList5"/>
    <dgm:cxn modelId="{61B91300-1E59-4AD1-B711-E66D3BF34746}" srcId="{DFA88CC8-EAF9-42DA-A4C8-793A1F818815}" destId="{601AFE5E-81B7-4493-BBD0-A9CB0AA6CAD2}" srcOrd="0" destOrd="0" parTransId="{C74E7451-C8CA-48D3-B887-55D8E13A929C}" sibTransId="{503552E4-F0C3-4F5F-B43B-B38C8200A8B5}"/>
    <dgm:cxn modelId="{99C10EE4-DAB6-477A-8CDF-56E841FA0493}" type="presOf" srcId="{601AFE5E-81B7-4493-BBD0-A9CB0AA6CAD2}" destId="{A3DFCA2A-3259-4688-A833-7E47232A7BA9}" srcOrd="0" destOrd="0" presId="urn:microsoft.com/office/officeart/2005/8/layout/vList5"/>
    <dgm:cxn modelId="{513818A8-E10E-4C7F-9D97-94F1B8222F17}" type="presParOf" srcId="{CBAFC969-D6C9-4FA0-AA7E-DD4FC4F910F2}" destId="{13B03F90-85AE-4245-9BA3-36BA7C1BCA58}" srcOrd="0" destOrd="0" presId="urn:microsoft.com/office/officeart/2005/8/layout/vList5"/>
    <dgm:cxn modelId="{049EF31E-5831-4FBD-B36F-49D00028E613}" type="presParOf" srcId="{13B03F90-85AE-4245-9BA3-36BA7C1BCA58}" destId="{A3DFCA2A-3259-4688-A833-7E47232A7BA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FA88CC8-EAF9-42DA-A4C8-793A1F81881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1AFE5E-81B7-4493-BBD0-A9CB0AA6CAD2}">
      <dgm:prSet custT="1"/>
      <dgm:spPr>
        <a:solidFill>
          <a:srgbClr val="002060"/>
        </a:solidFill>
        <a:effectLst>
          <a:innerShdw blurRad="825500" dist="50800" dir="13500000">
            <a:prstClr val="black"/>
          </a:innerShdw>
        </a:effectLst>
      </dgm:spPr>
      <dgm:t>
        <a:bodyPr/>
        <a:lstStyle/>
        <a:p>
          <a:pPr rtl="0"/>
          <a:r>
            <a:rPr lang="en-US" sz="3600" b="1" dirty="0" smtClean="0"/>
            <a:t>STOCKS</a:t>
          </a:r>
          <a:endParaRPr lang="en-US" sz="3600" dirty="0"/>
        </a:p>
      </dgm:t>
    </dgm:pt>
    <dgm:pt modelId="{C74E7451-C8CA-48D3-B887-55D8E13A929C}" type="parTrans" cxnId="{61B91300-1E59-4AD1-B711-E66D3BF34746}">
      <dgm:prSet/>
      <dgm:spPr/>
      <dgm:t>
        <a:bodyPr/>
        <a:lstStyle/>
        <a:p>
          <a:endParaRPr lang="en-US"/>
        </a:p>
      </dgm:t>
    </dgm:pt>
    <dgm:pt modelId="{503552E4-F0C3-4F5F-B43B-B38C8200A8B5}" type="sibTrans" cxnId="{61B91300-1E59-4AD1-B711-E66D3BF34746}">
      <dgm:prSet/>
      <dgm:spPr/>
      <dgm:t>
        <a:bodyPr/>
        <a:lstStyle/>
        <a:p>
          <a:endParaRPr lang="en-US"/>
        </a:p>
      </dgm:t>
    </dgm:pt>
    <dgm:pt modelId="{CBAFC969-D6C9-4FA0-AA7E-DD4FC4F910F2}" type="pres">
      <dgm:prSet presAssocID="{DFA88CC8-EAF9-42DA-A4C8-793A1F8188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B03F90-85AE-4245-9BA3-36BA7C1BCA58}" type="pres">
      <dgm:prSet presAssocID="{601AFE5E-81B7-4493-BBD0-A9CB0AA6CAD2}" presName="linNode" presStyleCnt="0"/>
      <dgm:spPr/>
    </dgm:pt>
    <dgm:pt modelId="{A3DFCA2A-3259-4688-A833-7E47232A7BA9}" type="pres">
      <dgm:prSet presAssocID="{601AFE5E-81B7-4493-BBD0-A9CB0AA6CAD2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B3470E-7F17-4AEC-9B9C-87C6B0D6A75E}" type="presOf" srcId="{601AFE5E-81B7-4493-BBD0-A9CB0AA6CAD2}" destId="{A3DFCA2A-3259-4688-A833-7E47232A7BA9}" srcOrd="0" destOrd="0" presId="urn:microsoft.com/office/officeart/2005/8/layout/vList5"/>
    <dgm:cxn modelId="{61B91300-1E59-4AD1-B711-E66D3BF34746}" srcId="{DFA88CC8-EAF9-42DA-A4C8-793A1F818815}" destId="{601AFE5E-81B7-4493-BBD0-A9CB0AA6CAD2}" srcOrd="0" destOrd="0" parTransId="{C74E7451-C8CA-48D3-B887-55D8E13A929C}" sibTransId="{503552E4-F0C3-4F5F-B43B-B38C8200A8B5}"/>
    <dgm:cxn modelId="{5E440707-B941-4ADD-A26A-5EAB478E0432}" type="presOf" srcId="{DFA88CC8-EAF9-42DA-A4C8-793A1F818815}" destId="{CBAFC969-D6C9-4FA0-AA7E-DD4FC4F910F2}" srcOrd="0" destOrd="0" presId="urn:microsoft.com/office/officeart/2005/8/layout/vList5"/>
    <dgm:cxn modelId="{C375A6B2-01FD-4A74-B105-AE97DC8A15A0}" type="presParOf" srcId="{CBAFC969-D6C9-4FA0-AA7E-DD4FC4F910F2}" destId="{13B03F90-85AE-4245-9BA3-36BA7C1BCA58}" srcOrd="0" destOrd="0" presId="urn:microsoft.com/office/officeart/2005/8/layout/vList5"/>
    <dgm:cxn modelId="{D788BF6C-0DE6-446A-A39D-7E6B7946060C}" type="presParOf" srcId="{13B03F90-85AE-4245-9BA3-36BA7C1BCA58}" destId="{A3DFCA2A-3259-4688-A833-7E47232A7BA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301CF29-031A-473C-AFEB-BC37CEEFE3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2188CF-E719-4B97-93EC-29B63202C477}">
      <dgm:prSet custT="1"/>
      <dgm:spPr>
        <a:solidFill>
          <a:srgbClr val="002060"/>
        </a:solidFill>
        <a:effectLst>
          <a:innerShdw blurRad="825500" dist="50800" dir="13500000">
            <a:prstClr val="black"/>
          </a:innerShdw>
        </a:effectLst>
      </dgm:spPr>
      <dgm:t>
        <a:bodyPr/>
        <a:lstStyle/>
        <a:p>
          <a:pPr rtl="0"/>
          <a:r>
            <a:rPr lang="en-US" sz="4000" dirty="0" smtClean="0"/>
            <a:t>Stocks</a:t>
          </a:r>
          <a:endParaRPr lang="en-US" sz="4000" dirty="0"/>
        </a:p>
      </dgm:t>
    </dgm:pt>
    <dgm:pt modelId="{253434C2-7ED9-42CA-8030-2E8DC2F2D88E}" type="sibTrans" cxnId="{FEAD0BCF-B4DF-4326-AA14-FD3C33CB8493}">
      <dgm:prSet/>
      <dgm:spPr/>
      <dgm:t>
        <a:bodyPr/>
        <a:lstStyle/>
        <a:p>
          <a:endParaRPr lang="en-US"/>
        </a:p>
      </dgm:t>
    </dgm:pt>
    <dgm:pt modelId="{4CA52A13-6C42-417F-B611-4FA082D5BA09}" type="parTrans" cxnId="{FEAD0BCF-B4DF-4326-AA14-FD3C33CB8493}">
      <dgm:prSet/>
      <dgm:spPr/>
      <dgm:t>
        <a:bodyPr/>
        <a:lstStyle/>
        <a:p>
          <a:endParaRPr lang="en-US"/>
        </a:p>
      </dgm:t>
    </dgm:pt>
    <dgm:pt modelId="{CECCFC02-FA83-430C-9F2A-11CE0F366AB4}" type="pres">
      <dgm:prSet presAssocID="{6301CF29-031A-473C-AFEB-BC37CEEFE3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C98EE2-93C6-4055-B774-04D737F872FE}" type="pres">
      <dgm:prSet presAssocID="{272188CF-E719-4B97-93EC-29B63202C477}" presName="linNode" presStyleCnt="0"/>
      <dgm:spPr/>
    </dgm:pt>
    <dgm:pt modelId="{67102D7B-15D9-45C1-9189-36EE3C442D3B}" type="pres">
      <dgm:prSet presAssocID="{272188CF-E719-4B97-93EC-29B63202C477}" presName="parentText" presStyleLbl="node1" presStyleIdx="0" presStyleCnt="1" custScaleX="277778" custScaleY="100000" custLinFactNeighborX="-136" custLinFactNeighborY="-322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21D454-9097-4A61-B887-912BA14438AC}" type="presOf" srcId="{6301CF29-031A-473C-AFEB-BC37CEEFE31C}" destId="{CECCFC02-FA83-430C-9F2A-11CE0F366AB4}" srcOrd="0" destOrd="0" presId="urn:microsoft.com/office/officeart/2005/8/layout/vList5"/>
    <dgm:cxn modelId="{FEAD0BCF-B4DF-4326-AA14-FD3C33CB8493}" srcId="{6301CF29-031A-473C-AFEB-BC37CEEFE31C}" destId="{272188CF-E719-4B97-93EC-29B63202C477}" srcOrd="0" destOrd="0" parTransId="{4CA52A13-6C42-417F-B611-4FA082D5BA09}" sibTransId="{253434C2-7ED9-42CA-8030-2E8DC2F2D88E}"/>
    <dgm:cxn modelId="{514FBF4F-9785-4EEC-AF87-5A6C940A45AD}" type="presOf" srcId="{272188CF-E719-4B97-93EC-29B63202C477}" destId="{67102D7B-15D9-45C1-9189-36EE3C442D3B}" srcOrd="0" destOrd="0" presId="urn:microsoft.com/office/officeart/2005/8/layout/vList5"/>
    <dgm:cxn modelId="{5A111189-1CDA-46A7-BE4B-087AD0638CA8}" type="presParOf" srcId="{CECCFC02-FA83-430C-9F2A-11CE0F366AB4}" destId="{F0C98EE2-93C6-4055-B774-04D737F872FE}" srcOrd="0" destOrd="0" presId="urn:microsoft.com/office/officeart/2005/8/layout/vList5"/>
    <dgm:cxn modelId="{72897A57-65AD-4011-BFEB-0CEBB3E73951}" type="presParOf" srcId="{F0C98EE2-93C6-4055-B774-04D737F872FE}" destId="{67102D7B-15D9-45C1-9189-36EE3C442D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301CF29-031A-473C-AFEB-BC37CEEFE3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2188CF-E719-4B97-93EC-29B63202C477}">
      <dgm:prSet custT="1"/>
      <dgm:spPr>
        <a:solidFill>
          <a:srgbClr val="002060"/>
        </a:solidFill>
        <a:effectLst>
          <a:innerShdw blurRad="825500" dist="50800" dir="13500000">
            <a:prstClr val="black"/>
          </a:innerShdw>
        </a:effectLst>
      </dgm:spPr>
      <dgm:t>
        <a:bodyPr/>
        <a:lstStyle/>
        <a:p>
          <a:pPr rtl="0"/>
          <a:r>
            <a:rPr lang="en-US" sz="4000" dirty="0" smtClean="0"/>
            <a:t>Dow Jones Industrial Average (DJIA)</a:t>
          </a:r>
          <a:endParaRPr lang="en-US" sz="4000" dirty="0"/>
        </a:p>
      </dgm:t>
    </dgm:pt>
    <dgm:pt modelId="{253434C2-7ED9-42CA-8030-2E8DC2F2D88E}" type="sibTrans" cxnId="{FEAD0BCF-B4DF-4326-AA14-FD3C33CB8493}">
      <dgm:prSet/>
      <dgm:spPr/>
      <dgm:t>
        <a:bodyPr/>
        <a:lstStyle/>
        <a:p>
          <a:endParaRPr lang="en-US"/>
        </a:p>
      </dgm:t>
    </dgm:pt>
    <dgm:pt modelId="{4CA52A13-6C42-417F-B611-4FA082D5BA09}" type="parTrans" cxnId="{FEAD0BCF-B4DF-4326-AA14-FD3C33CB8493}">
      <dgm:prSet/>
      <dgm:spPr/>
      <dgm:t>
        <a:bodyPr/>
        <a:lstStyle/>
        <a:p>
          <a:endParaRPr lang="en-US"/>
        </a:p>
      </dgm:t>
    </dgm:pt>
    <dgm:pt modelId="{CECCFC02-FA83-430C-9F2A-11CE0F366AB4}" type="pres">
      <dgm:prSet presAssocID="{6301CF29-031A-473C-AFEB-BC37CEEFE3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C98EE2-93C6-4055-B774-04D737F872FE}" type="pres">
      <dgm:prSet presAssocID="{272188CF-E719-4B97-93EC-29B63202C477}" presName="linNode" presStyleCnt="0"/>
      <dgm:spPr/>
    </dgm:pt>
    <dgm:pt modelId="{67102D7B-15D9-45C1-9189-36EE3C442D3B}" type="pres">
      <dgm:prSet presAssocID="{272188CF-E719-4B97-93EC-29B63202C477}" presName="parentText" presStyleLbl="node1" presStyleIdx="0" presStyleCnt="1" custScaleX="277778" custScaleY="100000" custLinFactNeighborX="-136" custLinFactNeighborY="-322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6368AD-C444-4917-8813-A589532F2629}" type="presOf" srcId="{6301CF29-031A-473C-AFEB-BC37CEEFE31C}" destId="{CECCFC02-FA83-430C-9F2A-11CE0F366AB4}" srcOrd="0" destOrd="0" presId="urn:microsoft.com/office/officeart/2005/8/layout/vList5"/>
    <dgm:cxn modelId="{FEAD0BCF-B4DF-4326-AA14-FD3C33CB8493}" srcId="{6301CF29-031A-473C-AFEB-BC37CEEFE31C}" destId="{272188CF-E719-4B97-93EC-29B63202C477}" srcOrd="0" destOrd="0" parTransId="{4CA52A13-6C42-417F-B611-4FA082D5BA09}" sibTransId="{253434C2-7ED9-42CA-8030-2E8DC2F2D88E}"/>
    <dgm:cxn modelId="{50490647-ADCE-447A-9A33-E5BE4C8F37BF}" type="presOf" srcId="{272188CF-E719-4B97-93EC-29B63202C477}" destId="{67102D7B-15D9-45C1-9189-36EE3C442D3B}" srcOrd="0" destOrd="0" presId="urn:microsoft.com/office/officeart/2005/8/layout/vList5"/>
    <dgm:cxn modelId="{3123A3B6-024C-4EC8-A414-9F0944453526}" type="presParOf" srcId="{CECCFC02-FA83-430C-9F2A-11CE0F366AB4}" destId="{F0C98EE2-93C6-4055-B774-04D737F872FE}" srcOrd="0" destOrd="0" presId="urn:microsoft.com/office/officeart/2005/8/layout/vList5"/>
    <dgm:cxn modelId="{B6B7DEB4-945B-4D4E-92EE-928BD92AEC96}" type="presParOf" srcId="{F0C98EE2-93C6-4055-B774-04D737F872FE}" destId="{67102D7B-15D9-45C1-9189-36EE3C442D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301CF29-031A-473C-AFEB-BC37CEEFE3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2188CF-E719-4B97-93EC-29B63202C477}">
      <dgm:prSet custT="1"/>
      <dgm:spPr>
        <a:solidFill>
          <a:srgbClr val="002060"/>
        </a:solidFill>
        <a:effectLst>
          <a:innerShdw blurRad="825500" dist="50800" dir="13500000">
            <a:prstClr val="black"/>
          </a:innerShdw>
        </a:effectLst>
      </dgm:spPr>
      <dgm:t>
        <a:bodyPr/>
        <a:lstStyle/>
        <a:p>
          <a:pPr rtl="0"/>
          <a:r>
            <a:rPr lang="en-US" sz="4000" dirty="0" smtClean="0"/>
            <a:t>How to Read Stock Quote</a:t>
          </a:r>
          <a:endParaRPr lang="en-US" sz="4000" dirty="0"/>
        </a:p>
      </dgm:t>
    </dgm:pt>
    <dgm:pt modelId="{253434C2-7ED9-42CA-8030-2E8DC2F2D88E}" type="sibTrans" cxnId="{FEAD0BCF-B4DF-4326-AA14-FD3C33CB8493}">
      <dgm:prSet/>
      <dgm:spPr/>
      <dgm:t>
        <a:bodyPr/>
        <a:lstStyle/>
        <a:p>
          <a:endParaRPr lang="en-US"/>
        </a:p>
      </dgm:t>
    </dgm:pt>
    <dgm:pt modelId="{4CA52A13-6C42-417F-B611-4FA082D5BA09}" type="parTrans" cxnId="{FEAD0BCF-B4DF-4326-AA14-FD3C33CB8493}">
      <dgm:prSet/>
      <dgm:spPr/>
      <dgm:t>
        <a:bodyPr/>
        <a:lstStyle/>
        <a:p>
          <a:endParaRPr lang="en-US"/>
        </a:p>
      </dgm:t>
    </dgm:pt>
    <dgm:pt modelId="{CECCFC02-FA83-430C-9F2A-11CE0F366AB4}" type="pres">
      <dgm:prSet presAssocID="{6301CF29-031A-473C-AFEB-BC37CEEFE3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C98EE2-93C6-4055-B774-04D737F872FE}" type="pres">
      <dgm:prSet presAssocID="{272188CF-E719-4B97-93EC-29B63202C477}" presName="linNode" presStyleCnt="0"/>
      <dgm:spPr/>
    </dgm:pt>
    <dgm:pt modelId="{67102D7B-15D9-45C1-9189-36EE3C442D3B}" type="pres">
      <dgm:prSet presAssocID="{272188CF-E719-4B97-93EC-29B63202C477}" presName="parentText" presStyleLbl="node1" presStyleIdx="0" presStyleCnt="1" custScaleX="277778" custScaleY="100000" custLinFactNeighborX="-136" custLinFactNeighborY="-322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FCAD1C-625A-4955-AEFD-32B506345762}" type="presOf" srcId="{272188CF-E719-4B97-93EC-29B63202C477}" destId="{67102D7B-15D9-45C1-9189-36EE3C442D3B}" srcOrd="0" destOrd="0" presId="urn:microsoft.com/office/officeart/2005/8/layout/vList5"/>
    <dgm:cxn modelId="{FEAD0BCF-B4DF-4326-AA14-FD3C33CB8493}" srcId="{6301CF29-031A-473C-AFEB-BC37CEEFE31C}" destId="{272188CF-E719-4B97-93EC-29B63202C477}" srcOrd="0" destOrd="0" parTransId="{4CA52A13-6C42-417F-B611-4FA082D5BA09}" sibTransId="{253434C2-7ED9-42CA-8030-2E8DC2F2D88E}"/>
    <dgm:cxn modelId="{0D006B1B-04A0-43E0-85D1-530779770EDD}" type="presOf" srcId="{6301CF29-031A-473C-AFEB-BC37CEEFE31C}" destId="{CECCFC02-FA83-430C-9F2A-11CE0F366AB4}" srcOrd="0" destOrd="0" presId="urn:microsoft.com/office/officeart/2005/8/layout/vList5"/>
    <dgm:cxn modelId="{FD09994C-021B-407C-963F-84AE2F6CC50E}" type="presParOf" srcId="{CECCFC02-FA83-430C-9F2A-11CE0F366AB4}" destId="{F0C98EE2-93C6-4055-B774-04D737F872FE}" srcOrd="0" destOrd="0" presId="urn:microsoft.com/office/officeart/2005/8/layout/vList5"/>
    <dgm:cxn modelId="{993D1697-954A-4E06-BDD4-AAA614442752}" type="presParOf" srcId="{F0C98EE2-93C6-4055-B774-04D737F872FE}" destId="{67102D7B-15D9-45C1-9189-36EE3C442D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301CF29-031A-473C-AFEB-BC37CEEFE3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2188CF-E719-4B97-93EC-29B63202C477}">
      <dgm:prSet custT="1"/>
      <dgm:spPr>
        <a:solidFill>
          <a:srgbClr val="002060"/>
        </a:solidFill>
        <a:effectLst>
          <a:innerShdw blurRad="825500" dist="50800" dir="13500000">
            <a:prstClr val="black"/>
          </a:innerShdw>
        </a:effectLst>
      </dgm:spPr>
      <dgm:t>
        <a:bodyPr/>
        <a:lstStyle/>
        <a:p>
          <a:pPr rtl="0"/>
          <a:r>
            <a:rPr lang="en-US" sz="4000" dirty="0" smtClean="0"/>
            <a:t>Stocks</a:t>
          </a:r>
          <a:endParaRPr lang="en-US" sz="4000" dirty="0"/>
        </a:p>
      </dgm:t>
    </dgm:pt>
    <dgm:pt modelId="{253434C2-7ED9-42CA-8030-2E8DC2F2D88E}" type="sibTrans" cxnId="{FEAD0BCF-B4DF-4326-AA14-FD3C33CB8493}">
      <dgm:prSet/>
      <dgm:spPr/>
      <dgm:t>
        <a:bodyPr/>
        <a:lstStyle/>
        <a:p>
          <a:endParaRPr lang="en-US"/>
        </a:p>
      </dgm:t>
    </dgm:pt>
    <dgm:pt modelId="{4CA52A13-6C42-417F-B611-4FA082D5BA09}" type="parTrans" cxnId="{FEAD0BCF-B4DF-4326-AA14-FD3C33CB8493}">
      <dgm:prSet/>
      <dgm:spPr/>
      <dgm:t>
        <a:bodyPr/>
        <a:lstStyle/>
        <a:p>
          <a:endParaRPr lang="en-US"/>
        </a:p>
      </dgm:t>
    </dgm:pt>
    <dgm:pt modelId="{CECCFC02-FA83-430C-9F2A-11CE0F366AB4}" type="pres">
      <dgm:prSet presAssocID="{6301CF29-031A-473C-AFEB-BC37CEEFE3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C98EE2-93C6-4055-B774-04D737F872FE}" type="pres">
      <dgm:prSet presAssocID="{272188CF-E719-4B97-93EC-29B63202C477}" presName="linNode" presStyleCnt="0"/>
      <dgm:spPr/>
    </dgm:pt>
    <dgm:pt modelId="{67102D7B-15D9-45C1-9189-36EE3C442D3B}" type="pres">
      <dgm:prSet presAssocID="{272188CF-E719-4B97-93EC-29B63202C477}" presName="parentText" presStyleLbl="node1" presStyleIdx="0" presStyleCnt="1" custScaleX="277778" custScaleY="100000" custLinFactNeighborX="-136" custLinFactNeighborY="-322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BEB060-123E-4544-B1D9-3217D5EB90E4}" type="presOf" srcId="{272188CF-E719-4B97-93EC-29B63202C477}" destId="{67102D7B-15D9-45C1-9189-36EE3C442D3B}" srcOrd="0" destOrd="0" presId="urn:microsoft.com/office/officeart/2005/8/layout/vList5"/>
    <dgm:cxn modelId="{48C3BA45-AE3F-48BE-9005-86425C020B13}" type="presOf" srcId="{6301CF29-031A-473C-AFEB-BC37CEEFE31C}" destId="{CECCFC02-FA83-430C-9F2A-11CE0F366AB4}" srcOrd="0" destOrd="0" presId="urn:microsoft.com/office/officeart/2005/8/layout/vList5"/>
    <dgm:cxn modelId="{FEAD0BCF-B4DF-4326-AA14-FD3C33CB8493}" srcId="{6301CF29-031A-473C-AFEB-BC37CEEFE31C}" destId="{272188CF-E719-4B97-93EC-29B63202C477}" srcOrd="0" destOrd="0" parTransId="{4CA52A13-6C42-417F-B611-4FA082D5BA09}" sibTransId="{253434C2-7ED9-42CA-8030-2E8DC2F2D88E}"/>
    <dgm:cxn modelId="{52E5FCED-269D-4FAC-A672-00DD7A8CD2C4}" type="presParOf" srcId="{CECCFC02-FA83-430C-9F2A-11CE0F366AB4}" destId="{F0C98EE2-93C6-4055-B774-04D737F872FE}" srcOrd="0" destOrd="0" presId="urn:microsoft.com/office/officeart/2005/8/layout/vList5"/>
    <dgm:cxn modelId="{E7BF458E-643F-4FBE-A6E2-33B442D410DB}" type="presParOf" srcId="{F0C98EE2-93C6-4055-B774-04D737F872FE}" destId="{67102D7B-15D9-45C1-9189-36EE3C442D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301CF29-031A-473C-AFEB-BC37CEEFE3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2188CF-E719-4B97-93EC-29B63202C477}">
      <dgm:prSet custT="1"/>
      <dgm:spPr>
        <a:solidFill>
          <a:srgbClr val="002060"/>
        </a:solidFill>
        <a:effectLst>
          <a:innerShdw blurRad="825500" dist="50800" dir="13500000">
            <a:prstClr val="black"/>
          </a:innerShdw>
        </a:effectLst>
      </dgm:spPr>
      <dgm:t>
        <a:bodyPr/>
        <a:lstStyle/>
        <a:p>
          <a:pPr rtl="0"/>
          <a:r>
            <a:rPr lang="en-US" sz="4000" dirty="0" smtClean="0"/>
            <a:t>How Stock is Valued</a:t>
          </a:r>
          <a:endParaRPr lang="en-US" sz="4000" dirty="0"/>
        </a:p>
      </dgm:t>
    </dgm:pt>
    <dgm:pt modelId="{253434C2-7ED9-42CA-8030-2E8DC2F2D88E}" type="sibTrans" cxnId="{FEAD0BCF-B4DF-4326-AA14-FD3C33CB8493}">
      <dgm:prSet/>
      <dgm:spPr/>
      <dgm:t>
        <a:bodyPr/>
        <a:lstStyle/>
        <a:p>
          <a:endParaRPr lang="en-US"/>
        </a:p>
      </dgm:t>
    </dgm:pt>
    <dgm:pt modelId="{4CA52A13-6C42-417F-B611-4FA082D5BA09}" type="parTrans" cxnId="{FEAD0BCF-B4DF-4326-AA14-FD3C33CB8493}">
      <dgm:prSet/>
      <dgm:spPr/>
      <dgm:t>
        <a:bodyPr/>
        <a:lstStyle/>
        <a:p>
          <a:endParaRPr lang="en-US"/>
        </a:p>
      </dgm:t>
    </dgm:pt>
    <dgm:pt modelId="{CECCFC02-FA83-430C-9F2A-11CE0F366AB4}" type="pres">
      <dgm:prSet presAssocID="{6301CF29-031A-473C-AFEB-BC37CEEFE3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C98EE2-93C6-4055-B774-04D737F872FE}" type="pres">
      <dgm:prSet presAssocID="{272188CF-E719-4B97-93EC-29B63202C477}" presName="linNode" presStyleCnt="0"/>
      <dgm:spPr/>
    </dgm:pt>
    <dgm:pt modelId="{67102D7B-15D9-45C1-9189-36EE3C442D3B}" type="pres">
      <dgm:prSet presAssocID="{272188CF-E719-4B97-93EC-29B63202C477}" presName="parentText" presStyleLbl="node1" presStyleIdx="0" presStyleCnt="1" custScaleX="277778" custScaleY="100000" custLinFactNeighborX="-136" custLinFactNeighborY="-322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EB09DA-A0B2-42BD-9E21-8F5BF9C5BFA1}" type="presOf" srcId="{272188CF-E719-4B97-93EC-29B63202C477}" destId="{67102D7B-15D9-45C1-9189-36EE3C442D3B}" srcOrd="0" destOrd="0" presId="urn:microsoft.com/office/officeart/2005/8/layout/vList5"/>
    <dgm:cxn modelId="{FEAD0BCF-B4DF-4326-AA14-FD3C33CB8493}" srcId="{6301CF29-031A-473C-AFEB-BC37CEEFE31C}" destId="{272188CF-E719-4B97-93EC-29B63202C477}" srcOrd="0" destOrd="0" parTransId="{4CA52A13-6C42-417F-B611-4FA082D5BA09}" sibTransId="{253434C2-7ED9-42CA-8030-2E8DC2F2D88E}"/>
    <dgm:cxn modelId="{6E04AD45-A05B-468A-A635-133FFB27C08F}" type="presOf" srcId="{6301CF29-031A-473C-AFEB-BC37CEEFE31C}" destId="{CECCFC02-FA83-430C-9F2A-11CE0F366AB4}" srcOrd="0" destOrd="0" presId="urn:microsoft.com/office/officeart/2005/8/layout/vList5"/>
    <dgm:cxn modelId="{21B26672-65CC-445F-86BC-FD1E0958D011}" type="presParOf" srcId="{CECCFC02-FA83-430C-9F2A-11CE0F366AB4}" destId="{F0C98EE2-93C6-4055-B774-04D737F872FE}" srcOrd="0" destOrd="0" presId="urn:microsoft.com/office/officeart/2005/8/layout/vList5"/>
    <dgm:cxn modelId="{DE635F42-296C-4DB2-B032-62EA20F3B21B}" type="presParOf" srcId="{F0C98EE2-93C6-4055-B774-04D737F872FE}" destId="{67102D7B-15D9-45C1-9189-36EE3C442D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301CF29-031A-473C-AFEB-BC37CEEFE3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2188CF-E719-4B97-93EC-29B63202C477}">
      <dgm:prSet custT="1"/>
      <dgm:spPr>
        <a:solidFill>
          <a:srgbClr val="002060"/>
        </a:solidFill>
        <a:effectLst>
          <a:innerShdw blurRad="825500" dist="50800" dir="13500000">
            <a:prstClr val="black"/>
          </a:innerShdw>
        </a:effectLst>
      </dgm:spPr>
      <dgm:t>
        <a:bodyPr/>
        <a:lstStyle/>
        <a:p>
          <a:pPr rtl="0"/>
          <a:r>
            <a:rPr lang="en-US" sz="4000" dirty="0" smtClean="0"/>
            <a:t>How Stock is Valued</a:t>
          </a:r>
          <a:endParaRPr lang="en-US" sz="4000" dirty="0"/>
        </a:p>
      </dgm:t>
    </dgm:pt>
    <dgm:pt modelId="{253434C2-7ED9-42CA-8030-2E8DC2F2D88E}" type="sibTrans" cxnId="{FEAD0BCF-B4DF-4326-AA14-FD3C33CB8493}">
      <dgm:prSet/>
      <dgm:spPr/>
      <dgm:t>
        <a:bodyPr/>
        <a:lstStyle/>
        <a:p>
          <a:endParaRPr lang="en-US"/>
        </a:p>
      </dgm:t>
    </dgm:pt>
    <dgm:pt modelId="{4CA52A13-6C42-417F-B611-4FA082D5BA09}" type="parTrans" cxnId="{FEAD0BCF-B4DF-4326-AA14-FD3C33CB8493}">
      <dgm:prSet/>
      <dgm:spPr/>
      <dgm:t>
        <a:bodyPr/>
        <a:lstStyle/>
        <a:p>
          <a:endParaRPr lang="en-US"/>
        </a:p>
      </dgm:t>
    </dgm:pt>
    <dgm:pt modelId="{CECCFC02-FA83-430C-9F2A-11CE0F366AB4}" type="pres">
      <dgm:prSet presAssocID="{6301CF29-031A-473C-AFEB-BC37CEEFE3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C98EE2-93C6-4055-B774-04D737F872FE}" type="pres">
      <dgm:prSet presAssocID="{272188CF-E719-4B97-93EC-29B63202C477}" presName="linNode" presStyleCnt="0"/>
      <dgm:spPr/>
    </dgm:pt>
    <dgm:pt modelId="{67102D7B-15D9-45C1-9189-36EE3C442D3B}" type="pres">
      <dgm:prSet presAssocID="{272188CF-E719-4B97-93EC-29B63202C477}" presName="parentText" presStyleLbl="node1" presStyleIdx="0" presStyleCnt="1" custScaleX="277778" custScaleY="100000" custLinFactNeighborX="-136" custLinFactNeighborY="-322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1334B1-4CA5-4A11-84B5-6D16CE4A3672}" type="presOf" srcId="{6301CF29-031A-473C-AFEB-BC37CEEFE31C}" destId="{CECCFC02-FA83-430C-9F2A-11CE0F366AB4}" srcOrd="0" destOrd="0" presId="urn:microsoft.com/office/officeart/2005/8/layout/vList5"/>
    <dgm:cxn modelId="{FEAD0BCF-B4DF-4326-AA14-FD3C33CB8493}" srcId="{6301CF29-031A-473C-AFEB-BC37CEEFE31C}" destId="{272188CF-E719-4B97-93EC-29B63202C477}" srcOrd="0" destOrd="0" parTransId="{4CA52A13-6C42-417F-B611-4FA082D5BA09}" sibTransId="{253434C2-7ED9-42CA-8030-2E8DC2F2D88E}"/>
    <dgm:cxn modelId="{4F478E77-EF7F-40DD-9686-1A86364D07DF}" type="presOf" srcId="{272188CF-E719-4B97-93EC-29B63202C477}" destId="{67102D7B-15D9-45C1-9189-36EE3C442D3B}" srcOrd="0" destOrd="0" presId="urn:microsoft.com/office/officeart/2005/8/layout/vList5"/>
    <dgm:cxn modelId="{18E887BF-FD2C-4BAA-A1FF-24AAB58A8463}" type="presParOf" srcId="{CECCFC02-FA83-430C-9F2A-11CE0F366AB4}" destId="{F0C98EE2-93C6-4055-B774-04D737F872FE}" srcOrd="0" destOrd="0" presId="urn:microsoft.com/office/officeart/2005/8/layout/vList5"/>
    <dgm:cxn modelId="{A1D58985-8D86-438F-88FE-DB196DF8B25B}" type="presParOf" srcId="{F0C98EE2-93C6-4055-B774-04D737F872FE}" destId="{67102D7B-15D9-45C1-9189-36EE3C442D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301CF29-031A-473C-AFEB-BC37CEEFE3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2188CF-E719-4B97-93EC-29B63202C477}">
      <dgm:prSet custT="1"/>
      <dgm:spPr>
        <a:solidFill>
          <a:srgbClr val="002060"/>
        </a:solidFill>
        <a:effectLst>
          <a:innerShdw blurRad="825500" dist="50800" dir="13500000">
            <a:prstClr val="black"/>
          </a:innerShdw>
        </a:effectLst>
      </dgm:spPr>
      <dgm:t>
        <a:bodyPr/>
        <a:lstStyle/>
        <a:p>
          <a:pPr rtl="0"/>
          <a:r>
            <a:rPr lang="en-US" sz="4000" dirty="0" smtClean="0"/>
            <a:t>Buy and Hold </a:t>
          </a:r>
          <a:r>
            <a:rPr lang="en-US" sz="4000" dirty="0" err="1" smtClean="0"/>
            <a:t>Stratgey</a:t>
          </a:r>
          <a:endParaRPr lang="en-US" sz="4000" dirty="0"/>
        </a:p>
      </dgm:t>
    </dgm:pt>
    <dgm:pt modelId="{253434C2-7ED9-42CA-8030-2E8DC2F2D88E}" type="sibTrans" cxnId="{FEAD0BCF-B4DF-4326-AA14-FD3C33CB8493}">
      <dgm:prSet/>
      <dgm:spPr/>
      <dgm:t>
        <a:bodyPr/>
        <a:lstStyle/>
        <a:p>
          <a:endParaRPr lang="en-US"/>
        </a:p>
      </dgm:t>
    </dgm:pt>
    <dgm:pt modelId="{4CA52A13-6C42-417F-B611-4FA082D5BA09}" type="parTrans" cxnId="{FEAD0BCF-B4DF-4326-AA14-FD3C33CB8493}">
      <dgm:prSet/>
      <dgm:spPr/>
      <dgm:t>
        <a:bodyPr/>
        <a:lstStyle/>
        <a:p>
          <a:endParaRPr lang="en-US"/>
        </a:p>
      </dgm:t>
    </dgm:pt>
    <dgm:pt modelId="{CECCFC02-FA83-430C-9F2A-11CE0F366AB4}" type="pres">
      <dgm:prSet presAssocID="{6301CF29-031A-473C-AFEB-BC37CEEFE3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C98EE2-93C6-4055-B774-04D737F872FE}" type="pres">
      <dgm:prSet presAssocID="{272188CF-E719-4B97-93EC-29B63202C477}" presName="linNode" presStyleCnt="0"/>
      <dgm:spPr/>
    </dgm:pt>
    <dgm:pt modelId="{67102D7B-15D9-45C1-9189-36EE3C442D3B}" type="pres">
      <dgm:prSet presAssocID="{272188CF-E719-4B97-93EC-29B63202C477}" presName="parentText" presStyleLbl="node1" presStyleIdx="0" presStyleCnt="1" custScaleX="277778" custScaleY="100000" custLinFactNeighborX="-136" custLinFactNeighborY="-322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AD0BCF-B4DF-4326-AA14-FD3C33CB8493}" srcId="{6301CF29-031A-473C-AFEB-BC37CEEFE31C}" destId="{272188CF-E719-4B97-93EC-29B63202C477}" srcOrd="0" destOrd="0" parTransId="{4CA52A13-6C42-417F-B611-4FA082D5BA09}" sibTransId="{253434C2-7ED9-42CA-8030-2E8DC2F2D88E}"/>
    <dgm:cxn modelId="{79C3F575-E796-433F-B702-71C977C13069}" type="presOf" srcId="{272188CF-E719-4B97-93EC-29B63202C477}" destId="{67102D7B-15D9-45C1-9189-36EE3C442D3B}" srcOrd="0" destOrd="0" presId="urn:microsoft.com/office/officeart/2005/8/layout/vList5"/>
    <dgm:cxn modelId="{416A679C-9A0F-4C93-A815-7A7E05877842}" type="presOf" srcId="{6301CF29-031A-473C-AFEB-BC37CEEFE31C}" destId="{CECCFC02-FA83-430C-9F2A-11CE0F366AB4}" srcOrd="0" destOrd="0" presId="urn:microsoft.com/office/officeart/2005/8/layout/vList5"/>
    <dgm:cxn modelId="{D94AC476-4103-4A70-A495-BE112F9F53DD}" type="presParOf" srcId="{CECCFC02-FA83-430C-9F2A-11CE0F366AB4}" destId="{F0C98EE2-93C6-4055-B774-04D737F872FE}" srcOrd="0" destOrd="0" presId="urn:microsoft.com/office/officeart/2005/8/layout/vList5"/>
    <dgm:cxn modelId="{00A56FF0-6116-422E-8DD9-84F07A187618}" type="presParOf" srcId="{F0C98EE2-93C6-4055-B774-04D737F872FE}" destId="{67102D7B-15D9-45C1-9189-36EE3C442D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A88CC8-EAF9-42DA-A4C8-793A1F81881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1AFE5E-81B7-4493-BBD0-A9CB0AA6CAD2}">
      <dgm:prSet custT="1"/>
      <dgm:spPr>
        <a:solidFill>
          <a:srgbClr val="002060"/>
        </a:solidFill>
        <a:effectLst>
          <a:innerShdw blurRad="825500" dist="50800" dir="13500000">
            <a:prstClr val="black"/>
          </a:innerShdw>
        </a:effectLst>
      </dgm:spPr>
      <dgm:t>
        <a:bodyPr/>
        <a:lstStyle/>
        <a:p>
          <a:pPr rtl="0"/>
          <a:r>
            <a:rPr lang="en-US" sz="2800" b="1" dirty="0" smtClean="0"/>
            <a:t>Stocks</a:t>
          </a:r>
          <a:endParaRPr lang="en-US" sz="2800" dirty="0"/>
        </a:p>
      </dgm:t>
    </dgm:pt>
    <dgm:pt modelId="{C74E7451-C8CA-48D3-B887-55D8E13A929C}" type="parTrans" cxnId="{61B91300-1E59-4AD1-B711-E66D3BF34746}">
      <dgm:prSet/>
      <dgm:spPr/>
      <dgm:t>
        <a:bodyPr/>
        <a:lstStyle/>
        <a:p>
          <a:endParaRPr lang="en-US"/>
        </a:p>
      </dgm:t>
    </dgm:pt>
    <dgm:pt modelId="{503552E4-F0C3-4F5F-B43B-B38C8200A8B5}" type="sibTrans" cxnId="{61B91300-1E59-4AD1-B711-E66D3BF34746}">
      <dgm:prSet/>
      <dgm:spPr/>
      <dgm:t>
        <a:bodyPr/>
        <a:lstStyle/>
        <a:p>
          <a:endParaRPr lang="en-US"/>
        </a:p>
      </dgm:t>
    </dgm:pt>
    <dgm:pt modelId="{CBAFC969-D6C9-4FA0-AA7E-DD4FC4F910F2}" type="pres">
      <dgm:prSet presAssocID="{DFA88CC8-EAF9-42DA-A4C8-793A1F8188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B03F90-85AE-4245-9BA3-36BA7C1BCA58}" type="pres">
      <dgm:prSet presAssocID="{601AFE5E-81B7-4493-BBD0-A9CB0AA6CAD2}" presName="linNode" presStyleCnt="0"/>
      <dgm:spPr/>
    </dgm:pt>
    <dgm:pt modelId="{A3DFCA2A-3259-4688-A833-7E47232A7BA9}" type="pres">
      <dgm:prSet presAssocID="{601AFE5E-81B7-4493-BBD0-A9CB0AA6CAD2}" presName="parentText" presStyleLbl="node1" presStyleIdx="0" presStyleCnt="1" custScaleX="277778" custLinFactNeighborX="13008" custLinFactNeighborY="3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64F690-DAD1-47C2-BFD6-4B29EB1E183E}" type="presOf" srcId="{DFA88CC8-EAF9-42DA-A4C8-793A1F818815}" destId="{CBAFC969-D6C9-4FA0-AA7E-DD4FC4F910F2}" srcOrd="0" destOrd="0" presId="urn:microsoft.com/office/officeart/2005/8/layout/vList5"/>
    <dgm:cxn modelId="{61B91300-1E59-4AD1-B711-E66D3BF34746}" srcId="{DFA88CC8-EAF9-42DA-A4C8-793A1F818815}" destId="{601AFE5E-81B7-4493-BBD0-A9CB0AA6CAD2}" srcOrd="0" destOrd="0" parTransId="{C74E7451-C8CA-48D3-B887-55D8E13A929C}" sibTransId="{503552E4-F0C3-4F5F-B43B-B38C8200A8B5}"/>
    <dgm:cxn modelId="{9C7C5DC4-AB39-41E5-B5E7-DB2D01898B72}" type="presOf" srcId="{601AFE5E-81B7-4493-BBD0-A9CB0AA6CAD2}" destId="{A3DFCA2A-3259-4688-A833-7E47232A7BA9}" srcOrd="0" destOrd="0" presId="urn:microsoft.com/office/officeart/2005/8/layout/vList5"/>
    <dgm:cxn modelId="{07C32326-3D68-4E97-9F51-AF916C3037A4}" type="presParOf" srcId="{CBAFC969-D6C9-4FA0-AA7E-DD4FC4F910F2}" destId="{13B03F90-85AE-4245-9BA3-36BA7C1BCA58}" srcOrd="0" destOrd="0" presId="urn:microsoft.com/office/officeart/2005/8/layout/vList5"/>
    <dgm:cxn modelId="{512DBE33-E37F-4227-B6C0-F5676A4EF770}" type="presParOf" srcId="{13B03F90-85AE-4245-9BA3-36BA7C1BCA58}" destId="{A3DFCA2A-3259-4688-A833-7E47232A7BA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301CF29-031A-473C-AFEB-BC37CEEFE3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2188CF-E719-4B97-93EC-29B63202C477}">
      <dgm:prSet custT="1"/>
      <dgm:spPr>
        <a:solidFill>
          <a:srgbClr val="002060"/>
        </a:solidFill>
        <a:effectLst>
          <a:innerShdw blurRad="825500" dist="50800" dir="13500000">
            <a:prstClr val="black"/>
          </a:innerShdw>
        </a:effectLst>
      </dgm:spPr>
      <dgm:t>
        <a:bodyPr/>
        <a:lstStyle/>
        <a:p>
          <a:pPr rtl="0"/>
          <a:r>
            <a:rPr lang="en-US" sz="4000" dirty="0" smtClean="0"/>
            <a:t>Risk of Investing in Stocks</a:t>
          </a:r>
          <a:endParaRPr lang="en-US" sz="4000" dirty="0"/>
        </a:p>
      </dgm:t>
    </dgm:pt>
    <dgm:pt modelId="{253434C2-7ED9-42CA-8030-2E8DC2F2D88E}" type="sibTrans" cxnId="{FEAD0BCF-B4DF-4326-AA14-FD3C33CB8493}">
      <dgm:prSet/>
      <dgm:spPr/>
      <dgm:t>
        <a:bodyPr/>
        <a:lstStyle/>
        <a:p>
          <a:endParaRPr lang="en-US"/>
        </a:p>
      </dgm:t>
    </dgm:pt>
    <dgm:pt modelId="{4CA52A13-6C42-417F-B611-4FA082D5BA09}" type="parTrans" cxnId="{FEAD0BCF-B4DF-4326-AA14-FD3C33CB8493}">
      <dgm:prSet/>
      <dgm:spPr/>
      <dgm:t>
        <a:bodyPr/>
        <a:lstStyle/>
        <a:p>
          <a:endParaRPr lang="en-US"/>
        </a:p>
      </dgm:t>
    </dgm:pt>
    <dgm:pt modelId="{CECCFC02-FA83-430C-9F2A-11CE0F366AB4}" type="pres">
      <dgm:prSet presAssocID="{6301CF29-031A-473C-AFEB-BC37CEEFE3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C98EE2-93C6-4055-B774-04D737F872FE}" type="pres">
      <dgm:prSet presAssocID="{272188CF-E719-4B97-93EC-29B63202C477}" presName="linNode" presStyleCnt="0"/>
      <dgm:spPr/>
    </dgm:pt>
    <dgm:pt modelId="{67102D7B-15D9-45C1-9189-36EE3C442D3B}" type="pres">
      <dgm:prSet presAssocID="{272188CF-E719-4B97-93EC-29B63202C477}" presName="parentText" presStyleLbl="node1" presStyleIdx="0" presStyleCnt="1" custScaleX="277778" custScaleY="100000" custLinFactNeighborX="-136" custLinFactNeighborY="-322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AD0BCF-B4DF-4326-AA14-FD3C33CB8493}" srcId="{6301CF29-031A-473C-AFEB-BC37CEEFE31C}" destId="{272188CF-E719-4B97-93EC-29B63202C477}" srcOrd="0" destOrd="0" parTransId="{4CA52A13-6C42-417F-B611-4FA082D5BA09}" sibTransId="{253434C2-7ED9-42CA-8030-2E8DC2F2D88E}"/>
    <dgm:cxn modelId="{CBA3A6B8-46D4-4627-9851-D24DE29271BB}" type="presOf" srcId="{272188CF-E719-4B97-93EC-29B63202C477}" destId="{67102D7B-15D9-45C1-9189-36EE3C442D3B}" srcOrd="0" destOrd="0" presId="urn:microsoft.com/office/officeart/2005/8/layout/vList5"/>
    <dgm:cxn modelId="{64DFAE65-C82E-422F-9778-7E07C461CD3D}" type="presOf" srcId="{6301CF29-031A-473C-AFEB-BC37CEEFE31C}" destId="{CECCFC02-FA83-430C-9F2A-11CE0F366AB4}" srcOrd="0" destOrd="0" presId="urn:microsoft.com/office/officeart/2005/8/layout/vList5"/>
    <dgm:cxn modelId="{D6ABC0A0-1BB5-4B27-A6EA-785F4C0558E4}" type="presParOf" srcId="{CECCFC02-FA83-430C-9F2A-11CE0F366AB4}" destId="{F0C98EE2-93C6-4055-B774-04D737F872FE}" srcOrd="0" destOrd="0" presId="urn:microsoft.com/office/officeart/2005/8/layout/vList5"/>
    <dgm:cxn modelId="{47CBDBBB-4084-44E5-8118-C6C5EBC91AA4}" type="presParOf" srcId="{F0C98EE2-93C6-4055-B774-04D737F872FE}" destId="{67102D7B-15D9-45C1-9189-36EE3C442D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301CF29-031A-473C-AFEB-BC37CEEFE3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2188CF-E719-4B97-93EC-29B63202C477}">
      <dgm:prSet custT="1"/>
      <dgm:spPr>
        <a:solidFill>
          <a:srgbClr val="002060"/>
        </a:solidFill>
        <a:effectLst>
          <a:innerShdw blurRad="825500" dist="50800" dir="13500000">
            <a:prstClr val="black"/>
          </a:innerShdw>
        </a:effectLst>
      </dgm:spPr>
      <dgm:t>
        <a:bodyPr/>
        <a:lstStyle/>
        <a:p>
          <a:pPr rtl="0"/>
          <a:r>
            <a:rPr lang="en-US" sz="4000" dirty="0" smtClean="0"/>
            <a:t>Risk of Investing in Stocks</a:t>
          </a:r>
          <a:endParaRPr lang="en-US" sz="4000" dirty="0"/>
        </a:p>
      </dgm:t>
    </dgm:pt>
    <dgm:pt modelId="{253434C2-7ED9-42CA-8030-2E8DC2F2D88E}" type="sibTrans" cxnId="{FEAD0BCF-B4DF-4326-AA14-FD3C33CB8493}">
      <dgm:prSet/>
      <dgm:spPr/>
      <dgm:t>
        <a:bodyPr/>
        <a:lstStyle/>
        <a:p>
          <a:endParaRPr lang="en-US"/>
        </a:p>
      </dgm:t>
    </dgm:pt>
    <dgm:pt modelId="{4CA52A13-6C42-417F-B611-4FA082D5BA09}" type="parTrans" cxnId="{FEAD0BCF-B4DF-4326-AA14-FD3C33CB8493}">
      <dgm:prSet/>
      <dgm:spPr/>
      <dgm:t>
        <a:bodyPr/>
        <a:lstStyle/>
        <a:p>
          <a:endParaRPr lang="en-US"/>
        </a:p>
      </dgm:t>
    </dgm:pt>
    <dgm:pt modelId="{CECCFC02-FA83-430C-9F2A-11CE0F366AB4}" type="pres">
      <dgm:prSet presAssocID="{6301CF29-031A-473C-AFEB-BC37CEEFE3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C98EE2-93C6-4055-B774-04D737F872FE}" type="pres">
      <dgm:prSet presAssocID="{272188CF-E719-4B97-93EC-29B63202C477}" presName="linNode" presStyleCnt="0"/>
      <dgm:spPr/>
    </dgm:pt>
    <dgm:pt modelId="{67102D7B-15D9-45C1-9189-36EE3C442D3B}" type="pres">
      <dgm:prSet presAssocID="{272188CF-E719-4B97-93EC-29B63202C477}" presName="parentText" presStyleLbl="node1" presStyleIdx="0" presStyleCnt="1" custScaleX="277778" custScaleY="100000" custLinFactNeighborX="-136" custLinFactNeighborY="-322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A38307-56C2-4F33-BD44-1500D0999B0E}" type="presOf" srcId="{272188CF-E719-4B97-93EC-29B63202C477}" destId="{67102D7B-15D9-45C1-9189-36EE3C442D3B}" srcOrd="0" destOrd="0" presId="urn:microsoft.com/office/officeart/2005/8/layout/vList5"/>
    <dgm:cxn modelId="{1D9305DA-B93E-4B4E-B571-3167ACD77933}" type="presOf" srcId="{6301CF29-031A-473C-AFEB-BC37CEEFE31C}" destId="{CECCFC02-FA83-430C-9F2A-11CE0F366AB4}" srcOrd="0" destOrd="0" presId="urn:microsoft.com/office/officeart/2005/8/layout/vList5"/>
    <dgm:cxn modelId="{FEAD0BCF-B4DF-4326-AA14-FD3C33CB8493}" srcId="{6301CF29-031A-473C-AFEB-BC37CEEFE31C}" destId="{272188CF-E719-4B97-93EC-29B63202C477}" srcOrd="0" destOrd="0" parTransId="{4CA52A13-6C42-417F-B611-4FA082D5BA09}" sibTransId="{253434C2-7ED9-42CA-8030-2E8DC2F2D88E}"/>
    <dgm:cxn modelId="{970B97B5-1C36-4169-AD05-AFFADABE6266}" type="presParOf" srcId="{CECCFC02-FA83-430C-9F2A-11CE0F366AB4}" destId="{F0C98EE2-93C6-4055-B774-04D737F872FE}" srcOrd="0" destOrd="0" presId="urn:microsoft.com/office/officeart/2005/8/layout/vList5"/>
    <dgm:cxn modelId="{960B042A-38D8-49D6-A010-8B46ED19B363}" type="presParOf" srcId="{F0C98EE2-93C6-4055-B774-04D737F872FE}" destId="{67102D7B-15D9-45C1-9189-36EE3C442D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301CF29-031A-473C-AFEB-BC37CEEFE3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2188CF-E719-4B97-93EC-29B63202C477}">
      <dgm:prSet custT="1"/>
      <dgm:spPr>
        <a:solidFill>
          <a:srgbClr val="002060"/>
        </a:solidFill>
        <a:effectLst>
          <a:innerShdw blurRad="825500" dist="50800" dir="13500000">
            <a:prstClr val="black"/>
          </a:innerShdw>
        </a:effectLst>
      </dgm:spPr>
      <dgm:t>
        <a:bodyPr/>
        <a:lstStyle/>
        <a:p>
          <a:pPr rtl="0"/>
          <a:r>
            <a:rPr lang="en-US" sz="4000" dirty="0" smtClean="0"/>
            <a:t>Risk/Return Trade-off</a:t>
          </a:r>
          <a:endParaRPr lang="en-US" sz="4000" dirty="0"/>
        </a:p>
      </dgm:t>
    </dgm:pt>
    <dgm:pt modelId="{253434C2-7ED9-42CA-8030-2E8DC2F2D88E}" type="sibTrans" cxnId="{FEAD0BCF-B4DF-4326-AA14-FD3C33CB8493}">
      <dgm:prSet/>
      <dgm:spPr/>
      <dgm:t>
        <a:bodyPr/>
        <a:lstStyle/>
        <a:p>
          <a:endParaRPr lang="en-US"/>
        </a:p>
      </dgm:t>
    </dgm:pt>
    <dgm:pt modelId="{4CA52A13-6C42-417F-B611-4FA082D5BA09}" type="parTrans" cxnId="{FEAD0BCF-B4DF-4326-AA14-FD3C33CB8493}">
      <dgm:prSet/>
      <dgm:spPr/>
      <dgm:t>
        <a:bodyPr/>
        <a:lstStyle/>
        <a:p>
          <a:endParaRPr lang="en-US"/>
        </a:p>
      </dgm:t>
    </dgm:pt>
    <dgm:pt modelId="{CECCFC02-FA83-430C-9F2A-11CE0F366AB4}" type="pres">
      <dgm:prSet presAssocID="{6301CF29-031A-473C-AFEB-BC37CEEFE3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C98EE2-93C6-4055-B774-04D737F872FE}" type="pres">
      <dgm:prSet presAssocID="{272188CF-E719-4B97-93EC-29B63202C477}" presName="linNode" presStyleCnt="0"/>
      <dgm:spPr/>
    </dgm:pt>
    <dgm:pt modelId="{67102D7B-15D9-45C1-9189-36EE3C442D3B}" type="pres">
      <dgm:prSet presAssocID="{272188CF-E719-4B97-93EC-29B63202C477}" presName="parentText" presStyleLbl="node1" presStyleIdx="0" presStyleCnt="1" custScaleX="277778" custScaleY="100000" custLinFactNeighborX="-136" custLinFactNeighborY="-322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6A0BD2-DDBD-43AB-867E-16329D9DDF23}" type="presOf" srcId="{272188CF-E719-4B97-93EC-29B63202C477}" destId="{67102D7B-15D9-45C1-9189-36EE3C442D3B}" srcOrd="0" destOrd="0" presId="urn:microsoft.com/office/officeart/2005/8/layout/vList5"/>
    <dgm:cxn modelId="{FEAD0BCF-B4DF-4326-AA14-FD3C33CB8493}" srcId="{6301CF29-031A-473C-AFEB-BC37CEEFE31C}" destId="{272188CF-E719-4B97-93EC-29B63202C477}" srcOrd="0" destOrd="0" parTransId="{4CA52A13-6C42-417F-B611-4FA082D5BA09}" sibTransId="{253434C2-7ED9-42CA-8030-2E8DC2F2D88E}"/>
    <dgm:cxn modelId="{66BF4864-A144-4B74-937D-2390E3E724FC}" type="presOf" srcId="{6301CF29-031A-473C-AFEB-BC37CEEFE31C}" destId="{CECCFC02-FA83-430C-9F2A-11CE0F366AB4}" srcOrd="0" destOrd="0" presId="urn:microsoft.com/office/officeart/2005/8/layout/vList5"/>
    <dgm:cxn modelId="{E1F4FB07-2167-4361-A0A4-6FCDC9F428DC}" type="presParOf" srcId="{CECCFC02-FA83-430C-9F2A-11CE0F366AB4}" destId="{F0C98EE2-93C6-4055-B774-04D737F872FE}" srcOrd="0" destOrd="0" presId="urn:microsoft.com/office/officeart/2005/8/layout/vList5"/>
    <dgm:cxn modelId="{2A39F38D-273A-46F0-BEDD-2BF8A68EBAEF}" type="presParOf" srcId="{F0C98EE2-93C6-4055-B774-04D737F872FE}" destId="{67102D7B-15D9-45C1-9189-36EE3C442D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301CF29-031A-473C-AFEB-BC37CEEFE3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2188CF-E719-4B97-93EC-29B63202C477}">
      <dgm:prSet custT="1"/>
      <dgm:spPr>
        <a:solidFill>
          <a:srgbClr val="002060"/>
        </a:solidFill>
        <a:effectLst>
          <a:innerShdw blurRad="825500" dist="50800" dir="13500000">
            <a:prstClr val="black"/>
          </a:innerShdw>
        </a:effectLst>
      </dgm:spPr>
      <dgm:t>
        <a:bodyPr/>
        <a:lstStyle/>
        <a:p>
          <a:pPr rtl="0"/>
          <a:r>
            <a:rPr lang="en-US" sz="4000" dirty="0" smtClean="0"/>
            <a:t>Risks of Common Stocks</a:t>
          </a:r>
          <a:endParaRPr lang="en-US" sz="4000" dirty="0"/>
        </a:p>
      </dgm:t>
    </dgm:pt>
    <dgm:pt modelId="{253434C2-7ED9-42CA-8030-2E8DC2F2D88E}" type="sibTrans" cxnId="{FEAD0BCF-B4DF-4326-AA14-FD3C33CB8493}">
      <dgm:prSet/>
      <dgm:spPr/>
      <dgm:t>
        <a:bodyPr/>
        <a:lstStyle/>
        <a:p>
          <a:endParaRPr lang="en-US"/>
        </a:p>
      </dgm:t>
    </dgm:pt>
    <dgm:pt modelId="{4CA52A13-6C42-417F-B611-4FA082D5BA09}" type="parTrans" cxnId="{FEAD0BCF-B4DF-4326-AA14-FD3C33CB8493}">
      <dgm:prSet/>
      <dgm:spPr/>
      <dgm:t>
        <a:bodyPr/>
        <a:lstStyle/>
        <a:p>
          <a:endParaRPr lang="en-US"/>
        </a:p>
      </dgm:t>
    </dgm:pt>
    <dgm:pt modelId="{CECCFC02-FA83-430C-9F2A-11CE0F366AB4}" type="pres">
      <dgm:prSet presAssocID="{6301CF29-031A-473C-AFEB-BC37CEEFE3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C98EE2-93C6-4055-B774-04D737F872FE}" type="pres">
      <dgm:prSet presAssocID="{272188CF-E719-4B97-93EC-29B63202C477}" presName="linNode" presStyleCnt="0"/>
      <dgm:spPr/>
    </dgm:pt>
    <dgm:pt modelId="{67102D7B-15D9-45C1-9189-36EE3C442D3B}" type="pres">
      <dgm:prSet presAssocID="{272188CF-E719-4B97-93EC-29B63202C477}" presName="parentText" presStyleLbl="node1" presStyleIdx="0" presStyleCnt="1" custScaleX="277778" custScaleY="100000" custLinFactNeighborX="-136" custLinFactNeighborY="-322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AD0BCF-B4DF-4326-AA14-FD3C33CB8493}" srcId="{6301CF29-031A-473C-AFEB-BC37CEEFE31C}" destId="{272188CF-E719-4B97-93EC-29B63202C477}" srcOrd="0" destOrd="0" parTransId="{4CA52A13-6C42-417F-B611-4FA082D5BA09}" sibTransId="{253434C2-7ED9-42CA-8030-2E8DC2F2D88E}"/>
    <dgm:cxn modelId="{F05F9DEB-A3F6-498F-8AA6-250346C259E9}" type="presOf" srcId="{272188CF-E719-4B97-93EC-29B63202C477}" destId="{67102D7B-15D9-45C1-9189-36EE3C442D3B}" srcOrd="0" destOrd="0" presId="urn:microsoft.com/office/officeart/2005/8/layout/vList5"/>
    <dgm:cxn modelId="{6FE04B9B-409F-4777-9606-F8E64CF0590F}" type="presOf" srcId="{6301CF29-031A-473C-AFEB-BC37CEEFE31C}" destId="{CECCFC02-FA83-430C-9F2A-11CE0F366AB4}" srcOrd="0" destOrd="0" presId="urn:microsoft.com/office/officeart/2005/8/layout/vList5"/>
    <dgm:cxn modelId="{ECC5035B-7FAB-46A0-868A-B982353CF1E1}" type="presParOf" srcId="{CECCFC02-FA83-430C-9F2A-11CE0F366AB4}" destId="{F0C98EE2-93C6-4055-B774-04D737F872FE}" srcOrd="0" destOrd="0" presId="urn:microsoft.com/office/officeart/2005/8/layout/vList5"/>
    <dgm:cxn modelId="{A8E49D4B-3FEE-455A-B691-3A7991402A49}" type="presParOf" srcId="{F0C98EE2-93C6-4055-B774-04D737F872FE}" destId="{67102D7B-15D9-45C1-9189-36EE3C442D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301CF29-031A-473C-AFEB-BC37CEEFE3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2188CF-E719-4B97-93EC-29B63202C477}">
      <dgm:prSet custT="1"/>
      <dgm:spPr>
        <a:solidFill>
          <a:srgbClr val="002060"/>
        </a:solidFill>
        <a:effectLst>
          <a:innerShdw blurRad="825500" dist="50800" dir="13500000">
            <a:prstClr val="black"/>
          </a:innerShdw>
        </a:effectLst>
      </dgm:spPr>
      <dgm:t>
        <a:bodyPr/>
        <a:lstStyle/>
        <a:p>
          <a:pPr rtl="0"/>
          <a:r>
            <a:rPr lang="en-US" sz="4000" dirty="0" smtClean="0"/>
            <a:t>Stock valuation</a:t>
          </a:r>
          <a:endParaRPr lang="en-US" sz="4000" dirty="0"/>
        </a:p>
      </dgm:t>
    </dgm:pt>
    <dgm:pt modelId="{253434C2-7ED9-42CA-8030-2E8DC2F2D88E}" type="sibTrans" cxnId="{FEAD0BCF-B4DF-4326-AA14-FD3C33CB8493}">
      <dgm:prSet/>
      <dgm:spPr/>
      <dgm:t>
        <a:bodyPr/>
        <a:lstStyle/>
        <a:p>
          <a:endParaRPr lang="en-US"/>
        </a:p>
      </dgm:t>
    </dgm:pt>
    <dgm:pt modelId="{4CA52A13-6C42-417F-B611-4FA082D5BA09}" type="parTrans" cxnId="{FEAD0BCF-B4DF-4326-AA14-FD3C33CB8493}">
      <dgm:prSet/>
      <dgm:spPr/>
      <dgm:t>
        <a:bodyPr/>
        <a:lstStyle/>
        <a:p>
          <a:endParaRPr lang="en-US"/>
        </a:p>
      </dgm:t>
    </dgm:pt>
    <dgm:pt modelId="{CECCFC02-FA83-430C-9F2A-11CE0F366AB4}" type="pres">
      <dgm:prSet presAssocID="{6301CF29-031A-473C-AFEB-BC37CEEFE3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C98EE2-93C6-4055-B774-04D737F872FE}" type="pres">
      <dgm:prSet presAssocID="{272188CF-E719-4B97-93EC-29B63202C477}" presName="linNode" presStyleCnt="0"/>
      <dgm:spPr/>
    </dgm:pt>
    <dgm:pt modelId="{67102D7B-15D9-45C1-9189-36EE3C442D3B}" type="pres">
      <dgm:prSet presAssocID="{272188CF-E719-4B97-93EC-29B63202C477}" presName="parentText" presStyleLbl="node1" presStyleIdx="0" presStyleCnt="1" custScaleX="277778" custScaleY="100000" custLinFactNeighborX="-136" custLinFactNeighborY="-322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AD0BCF-B4DF-4326-AA14-FD3C33CB8493}" srcId="{6301CF29-031A-473C-AFEB-BC37CEEFE31C}" destId="{272188CF-E719-4B97-93EC-29B63202C477}" srcOrd="0" destOrd="0" parTransId="{4CA52A13-6C42-417F-B611-4FA082D5BA09}" sibTransId="{253434C2-7ED9-42CA-8030-2E8DC2F2D88E}"/>
    <dgm:cxn modelId="{9FEAD18B-ABA6-4C28-AB5C-213E09A03B74}" type="presOf" srcId="{6301CF29-031A-473C-AFEB-BC37CEEFE31C}" destId="{CECCFC02-FA83-430C-9F2A-11CE0F366AB4}" srcOrd="0" destOrd="0" presId="urn:microsoft.com/office/officeart/2005/8/layout/vList5"/>
    <dgm:cxn modelId="{0C204B86-0718-4A49-944B-461E32045594}" type="presOf" srcId="{272188CF-E719-4B97-93EC-29B63202C477}" destId="{67102D7B-15D9-45C1-9189-36EE3C442D3B}" srcOrd="0" destOrd="0" presId="urn:microsoft.com/office/officeart/2005/8/layout/vList5"/>
    <dgm:cxn modelId="{6ED274E9-1900-4761-82A7-C5A57EEF2D3E}" type="presParOf" srcId="{CECCFC02-FA83-430C-9F2A-11CE0F366AB4}" destId="{F0C98EE2-93C6-4055-B774-04D737F872FE}" srcOrd="0" destOrd="0" presId="urn:microsoft.com/office/officeart/2005/8/layout/vList5"/>
    <dgm:cxn modelId="{FE7B541F-C064-454E-B92A-D0DC9DFAD3DE}" type="presParOf" srcId="{F0C98EE2-93C6-4055-B774-04D737F872FE}" destId="{67102D7B-15D9-45C1-9189-36EE3C442D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301CF29-031A-473C-AFEB-BC37CEEFE3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2188CF-E719-4B97-93EC-29B63202C477}">
      <dgm:prSet custT="1"/>
      <dgm:spPr>
        <a:solidFill>
          <a:srgbClr val="002060"/>
        </a:solidFill>
        <a:effectLst>
          <a:innerShdw blurRad="825500" dist="50800" dir="13500000">
            <a:prstClr val="black"/>
          </a:innerShdw>
        </a:effectLst>
      </dgm:spPr>
      <dgm:t>
        <a:bodyPr/>
        <a:lstStyle/>
        <a:p>
          <a:pPr rtl="0"/>
          <a:r>
            <a:rPr lang="en-US" sz="4000" dirty="0" smtClean="0"/>
            <a:t>Stock Valuation</a:t>
          </a:r>
          <a:endParaRPr lang="en-US" sz="4000" dirty="0"/>
        </a:p>
      </dgm:t>
    </dgm:pt>
    <dgm:pt modelId="{253434C2-7ED9-42CA-8030-2E8DC2F2D88E}" type="sibTrans" cxnId="{FEAD0BCF-B4DF-4326-AA14-FD3C33CB8493}">
      <dgm:prSet/>
      <dgm:spPr/>
      <dgm:t>
        <a:bodyPr/>
        <a:lstStyle/>
        <a:p>
          <a:endParaRPr lang="en-US"/>
        </a:p>
      </dgm:t>
    </dgm:pt>
    <dgm:pt modelId="{4CA52A13-6C42-417F-B611-4FA082D5BA09}" type="parTrans" cxnId="{FEAD0BCF-B4DF-4326-AA14-FD3C33CB8493}">
      <dgm:prSet/>
      <dgm:spPr/>
      <dgm:t>
        <a:bodyPr/>
        <a:lstStyle/>
        <a:p>
          <a:endParaRPr lang="en-US"/>
        </a:p>
      </dgm:t>
    </dgm:pt>
    <dgm:pt modelId="{CECCFC02-FA83-430C-9F2A-11CE0F366AB4}" type="pres">
      <dgm:prSet presAssocID="{6301CF29-031A-473C-AFEB-BC37CEEFE3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C98EE2-93C6-4055-B774-04D737F872FE}" type="pres">
      <dgm:prSet presAssocID="{272188CF-E719-4B97-93EC-29B63202C477}" presName="linNode" presStyleCnt="0"/>
      <dgm:spPr/>
    </dgm:pt>
    <dgm:pt modelId="{67102D7B-15D9-45C1-9189-36EE3C442D3B}" type="pres">
      <dgm:prSet presAssocID="{272188CF-E719-4B97-93EC-29B63202C477}" presName="parentText" presStyleLbl="node1" presStyleIdx="0" presStyleCnt="1" custScaleX="277778" custScaleY="100000" custLinFactNeighborX="-136" custLinFactNeighborY="-322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DCBBEB-9A98-402D-BAB6-6BAC47E855F9}" type="presOf" srcId="{272188CF-E719-4B97-93EC-29B63202C477}" destId="{67102D7B-15D9-45C1-9189-36EE3C442D3B}" srcOrd="0" destOrd="0" presId="urn:microsoft.com/office/officeart/2005/8/layout/vList5"/>
    <dgm:cxn modelId="{FEAD0BCF-B4DF-4326-AA14-FD3C33CB8493}" srcId="{6301CF29-031A-473C-AFEB-BC37CEEFE31C}" destId="{272188CF-E719-4B97-93EC-29B63202C477}" srcOrd="0" destOrd="0" parTransId="{4CA52A13-6C42-417F-B611-4FA082D5BA09}" sibTransId="{253434C2-7ED9-42CA-8030-2E8DC2F2D88E}"/>
    <dgm:cxn modelId="{1D808B4A-9841-4245-902E-0CAE6DA7A169}" type="presOf" srcId="{6301CF29-031A-473C-AFEB-BC37CEEFE31C}" destId="{CECCFC02-FA83-430C-9F2A-11CE0F366AB4}" srcOrd="0" destOrd="0" presId="urn:microsoft.com/office/officeart/2005/8/layout/vList5"/>
    <dgm:cxn modelId="{DACE8302-7AF7-4347-BA21-8403F10B24AA}" type="presParOf" srcId="{CECCFC02-FA83-430C-9F2A-11CE0F366AB4}" destId="{F0C98EE2-93C6-4055-B774-04D737F872FE}" srcOrd="0" destOrd="0" presId="urn:microsoft.com/office/officeart/2005/8/layout/vList5"/>
    <dgm:cxn modelId="{B3027A9B-D4F5-4340-BDA6-5D92A02A01EF}" type="presParOf" srcId="{F0C98EE2-93C6-4055-B774-04D737F872FE}" destId="{67102D7B-15D9-45C1-9189-36EE3C442D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301CF29-031A-473C-AFEB-BC37CEEFE3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2188CF-E719-4B97-93EC-29B63202C477}">
      <dgm:prSet custT="1"/>
      <dgm:spPr>
        <a:solidFill>
          <a:srgbClr val="002060"/>
        </a:solidFill>
        <a:effectLst>
          <a:innerShdw blurRad="825500" dist="50800" dir="13500000">
            <a:prstClr val="black"/>
          </a:innerShdw>
        </a:effectLst>
      </dgm:spPr>
      <dgm:t>
        <a:bodyPr/>
        <a:lstStyle/>
        <a:p>
          <a:pPr rtl="0"/>
          <a:r>
            <a:rPr lang="en-US" sz="4000" dirty="0" smtClean="0"/>
            <a:t>Stock Valuation Example</a:t>
          </a:r>
          <a:endParaRPr lang="en-US" sz="4000" dirty="0"/>
        </a:p>
      </dgm:t>
    </dgm:pt>
    <dgm:pt modelId="{253434C2-7ED9-42CA-8030-2E8DC2F2D88E}" type="sibTrans" cxnId="{FEAD0BCF-B4DF-4326-AA14-FD3C33CB8493}">
      <dgm:prSet/>
      <dgm:spPr/>
      <dgm:t>
        <a:bodyPr/>
        <a:lstStyle/>
        <a:p>
          <a:endParaRPr lang="en-US"/>
        </a:p>
      </dgm:t>
    </dgm:pt>
    <dgm:pt modelId="{4CA52A13-6C42-417F-B611-4FA082D5BA09}" type="parTrans" cxnId="{FEAD0BCF-B4DF-4326-AA14-FD3C33CB8493}">
      <dgm:prSet/>
      <dgm:spPr/>
      <dgm:t>
        <a:bodyPr/>
        <a:lstStyle/>
        <a:p>
          <a:endParaRPr lang="en-US"/>
        </a:p>
      </dgm:t>
    </dgm:pt>
    <dgm:pt modelId="{CECCFC02-FA83-430C-9F2A-11CE0F366AB4}" type="pres">
      <dgm:prSet presAssocID="{6301CF29-031A-473C-AFEB-BC37CEEFE3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C98EE2-93C6-4055-B774-04D737F872FE}" type="pres">
      <dgm:prSet presAssocID="{272188CF-E719-4B97-93EC-29B63202C477}" presName="linNode" presStyleCnt="0"/>
      <dgm:spPr/>
    </dgm:pt>
    <dgm:pt modelId="{67102D7B-15D9-45C1-9189-36EE3C442D3B}" type="pres">
      <dgm:prSet presAssocID="{272188CF-E719-4B97-93EC-29B63202C477}" presName="parentText" presStyleLbl="node1" presStyleIdx="0" presStyleCnt="1" custScaleX="277778" custScaleY="100000" custLinFactNeighborX="-136" custLinFactNeighborY="-322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480CD6-737D-46ED-A21E-F0AA0E696F90}" type="presOf" srcId="{6301CF29-031A-473C-AFEB-BC37CEEFE31C}" destId="{CECCFC02-FA83-430C-9F2A-11CE0F366AB4}" srcOrd="0" destOrd="0" presId="urn:microsoft.com/office/officeart/2005/8/layout/vList5"/>
    <dgm:cxn modelId="{FEAD0BCF-B4DF-4326-AA14-FD3C33CB8493}" srcId="{6301CF29-031A-473C-AFEB-BC37CEEFE31C}" destId="{272188CF-E719-4B97-93EC-29B63202C477}" srcOrd="0" destOrd="0" parTransId="{4CA52A13-6C42-417F-B611-4FA082D5BA09}" sibTransId="{253434C2-7ED9-42CA-8030-2E8DC2F2D88E}"/>
    <dgm:cxn modelId="{51277291-9CEF-4144-888B-B64847E5A313}" type="presOf" srcId="{272188CF-E719-4B97-93EC-29B63202C477}" destId="{67102D7B-15D9-45C1-9189-36EE3C442D3B}" srcOrd="0" destOrd="0" presId="urn:microsoft.com/office/officeart/2005/8/layout/vList5"/>
    <dgm:cxn modelId="{97BC9124-654D-4224-BA48-54556CAD899D}" type="presParOf" srcId="{CECCFC02-FA83-430C-9F2A-11CE0F366AB4}" destId="{F0C98EE2-93C6-4055-B774-04D737F872FE}" srcOrd="0" destOrd="0" presId="urn:microsoft.com/office/officeart/2005/8/layout/vList5"/>
    <dgm:cxn modelId="{978128A0-5E19-46BB-9DA5-D23CEB460AC3}" type="presParOf" srcId="{F0C98EE2-93C6-4055-B774-04D737F872FE}" destId="{67102D7B-15D9-45C1-9189-36EE3C442D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301CF29-031A-473C-AFEB-BC37CEEFE3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2188CF-E719-4B97-93EC-29B63202C477}">
      <dgm:prSet custT="1"/>
      <dgm:spPr>
        <a:solidFill>
          <a:srgbClr val="002060"/>
        </a:solidFill>
        <a:effectLst>
          <a:innerShdw blurRad="825500" dist="50800" dir="13500000">
            <a:prstClr val="black"/>
          </a:innerShdw>
        </a:effectLst>
      </dgm:spPr>
      <dgm:t>
        <a:bodyPr/>
        <a:lstStyle/>
        <a:p>
          <a:pPr rtl="0"/>
          <a:r>
            <a:rPr lang="en-US" sz="4000" dirty="0" smtClean="0"/>
            <a:t>Stock valuation</a:t>
          </a:r>
          <a:endParaRPr lang="en-US" sz="4000" dirty="0"/>
        </a:p>
      </dgm:t>
    </dgm:pt>
    <dgm:pt modelId="{253434C2-7ED9-42CA-8030-2E8DC2F2D88E}" type="sibTrans" cxnId="{FEAD0BCF-B4DF-4326-AA14-FD3C33CB8493}">
      <dgm:prSet/>
      <dgm:spPr/>
      <dgm:t>
        <a:bodyPr/>
        <a:lstStyle/>
        <a:p>
          <a:endParaRPr lang="en-US"/>
        </a:p>
      </dgm:t>
    </dgm:pt>
    <dgm:pt modelId="{4CA52A13-6C42-417F-B611-4FA082D5BA09}" type="parTrans" cxnId="{FEAD0BCF-B4DF-4326-AA14-FD3C33CB8493}">
      <dgm:prSet/>
      <dgm:spPr/>
      <dgm:t>
        <a:bodyPr/>
        <a:lstStyle/>
        <a:p>
          <a:endParaRPr lang="en-US"/>
        </a:p>
      </dgm:t>
    </dgm:pt>
    <dgm:pt modelId="{CECCFC02-FA83-430C-9F2A-11CE0F366AB4}" type="pres">
      <dgm:prSet presAssocID="{6301CF29-031A-473C-AFEB-BC37CEEFE3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C98EE2-93C6-4055-B774-04D737F872FE}" type="pres">
      <dgm:prSet presAssocID="{272188CF-E719-4B97-93EC-29B63202C477}" presName="linNode" presStyleCnt="0"/>
      <dgm:spPr/>
    </dgm:pt>
    <dgm:pt modelId="{67102D7B-15D9-45C1-9189-36EE3C442D3B}" type="pres">
      <dgm:prSet presAssocID="{272188CF-E719-4B97-93EC-29B63202C477}" presName="parentText" presStyleLbl="node1" presStyleIdx="0" presStyleCnt="1" custScaleX="277778" custScaleY="100000" custLinFactNeighborX="-136" custLinFactNeighborY="-322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4B77E7-E53B-4F3B-A7FE-BDC0CF8E4517}" type="presOf" srcId="{272188CF-E719-4B97-93EC-29B63202C477}" destId="{67102D7B-15D9-45C1-9189-36EE3C442D3B}" srcOrd="0" destOrd="0" presId="urn:microsoft.com/office/officeart/2005/8/layout/vList5"/>
    <dgm:cxn modelId="{E0560EAC-5EBC-4BCE-9E6E-B9C3332AE87D}" type="presOf" srcId="{6301CF29-031A-473C-AFEB-BC37CEEFE31C}" destId="{CECCFC02-FA83-430C-9F2A-11CE0F366AB4}" srcOrd="0" destOrd="0" presId="urn:microsoft.com/office/officeart/2005/8/layout/vList5"/>
    <dgm:cxn modelId="{FEAD0BCF-B4DF-4326-AA14-FD3C33CB8493}" srcId="{6301CF29-031A-473C-AFEB-BC37CEEFE31C}" destId="{272188CF-E719-4B97-93EC-29B63202C477}" srcOrd="0" destOrd="0" parTransId="{4CA52A13-6C42-417F-B611-4FA082D5BA09}" sibTransId="{253434C2-7ED9-42CA-8030-2E8DC2F2D88E}"/>
    <dgm:cxn modelId="{1D46FE9B-ACA9-4340-8EDD-3742769202F9}" type="presParOf" srcId="{CECCFC02-FA83-430C-9F2A-11CE0F366AB4}" destId="{F0C98EE2-93C6-4055-B774-04D737F872FE}" srcOrd="0" destOrd="0" presId="urn:microsoft.com/office/officeart/2005/8/layout/vList5"/>
    <dgm:cxn modelId="{6671CA63-BD42-4B84-89C7-FE21D1167371}" type="presParOf" srcId="{F0C98EE2-93C6-4055-B774-04D737F872FE}" destId="{67102D7B-15D9-45C1-9189-36EE3C442D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6301CF29-031A-473C-AFEB-BC37CEEFE3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2188CF-E719-4B97-93EC-29B63202C477}">
      <dgm:prSet custT="1"/>
      <dgm:spPr>
        <a:solidFill>
          <a:srgbClr val="002060"/>
        </a:solidFill>
        <a:effectLst>
          <a:innerShdw blurRad="825500" dist="50800" dir="13500000">
            <a:prstClr val="black"/>
          </a:innerShdw>
        </a:effectLst>
      </dgm:spPr>
      <dgm:t>
        <a:bodyPr/>
        <a:lstStyle/>
        <a:p>
          <a:pPr rtl="0"/>
          <a:r>
            <a:rPr lang="en-US" sz="4000" dirty="0" smtClean="0"/>
            <a:t>Stock valuation</a:t>
          </a:r>
          <a:endParaRPr lang="en-US" sz="4000" dirty="0"/>
        </a:p>
      </dgm:t>
    </dgm:pt>
    <dgm:pt modelId="{253434C2-7ED9-42CA-8030-2E8DC2F2D88E}" type="sibTrans" cxnId="{FEAD0BCF-B4DF-4326-AA14-FD3C33CB8493}">
      <dgm:prSet/>
      <dgm:spPr/>
      <dgm:t>
        <a:bodyPr/>
        <a:lstStyle/>
        <a:p>
          <a:endParaRPr lang="en-US"/>
        </a:p>
      </dgm:t>
    </dgm:pt>
    <dgm:pt modelId="{4CA52A13-6C42-417F-B611-4FA082D5BA09}" type="parTrans" cxnId="{FEAD0BCF-B4DF-4326-AA14-FD3C33CB8493}">
      <dgm:prSet/>
      <dgm:spPr/>
      <dgm:t>
        <a:bodyPr/>
        <a:lstStyle/>
        <a:p>
          <a:endParaRPr lang="en-US"/>
        </a:p>
      </dgm:t>
    </dgm:pt>
    <dgm:pt modelId="{CECCFC02-FA83-430C-9F2A-11CE0F366AB4}" type="pres">
      <dgm:prSet presAssocID="{6301CF29-031A-473C-AFEB-BC37CEEFE3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C98EE2-93C6-4055-B774-04D737F872FE}" type="pres">
      <dgm:prSet presAssocID="{272188CF-E719-4B97-93EC-29B63202C477}" presName="linNode" presStyleCnt="0"/>
      <dgm:spPr/>
    </dgm:pt>
    <dgm:pt modelId="{67102D7B-15D9-45C1-9189-36EE3C442D3B}" type="pres">
      <dgm:prSet presAssocID="{272188CF-E719-4B97-93EC-29B63202C477}" presName="parentText" presStyleLbl="node1" presStyleIdx="0" presStyleCnt="1" custScaleX="277778" custScaleY="100000" custLinFactNeighborX="-136" custLinFactNeighborY="-322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AD0BCF-B4DF-4326-AA14-FD3C33CB8493}" srcId="{6301CF29-031A-473C-AFEB-BC37CEEFE31C}" destId="{272188CF-E719-4B97-93EC-29B63202C477}" srcOrd="0" destOrd="0" parTransId="{4CA52A13-6C42-417F-B611-4FA082D5BA09}" sibTransId="{253434C2-7ED9-42CA-8030-2E8DC2F2D88E}"/>
    <dgm:cxn modelId="{A84DF600-ACE9-429E-A964-DDADB235E970}" type="presOf" srcId="{272188CF-E719-4B97-93EC-29B63202C477}" destId="{67102D7B-15D9-45C1-9189-36EE3C442D3B}" srcOrd="0" destOrd="0" presId="urn:microsoft.com/office/officeart/2005/8/layout/vList5"/>
    <dgm:cxn modelId="{7B4C5CA7-788A-4174-9DB8-9F207BBD7E81}" type="presOf" srcId="{6301CF29-031A-473C-AFEB-BC37CEEFE31C}" destId="{CECCFC02-FA83-430C-9F2A-11CE0F366AB4}" srcOrd="0" destOrd="0" presId="urn:microsoft.com/office/officeart/2005/8/layout/vList5"/>
    <dgm:cxn modelId="{D110E474-4D9D-49EC-B546-12C7B761DEE8}" type="presParOf" srcId="{CECCFC02-FA83-430C-9F2A-11CE0F366AB4}" destId="{F0C98EE2-93C6-4055-B774-04D737F872FE}" srcOrd="0" destOrd="0" presId="urn:microsoft.com/office/officeart/2005/8/layout/vList5"/>
    <dgm:cxn modelId="{7B3DA2CD-B009-433F-8464-9AFEB92A1B39}" type="presParOf" srcId="{F0C98EE2-93C6-4055-B774-04D737F872FE}" destId="{67102D7B-15D9-45C1-9189-36EE3C442D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FA88CC8-EAF9-42DA-A4C8-793A1F81881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1AFE5E-81B7-4493-BBD0-A9CB0AA6CAD2}">
      <dgm:prSet custT="1"/>
      <dgm:spPr>
        <a:solidFill>
          <a:srgbClr val="002060"/>
        </a:solidFill>
        <a:effectLst>
          <a:innerShdw blurRad="825500" dist="50800" dir="13500000">
            <a:prstClr val="black"/>
          </a:innerShdw>
        </a:effectLst>
      </dgm:spPr>
      <dgm:t>
        <a:bodyPr/>
        <a:lstStyle/>
        <a:p>
          <a:pPr rtl="0"/>
          <a:r>
            <a:rPr lang="en-US" sz="4000" b="1" dirty="0" smtClean="0"/>
            <a:t>Stock Valuation</a:t>
          </a:r>
          <a:endParaRPr lang="en-US" sz="4000" dirty="0"/>
        </a:p>
      </dgm:t>
    </dgm:pt>
    <dgm:pt modelId="{C74E7451-C8CA-48D3-B887-55D8E13A929C}" type="parTrans" cxnId="{61B91300-1E59-4AD1-B711-E66D3BF34746}">
      <dgm:prSet/>
      <dgm:spPr/>
      <dgm:t>
        <a:bodyPr/>
        <a:lstStyle/>
        <a:p>
          <a:endParaRPr lang="en-US"/>
        </a:p>
      </dgm:t>
    </dgm:pt>
    <dgm:pt modelId="{503552E4-F0C3-4F5F-B43B-B38C8200A8B5}" type="sibTrans" cxnId="{61B91300-1E59-4AD1-B711-E66D3BF34746}">
      <dgm:prSet/>
      <dgm:spPr/>
      <dgm:t>
        <a:bodyPr/>
        <a:lstStyle/>
        <a:p>
          <a:endParaRPr lang="en-US"/>
        </a:p>
      </dgm:t>
    </dgm:pt>
    <dgm:pt modelId="{CBAFC969-D6C9-4FA0-AA7E-DD4FC4F910F2}" type="pres">
      <dgm:prSet presAssocID="{DFA88CC8-EAF9-42DA-A4C8-793A1F8188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B03F90-85AE-4245-9BA3-36BA7C1BCA58}" type="pres">
      <dgm:prSet presAssocID="{601AFE5E-81B7-4493-BBD0-A9CB0AA6CAD2}" presName="linNode" presStyleCnt="0"/>
      <dgm:spPr/>
    </dgm:pt>
    <dgm:pt modelId="{A3DFCA2A-3259-4688-A833-7E47232A7BA9}" type="pres">
      <dgm:prSet presAssocID="{601AFE5E-81B7-4493-BBD0-A9CB0AA6CAD2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B91300-1E59-4AD1-B711-E66D3BF34746}" srcId="{DFA88CC8-EAF9-42DA-A4C8-793A1F818815}" destId="{601AFE5E-81B7-4493-BBD0-A9CB0AA6CAD2}" srcOrd="0" destOrd="0" parTransId="{C74E7451-C8CA-48D3-B887-55D8E13A929C}" sibTransId="{503552E4-F0C3-4F5F-B43B-B38C8200A8B5}"/>
    <dgm:cxn modelId="{B6CDE6A6-7647-45B4-85A0-D75FF8CB526E}" type="presOf" srcId="{DFA88CC8-EAF9-42DA-A4C8-793A1F818815}" destId="{CBAFC969-D6C9-4FA0-AA7E-DD4FC4F910F2}" srcOrd="0" destOrd="0" presId="urn:microsoft.com/office/officeart/2005/8/layout/vList5"/>
    <dgm:cxn modelId="{79D3A4EB-F5A7-4B27-AC6B-487E66CF1564}" type="presOf" srcId="{601AFE5E-81B7-4493-BBD0-A9CB0AA6CAD2}" destId="{A3DFCA2A-3259-4688-A833-7E47232A7BA9}" srcOrd="0" destOrd="0" presId="urn:microsoft.com/office/officeart/2005/8/layout/vList5"/>
    <dgm:cxn modelId="{DA3F54F5-2F53-417E-AEAC-66C03EFE2948}" type="presParOf" srcId="{CBAFC969-D6C9-4FA0-AA7E-DD4FC4F910F2}" destId="{13B03F90-85AE-4245-9BA3-36BA7C1BCA58}" srcOrd="0" destOrd="0" presId="urn:microsoft.com/office/officeart/2005/8/layout/vList5"/>
    <dgm:cxn modelId="{CBE1DDD7-3112-4B16-B870-13867C8BF9CE}" type="presParOf" srcId="{13B03F90-85AE-4245-9BA3-36BA7C1BCA58}" destId="{A3DFCA2A-3259-4688-A833-7E47232A7BA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01CF29-031A-473C-AFEB-BC37CEEFE3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2188CF-E719-4B97-93EC-29B63202C477}">
      <dgm:prSet custT="1"/>
      <dgm:spPr>
        <a:solidFill>
          <a:srgbClr val="002060"/>
        </a:solidFill>
        <a:effectLst>
          <a:innerShdw blurRad="825500" dist="50800" dir="13500000">
            <a:prstClr val="black"/>
          </a:innerShdw>
        </a:effectLst>
      </dgm:spPr>
      <dgm:t>
        <a:bodyPr/>
        <a:lstStyle/>
        <a:p>
          <a:pPr rtl="0"/>
          <a:r>
            <a:rPr lang="en-US" sz="4000" dirty="0" smtClean="0"/>
            <a:t>Stocks</a:t>
          </a:r>
          <a:endParaRPr lang="en-US" sz="4000" dirty="0"/>
        </a:p>
      </dgm:t>
    </dgm:pt>
    <dgm:pt modelId="{253434C2-7ED9-42CA-8030-2E8DC2F2D88E}" type="sibTrans" cxnId="{FEAD0BCF-B4DF-4326-AA14-FD3C33CB8493}">
      <dgm:prSet/>
      <dgm:spPr/>
      <dgm:t>
        <a:bodyPr/>
        <a:lstStyle/>
        <a:p>
          <a:endParaRPr lang="en-US"/>
        </a:p>
      </dgm:t>
    </dgm:pt>
    <dgm:pt modelId="{4CA52A13-6C42-417F-B611-4FA082D5BA09}" type="parTrans" cxnId="{FEAD0BCF-B4DF-4326-AA14-FD3C33CB8493}">
      <dgm:prSet/>
      <dgm:spPr/>
      <dgm:t>
        <a:bodyPr/>
        <a:lstStyle/>
        <a:p>
          <a:endParaRPr lang="en-US"/>
        </a:p>
      </dgm:t>
    </dgm:pt>
    <dgm:pt modelId="{CECCFC02-FA83-430C-9F2A-11CE0F366AB4}" type="pres">
      <dgm:prSet presAssocID="{6301CF29-031A-473C-AFEB-BC37CEEFE3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C98EE2-93C6-4055-B774-04D737F872FE}" type="pres">
      <dgm:prSet presAssocID="{272188CF-E719-4B97-93EC-29B63202C477}" presName="linNode" presStyleCnt="0"/>
      <dgm:spPr/>
    </dgm:pt>
    <dgm:pt modelId="{67102D7B-15D9-45C1-9189-36EE3C442D3B}" type="pres">
      <dgm:prSet presAssocID="{272188CF-E719-4B97-93EC-29B63202C477}" presName="parentText" presStyleLbl="node1" presStyleIdx="0" presStyleCnt="1" custScaleX="277778" custScaleY="100000" custLinFactNeighborX="-136" custLinFactNeighborY="-322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9D92ED-EFAF-4748-A6B5-C4F855C7A8AF}" type="presOf" srcId="{272188CF-E719-4B97-93EC-29B63202C477}" destId="{67102D7B-15D9-45C1-9189-36EE3C442D3B}" srcOrd="0" destOrd="0" presId="urn:microsoft.com/office/officeart/2005/8/layout/vList5"/>
    <dgm:cxn modelId="{9252E430-8DCB-4489-914F-E8982991CA7B}" type="presOf" srcId="{6301CF29-031A-473C-AFEB-BC37CEEFE31C}" destId="{CECCFC02-FA83-430C-9F2A-11CE0F366AB4}" srcOrd="0" destOrd="0" presId="urn:microsoft.com/office/officeart/2005/8/layout/vList5"/>
    <dgm:cxn modelId="{FEAD0BCF-B4DF-4326-AA14-FD3C33CB8493}" srcId="{6301CF29-031A-473C-AFEB-BC37CEEFE31C}" destId="{272188CF-E719-4B97-93EC-29B63202C477}" srcOrd="0" destOrd="0" parTransId="{4CA52A13-6C42-417F-B611-4FA082D5BA09}" sibTransId="{253434C2-7ED9-42CA-8030-2E8DC2F2D88E}"/>
    <dgm:cxn modelId="{A18E95EB-E100-4E60-8AFC-028A536765A8}" type="presParOf" srcId="{CECCFC02-FA83-430C-9F2A-11CE0F366AB4}" destId="{F0C98EE2-93C6-4055-B774-04D737F872FE}" srcOrd="0" destOrd="0" presId="urn:microsoft.com/office/officeart/2005/8/layout/vList5"/>
    <dgm:cxn modelId="{D8D15DEC-36DB-4D1F-8B3E-D97DE1C0E02B}" type="presParOf" srcId="{F0C98EE2-93C6-4055-B774-04D737F872FE}" destId="{67102D7B-15D9-45C1-9189-36EE3C442D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FA88CC8-EAF9-42DA-A4C8-793A1F81881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1AFE5E-81B7-4493-BBD0-A9CB0AA6CAD2}">
      <dgm:prSet custT="1"/>
      <dgm:spPr>
        <a:solidFill>
          <a:srgbClr val="002060"/>
        </a:solidFill>
        <a:effectLst>
          <a:innerShdw blurRad="825500" dist="50800" dir="13500000">
            <a:prstClr val="black"/>
          </a:innerShdw>
        </a:effectLst>
      </dgm:spPr>
      <dgm:t>
        <a:bodyPr/>
        <a:lstStyle/>
        <a:p>
          <a:pPr rtl="0"/>
          <a:r>
            <a:rPr lang="en-US" sz="4000" b="1" dirty="0" smtClean="0"/>
            <a:t>Stock Valuation</a:t>
          </a:r>
          <a:endParaRPr lang="en-US" sz="4000" dirty="0"/>
        </a:p>
      </dgm:t>
    </dgm:pt>
    <dgm:pt modelId="{C74E7451-C8CA-48D3-B887-55D8E13A929C}" type="parTrans" cxnId="{61B91300-1E59-4AD1-B711-E66D3BF34746}">
      <dgm:prSet/>
      <dgm:spPr/>
      <dgm:t>
        <a:bodyPr/>
        <a:lstStyle/>
        <a:p>
          <a:endParaRPr lang="en-US"/>
        </a:p>
      </dgm:t>
    </dgm:pt>
    <dgm:pt modelId="{503552E4-F0C3-4F5F-B43B-B38C8200A8B5}" type="sibTrans" cxnId="{61B91300-1E59-4AD1-B711-E66D3BF34746}">
      <dgm:prSet/>
      <dgm:spPr/>
      <dgm:t>
        <a:bodyPr/>
        <a:lstStyle/>
        <a:p>
          <a:endParaRPr lang="en-US"/>
        </a:p>
      </dgm:t>
    </dgm:pt>
    <dgm:pt modelId="{CBAFC969-D6C9-4FA0-AA7E-DD4FC4F910F2}" type="pres">
      <dgm:prSet presAssocID="{DFA88CC8-EAF9-42DA-A4C8-793A1F8188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B03F90-85AE-4245-9BA3-36BA7C1BCA58}" type="pres">
      <dgm:prSet presAssocID="{601AFE5E-81B7-4493-BBD0-A9CB0AA6CAD2}" presName="linNode" presStyleCnt="0"/>
      <dgm:spPr/>
    </dgm:pt>
    <dgm:pt modelId="{A3DFCA2A-3259-4688-A833-7E47232A7BA9}" type="pres">
      <dgm:prSet presAssocID="{601AFE5E-81B7-4493-BBD0-A9CB0AA6CAD2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C4DA72-7A2A-40F2-8777-EE8882415807}" type="presOf" srcId="{601AFE5E-81B7-4493-BBD0-A9CB0AA6CAD2}" destId="{A3DFCA2A-3259-4688-A833-7E47232A7BA9}" srcOrd="0" destOrd="0" presId="urn:microsoft.com/office/officeart/2005/8/layout/vList5"/>
    <dgm:cxn modelId="{61B91300-1E59-4AD1-B711-E66D3BF34746}" srcId="{DFA88CC8-EAF9-42DA-A4C8-793A1F818815}" destId="{601AFE5E-81B7-4493-BBD0-A9CB0AA6CAD2}" srcOrd="0" destOrd="0" parTransId="{C74E7451-C8CA-48D3-B887-55D8E13A929C}" sibTransId="{503552E4-F0C3-4F5F-B43B-B38C8200A8B5}"/>
    <dgm:cxn modelId="{10B8E627-BF82-497A-825F-25207972361F}" type="presOf" srcId="{DFA88CC8-EAF9-42DA-A4C8-793A1F818815}" destId="{CBAFC969-D6C9-4FA0-AA7E-DD4FC4F910F2}" srcOrd="0" destOrd="0" presId="urn:microsoft.com/office/officeart/2005/8/layout/vList5"/>
    <dgm:cxn modelId="{1B7902AB-ACBD-40A6-BC23-065D41FBCA74}" type="presParOf" srcId="{CBAFC969-D6C9-4FA0-AA7E-DD4FC4F910F2}" destId="{13B03F90-85AE-4245-9BA3-36BA7C1BCA58}" srcOrd="0" destOrd="0" presId="urn:microsoft.com/office/officeart/2005/8/layout/vList5"/>
    <dgm:cxn modelId="{1BF302D4-70BD-403F-A7FB-676A36F6117D}" type="presParOf" srcId="{13B03F90-85AE-4245-9BA3-36BA7C1BCA58}" destId="{A3DFCA2A-3259-4688-A833-7E47232A7BA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DFA88CC8-EAF9-42DA-A4C8-793A1F81881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1AFE5E-81B7-4493-BBD0-A9CB0AA6CAD2}">
      <dgm:prSet custT="1"/>
      <dgm:spPr>
        <a:solidFill>
          <a:srgbClr val="002060"/>
        </a:solidFill>
        <a:effectLst>
          <a:innerShdw blurRad="825500" dist="50800" dir="13500000">
            <a:prstClr val="black"/>
          </a:innerShdw>
        </a:effectLst>
      </dgm:spPr>
      <dgm:t>
        <a:bodyPr/>
        <a:lstStyle/>
        <a:p>
          <a:pPr rtl="0"/>
          <a:r>
            <a:rPr lang="en-US" sz="4000" b="1" dirty="0" smtClean="0"/>
            <a:t>Stock Valuation</a:t>
          </a:r>
          <a:endParaRPr lang="en-US" sz="4000" dirty="0"/>
        </a:p>
      </dgm:t>
    </dgm:pt>
    <dgm:pt modelId="{C74E7451-C8CA-48D3-B887-55D8E13A929C}" type="parTrans" cxnId="{61B91300-1E59-4AD1-B711-E66D3BF34746}">
      <dgm:prSet/>
      <dgm:spPr/>
      <dgm:t>
        <a:bodyPr/>
        <a:lstStyle/>
        <a:p>
          <a:endParaRPr lang="en-US"/>
        </a:p>
      </dgm:t>
    </dgm:pt>
    <dgm:pt modelId="{503552E4-F0C3-4F5F-B43B-B38C8200A8B5}" type="sibTrans" cxnId="{61B91300-1E59-4AD1-B711-E66D3BF34746}">
      <dgm:prSet/>
      <dgm:spPr/>
      <dgm:t>
        <a:bodyPr/>
        <a:lstStyle/>
        <a:p>
          <a:endParaRPr lang="en-US"/>
        </a:p>
      </dgm:t>
    </dgm:pt>
    <dgm:pt modelId="{CBAFC969-D6C9-4FA0-AA7E-DD4FC4F910F2}" type="pres">
      <dgm:prSet presAssocID="{DFA88CC8-EAF9-42DA-A4C8-793A1F8188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B03F90-85AE-4245-9BA3-36BA7C1BCA58}" type="pres">
      <dgm:prSet presAssocID="{601AFE5E-81B7-4493-BBD0-A9CB0AA6CAD2}" presName="linNode" presStyleCnt="0"/>
      <dgm:spPr/>
    </dgm:pt>
    <dgm:pt modelId="{A3DFCA2A-3259-4688-A833-7E47232A7BA9}" type="pres">
      <dgm:prSet presAssocID="{601AFE5E-81B7-4493-BBD0-A9CB0AA6CAD2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25B405-B906-4050-959D-ABA1004EFD7F}" type="presOf" srcId="{601AFE5E-81B7-4493-BBD0-A9CB0AA6CAD2}" destId="{A3DFCA2A-3259-4688-A833-7E47232A7BA9}" srcOrd="0" destOrd="0" presId="urn:microsoft.com/office/officeart/2005/8/layout/vList5"/>
    <dgm:cxn modelId="{61B91300-1E59-4AD1-B711-E66D3BF34746}" srcId="{DFA88CC8-EAF9-42DA-A4C8-793A1F818815}" destId="{601AFE5E-81B7-4493-BBD0-A9CB0AA6CAD2}" srcOrd="0" destOrd="0" parTransId="{C74E7451-C8CA-48D3-B887-55D8E13A929C}" sibTransId="{503552E4-F0C3-4F5F-B43B-B38C8200A8B5}"/>
    <dgm:cxn modelId="{C3EB7514-94B9-4C6A-A290-65B934AF02FC}" type="presOf" srcId="{DFA88CC8-EAF9-42DA-A4C8-793A1F818815}" destId="{CBAFC969-D6C9-4FA0-AA7E-DD4FC4F910F2}" srcOrd="0" destOrd="0" presId="urn:microsoft.com/office/officeart/2005/8/layout/vList5"/>
    <dgm:cxn modelId="{666A6FFF-629F-4CA4-AA50-194DF47052D6}" type="presParOf" srcId="{CBAFC969-D6C9-4FA0-AA7E-DD4FC4F910F2}" destId="{13B03F90-85AE-4245-9BA3-36BA7C1BCA58}" srcOrd="0" destOrd="0" presId="urn:microsoft.com/office/officeart/2005/8/layout/vList5"/>
    <dgm:cxn modelId="{F1D626C5-1F0A-45F4-8CB2-58ECBD793528}" type="presParOf" srcId="{13B03F90-85AE-4245-9BA3-36BA7C1BCA58}" destId="{A3DFCA2A-3259-4688-A833-7E47232A7BA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DFA88CC8-EAF9-42DA-A4C8-793A1F81881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1AFE5E-81B7-4493-BBD0-A9CB0AA6CAD2}">
      <dgm:prSet custT="1"/>
      <dgm:spPr>
        <a:solidFill>
          <a:srgbClr val="002060"/>
        </a:solidFill>
        <a:effectLst>
          <a:innerShdw blurRad="825500" dist="50800" dir="13500000">
            <a:prstClr val="black"/>
          </a:innerShdw>
        </a:effectLst>
      </dgm:spPr>
      <dgm:t>
        <a:bodyPr/>
        <a:lstStyle/>
        <a:p>
          <a:pPr rtl="0"/>
          <a:r>
            <a:rPr lang="en-US" sz="3600" b="1" dirty="0" smtClean="0"/>
            <a:t>STOCKS</a:t>
          </a:r>
          <a:endParaRPr lang="en-US" sz="3600" dirty="0"/>
        </a:p>
      </dgm:t>
    </dgm:pt>
    <dgm:pt modelId="{C74E7451-C8CA-48D3-B887-55D8E13A929C}" type="parTrans" cxnId="{61B91300-1E59-4AD1-B711-E66D3BF34746}">
      <dgm:prSet/>
      <dgm:spPr/>
      <dgm:t>
        <a:bodyPr/>
        <a:lstStyle/>
        <a:p>
          <a:endParaRPr lang="en-US"/>
        </a:p>
      </dgm:t>
    </dgm:pt>
    <dgm:pt modelId="{503552E4-F0C3-4F5F-B43B-B38C8200A8B5}" type="sibTrans" cxnId="{61B91300-1E59-4AD1-B711-E66D3BF34746}">
      <dgm:prSet/>
      <dgm:spPr/>
      <dgm:t>
        <a:bodyPr/>
        <a:lstStyle/>
        <a:p>
          <a:endParaRPr lang="en-US"/>
        </a:p>
      </dgm:t>
    </dgm:pt>
    <dgm:pt modelId="{CBAFC969-D6C9-4FA0-AA7E-DD4FC4F910F2}" type="pres">
      <dgm:prSet presAssocID="{DFA88CC8-EAF9-42DA-A4C8-793A1F8188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B03F90-85AE-4245-9BA3-36BA7C1BCA58}" type="pres">
      <dgm:prSet presAssocID="{601AFE5E-81B7-4493-BBD0-A9CB0AA6CAD2}" presName="linNode" presStyleCnt="0"/>
      <dgm:spPr/>
    </dgm:pt>
    <dgm:pt modelId="{A3DFCA2A-3259-4688-A833-7E47232A7BA9}" type="pres">
      <dgm:prSet presAssocID="{601AFE5E-81B7-4493-BBD0-A9CB0AA6CAD2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6FB103-3B50-4A57-8F7C-6E12E1DCF317}" type="presOf" srcId="{601AFE5E-81B7-4493-BBD0-A9CB0AA6CAD2}" destId="{A3DFCA2A-3259-4688-A833-7E47232A7BA9}" srcOrd="0" destOrd="0" presId="urn:microsoft.com/office/officeart/2005/8/layout/vList5"/>
    <dgm:cxn modelId="{97C2CD02-56EB-4F4F-913E-B2C71AA9502A}" type="presOf" srcId="{DFA88CC8-EAF9-42DA-A4C8-793A1F818815}" destId="{CBAFC969-D6C9-4FA0-AA7E-DD4FC4F910F2}" srcOrd="0" destOrd="0" presId="urn:microsoft.com/office/officeart/2005/8/layout/vList5"/>
    <dgm:cxn modelId="{61B91300-1E59-4AD1-B711-E66D3BF34746}" srcId="{DFA88CC8-EAF9-42DA-A4C8-793A1F818815}" destId="{601AFE5E-81B7-4493-BBD0-A9CB0AA6CAD2}" srcOrd="0" destOrd="0" parTransId="{C74E7451-C8CA-48D3-B887-55D8E13A929C}" sibTransId="{503552E4-F0C3-4F5F-B43B-B38C8200A8B5}"/>
    <dgm:cxn modelId="{63F065BC-8979-47ED-A83A-62B6B2DCE654}" type="presParOf" srcId="{CBAFC969-D6C9-4FA0-AA7E-DD4FC4F910F2}" destId="{13B03F90-85AE-4245-9BA3-36BA7C1BCA58}" srcOrd="0" destOrd="0" presId="urn:microsoft.com/office/officeart/2005/8/layout/vList5"/>
    <dgm:cxn modelId="{A1B93128-B681-4B52-8430-D781126D3751}" type="presParOf" srcId="{13B03F90-85AE-4245-9BA3-36BA7C1BCA58}" destId="{A3DFCA2A-3259-4688-A833-7E47232A7BA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DFA88CC8-EAF9-42DA-A4C8-793A1F81881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1AFE5E-81B7-4493-BBD0-A9CB0AA6CAD2}">
      <dgm:prSet custT="1"/>
      <dgm:spPr>
        <a:solidFill>
          <a:srgbClr val="002060"/>
        </a:solidFill>
        <a:effectLst>
          <a:innerShdw blurRad="825500" dist="50800" dir="13500000">
            <a:prstClr val="black"/>
          </a:innerShdw>
        </a:effectLst>
      </dgm:spPr>
      <dgm:t>
        <a:bodyPr/>
        <a:lstStyle/>
        <a:p>
          <a:pPr rtl="0"/>
          <a:r>
            <a:rPr lang="en-US" sz="3600" b="1" dirty="0" smtClean="0"/>
            <a:t>STOCKS</a:t>
          </a:r>
          <a:endParaRPr lang="en-US" sz="3600" dirty="0"/>
        </a:p>
      </dgm:t>
    </dgm:pt>
    <dgm:pt modelId="{C74E7451-C8CA-48D3-B887-55D8E13A929C}" type="parTrans" cxnId="{61B91300-1E59-4AD1-B711-E66D3BF34746}">
      <dgm:prSet/>
      <dgm:spPr/>
      <dgm:t>
        <a:bodyPr/>
        <a:lstStyle/>
        <a:p>
          <a:endParaRPr lang="en-US"/>
        </a:p>
      </dgm:t>
    </dgm:pt>
    <dgm:pt modelId="{503552E4-F0C3-4F5F-B43B-B38C8200A8B5}" type="sibTrans" cxnId="{61B91300-1E59-4AD1-B711-E66D3BF34746}">
      <dgm:prSet/>
      <dgm:spPr/>
      <dgm:t>
        <a:bodyPr/>
        <a:lstStyle/>
        <a:p>
          <a:endParaRPr lang="en-US"/>
        </a:p>
      </dgm:t>
    </dgm:pt>
    <dgm:pt modelId="{CBAFC969-D6C9-4FA0-AA7E-DD4FC4F910F2}" type="pres">
      <dgm:prSet presAssocID="{DFA88CC8-EAF9-42DA-A4C8-793A1F8188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B03F90-85AE-4245-9BA3-36BA7C1BCA58}" type="pres">
      <dgm:prSet presAssocID="{601AFE5E-81B7-4493-BBD0-A9CB0AA6CAD2}" presName="linNode" presStyleCnt="0"/>
      <dgm:spPr/>
    </dgm:pt>
    <dgm:pt modelId="{A3DFCA2A-3259-4688-A833-7E47232A7BA9}" type="pres">
      <dgm:prSet presAssocID="{601AFE5E-81B7-4493-BBD0-A9CB0AA6CAD2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88874C-DB55-490E-B93B-1B7BBAF82F66}" type="presOf" srcId="{DFA88CC8-EAF9-42DA-A4C8-793A1F818815}" destId="{CBAFC969-D6C9-4FA0-AA7E-DD4FC4F910F2}" srcOrd="0" destOrd="0" presId="urn:microsoft.com/office/officeart/2005/8/layout/vList5"/>
    <dgm:cxn modelId="{61B91300-1E59-4AD1-B711-E66D3BF34746}" srcId="{DFA88CC8-EAF9-42DA-A4C8-793A1F818815}" destId="{601AFE5E-81B7-4493-BBD0-A9CB0AA6CAD2}" srcOrd="0" destOrd="0" parTransId="{C74E7451-C8CA-48D3-B887-55D8E13A929C}" sibTransId="{503552E4-F0C3-4F5F-B43B-B38C8200A8B5}"/>
    <dgm:cxn modelId="{E9C99952-CE7F-4A06-8D7D-2FC1D92FE5CC}" type="presOf" srcId="{601AFE5E-81B7-4493-BBD0-A9CB0AA6CAD2}" destId="{A3DFCA2A-3259-4688-A833-7E47232A7BA9}" srcOrd="0" destOrd="0" presId="urn:microsoft.com/office/officeart/2005/8/layout/vList5"/>
    <dgm:cxn modelId="{D1E17322-0E32-427F-B2D7-8F1D16F89C05}" type="presParOf" srcId="{CBAFC969-D6C9-4FA0-AA7E-DD4FC4F910F2}" destId="{13B03F90-85AE-4245-9BA3-36BA7C1BCA58}" srcOrd="0" destOrd="0" presId="urn:microsoft.com/office/officeart/2005/8/layout/vList5"/>
    <dgm:cxn modelId="{93C3F116-7BF6-4EBB-A5EF-13D3CF65007D}" type="presParOf" srcId="{13B03F90-85AE-4245-9BA3-36BA7C1BCA58}" destId="{A3DFCA2A-3259-4688-A833-7E47232A7BA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DFA88CC8-EAF9-42DA-A4C8-793A1F81881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1AFE5E-81B7-4493-BBD0-A9CB0AA6CAD2}">
      <dgm:prSet custT="1"/>
      <dgm:spPr>
        <a:solidFill>
          <a:srgbClr val="002060"/>
        </a:solidFill>
        <a:effectLst>
          <a:innerShdw blurRad="825500" dist="50800" dir="13500000">
            <a:prstClr val="black"/>
          </a:innerShdw>
        </a:effectLst>
      </dgm:spPr>
      <dgm:t>
        <a:bodyPr/>
        <a:lstStyle/>
        <a:p>
          <a:pPr rtl="0"/>
          <a:r>
            <a:rPr lang="en-US" sz="3600" b="1" dirty="0" smtClean="0"/>
            <a:t>STOCKS</a:t>
          </a:r>
          <a:endParaRPr lang="en-US" sz="3600" dirty="0"/>
        </a:p>
      </dgm:t>
    </dgm:pt>
    <dgm:pt modelId="{C74E7451-C8CA-48D3-B887-55D8E13A929C}" type="parTrans" cxnId="{61B91300-1E59-4AD1-B711-E66D3BF34746}">
      <dgm:prSet/>
      <dgm:spPr/>
      <dgm:t>
        <a:bodyPr/>
        <a:lstStyle/>
        <a:p>
          <a:endParaRPr lang="en-US"/>
        </a:p>
      </dgm:t>
    </dgm:pt>
    <dgm:pt modelId="{503552E4-F0C3-4F5F-B43B-B38C8200A8B5}" type="sibTrans" cxnId="{61B91300-1E59-4AD1-B711-E66D3BF34746}">
      <dgm:prSet/>
      <dgm:spPr/>
      <dgm:t>
        <a:bodyPr/>
        <a:lstStyle/>
        <a:p>
          <a:endParaRPr lang="en-US"/>
        </a:p>
      </dgm:t>
    </dgm:pt>
    <dgm:pt modelId="{CBAFC969-D6C9-4FA0-AA7E-DD4FC4F910F2}" type="pres">
      <dgm:prSet presAssocID="{DFA88CC8-EAF9-42DA-A4C8-793A1F8188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B03F90-85AE-4245-9BA3-36BA7C1BCA58}" type="pres">
      <dgm:prSet presAssocID="{601AFE5E-81B7-4493-BBD0-A9CB0AA6CAD2}" presName="linNode" presStyleCnt="0"/>
      <dgm:spPr/>
    </dgm:pt>
    <dgm:pt modelId="{A3DFCA2A-3259-4688-A833-7E47232A7BA9}" type="pres">
      <dgm:prSet presAssocID="{601AFE5E-81B7-4493-BBD0-A9CB0AA6CAD2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C91598-5195-44F4-A9D0-C9A81E17D263}" type="presOf" srcId="{DFA88CC8-EAF9-42DA-A4C8-793A1F818815}" destId="{CBAFC969-D6C9-4FA0-AA7E-DD4FC4F910F2}" srcOrd="0" destOrd="0" presId="urn:microsoft.com/office/officeart/2005/8/layout/vList5"/>
    <dgm:cxn modelId="{61B91300-1E59-4AD1-B711-E66D3BF34746}" srcId="{DFA88CC8-EAF9-42DA-A4C8-793A1F818815}" destId="{601AFE5E-81B7-4493-BBD0-A9CB0AA6CAD2}" srcOrd="0" destOrd="0" parTransId="{C74E7451-C8CA-48D3-B887-55D8E13A929C}" sibTransId="{503552E4-F0C3-4F5F-B43B-B38C8200A8B5}"/>
    <dgm:cxn modelId="{7490EA25-A4EF-4703-AE35-61E3C3A869C6}" type="presOf" srcId="{601AFE5E-81B7-4493-BBD0-A9CB0AA6CAD2}" destId="{A3DFCA2A-3259-4688-A833-7E47232A7BA9}" srcOrd="0" destOrd="0" presId="urn:microsoft.com/office/officeart/2005/8/layout/vList5"/>
    <dgm:cxn modelId="{EEC0365B-A0BA-4A46-A540-861F22EFE2BC}" type="presParOf" srcId="{CBAFC969-D6C9-4FA0-AA7E-DD4FC4F910F2}" destId="{13B03F90-85AE-4245-9BA3-36BA7C1BCA58}" srcOrd="0" destOrd="0" presId="urn:microsoft.com/office/officeart/2005/8/layout/vList5"/>
    <dgm:cxn modelId="{2A21CDC1-68B7-4308-ADF6-3949E5062D0D}" type="presParOf" srcId="{13B03F90-85AE-4245-9BA3-36BA7C1BCA58}" destId="{A3DFCA2A-3259-4688-A833-7E47232A7BA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DFA88CC8-EAF9-42DA-A4C8-793A1F81881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1AFE5E-81B7-4493-BBD0-A9CB0AA6CAD2}">
      <dgm:prSet custT="1"/>
      <dgm:spPr>
        <a:solidFill>
          <a:srgbClr val="002060"/>
        </a:solidFill>
        <a:effectLst>
          <a:innerShdw blurRad="825500" dist="50800" dir="13500000">
            <a:prstClr val="black"/>
          </a:innerShdw>
        </a:effectLst>
      </dgm:spPr>
      <dgm:t>
        <a:bodyPr/>
        <a:lstStyle/>
        <a:p>
          <a:pPr rtl="0"/>
          <a:r>
            <a:rPr lang="en-US" sz="3600" b="1" dirty="0" smtClean="0"/>
            <a:t>STOCKS</a:t>
          </a:r>
          <a:endParaRPr lang="en-US" sz="3600" dirty="0"/>
        </a:p>
      </dgm:t>
    </dgm:pt>
    <dgm:pt modelId="{C74E7451-C8CA-48D3-B887-55D8E13A929C}" type="parTrans" cxnId="{61B91300-1E59-4AD1-B711-E66D3BF34746}">
      <dgm:prSet/>
      <dgm:spPr/>
      <dgm:t>
        <a:bodyPr/>
        <a:lstStyle/>
        <a:p>
          <a:endParaRPr lang="en-US"/>
        </a:p>
      </dgm:t>
    </dgm:pt>
    <dgm:pt modelId="{503552E4-F0C3-4F5F-B43B-B38C8200A8B5}" type="sibTrans" cxnId="{61B91300-1E59-4AD1-B711-E66D3BF34746}">
      <dgm:prSet/>
      <dgm:spPr/>
      <dgm:t>
        <a:bodyPr/>
        <a:lstStyle/>
        <a:p>
          <a:endParaRPr lang="en-US"/>
        </a:p>
      </dgm:t>
    </dgm:pt>
    <dgm:pt modelId="{CBAFC969-D6C9-4FA0-AA7E-DD4FC4F910F2}" type="pres">
      <dgm:prSet presAssocID="{DFA88CC8-EAF9-42DA-A4C8-793A1F8188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B03F90-85AE-4245-9BA3-36BA7C1BCA58}" type="pres">
      <dgm:prSet presAssocID="{601AFE5E-81B7-4493-BBD0-A9CB0AA6CAD2}" presName="linNode" presStyleCnt="0"/>
      <dgm:spPr/>
    </dgm:pt>
    <dgm:pt modelId="{A3DFCA2A-3259-4688-A833-7E47232A7BA9}" type="pres">
      <dgm:prSet presAssocID="{601AFE5E-81B7-4493-BBD0-A9CB0AA6CAD2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B59272-4B3D-4D84-B709-F63EC9C740D7}" type="presOf" srcId="{601AFE5E-81B7-4493-BBD0-A9CB0AA6CAD2}" destId="{A3DFCA2A-3259-4688-A833-7E47232A7BA9}" srcOrd="0" destOrd="0" presId="urn:microsoft.com/office/officeart/2005/8/layout/vList5"/>
    <dgm:cxn modelId="{61B91300-1E59-4AD1-B711-E66D3BF34746}" srcId="{DFA88CC8-EAF9-42DA-A4C8-793A1F818815}" destId="{601AFE5E-81B7-4493-BBD0-A9CB0AA6CAD2}" srcOrd="0" destOrd="0" parTransId="{C74E7451-C8CA-48D3-B887-55D8E13A929C}" sibTransId="{503552E4-F0C3-4F5F-B43B-B38C8200A8B5}"/>
    <dgm:cxn modelId="{0BC06145-6009-4C86-97FD-27DEECACF88D}" type="presOf" srcId="{DFA88CC8-EAF9-42DA-A4C8-793A1F818815}" destId="{CBAFC969-D6C9-4FA0-AA7E-DD4FC4F910F2}" srcOrd="0" destOrd="0" presId="urn:microsoft.com/office/officeart/2005/8/layout/vList5"/>
    <dgm:cxn modelId="{6FF83F8D-A699-4980-BBA0-2B56BA0E1D89}" type="presParOf" srcId="{CBAFC969-D6C9-4FA0-AA7E-DD4FC4F910F2}" destId="{13B03F90-85AE-4245-9BA3-36BA7C1BCA58}" srcOrd="0" destOrd="0" presId="urn:microsoft.com/office/officeart/2005/8/layout/vList5"/>
    <dgm:cxn modelId="{17701E5E-0C7E-428C-A814-5F0DBC468A73}" type="presParOf" srcId="{13B03F90-85AE-4245-9BA3-36BA7C1BCA58}" destId="{A3DFCA2A-3259-4688-A833-7E47232A7BA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DFA88CC8-EAF9-42DA-A4C8-793A1F81881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1AFE5E-81B7-4493-BBD0-A9CB0AA6CAD2}">
      <dgm:prSet custT="1"/>
      <dgm:spPr>
        <a:solidFill>
          <a:srgbClr val="002060"/>
        </a:solidFill>
        <a:effectLst>
          <a:innerShdw blurRad="825500" dist="50800" dir="13500000">
            <a:prstClr val="black"/>
          </a:innerShdw>
        </a:effectLst>
      </dgm:spPr>
      <dgm:t>
        <a:bodyPr/>
        <a:lstStyle/>
        <a:p>
          <a:pPr rtl="0"/>
          <a:r>
            <a:rPr lang="en-US" sz="3600" b="1" dirty="0" smtClean="0"/>
            <a:t>STOCKS</a:t>
          </a:r>
        </a:p>
      </dgm:t>
    </dgm:pt>
    <dgm:pt modelId="{C74E7451-C8CA-48D3-B887-55D8E13A929C}" type="parTrans" cxnId="{61B91300-1E59-4AD1-B711-E66D3BF34746}">
      <dgm:prSet/>
      <dgm:spPr/>
      <dgm:t>
        <a:bodyPr/>
        <a:lstStyle/>
        <a:p>
          <a:endParaRPr lang="en-US"/>
        </a:p>
      </dgm:t>
    </dgm:pt>
    <dgm:pt modelId="{503552E4-F0C3-4F5F-B43B-B38C8200A8B5}" type="sibTrans" cxnId="{61B91300-1E59-4AD1-B711-E66D3BF34746}">
      <dgm:prSet/>
      <dgm:spPr/>
      <dgm:t>
        <a:bodyPr/>
        <a:lstStyle/>
        <a:p>
          <a:endParaRPr lang="en-US"/>
        </a:p>
      </dgm:t>
    </dgm:pt>
    <dgm:pt modelId="{CBAFC969-D6C9-4FA0-AA7E-DD4FC4F910F2}" type="pres">
      <dgm:prSet presAssocID="{DFA88CC8-EAF9-42DA-A4C8-793A1F8188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B03F90-85AE-4245-9BA3-36BA7C1BCA58}" type="pres">
      <dgm:prSet presAssocID="{601AFE5E-81B7-4493-BBD0-A9CB0AA6CAD2}" presName="linNode" presStyleCnt="0"/>
      <dgm:spPr/>
    </dgm:pt>
    <dgm:pt modelId="{A3DFCA2A-3259-4688-A833-7E47232A7BA9}" type="pres">
      <dgm:prSet presAssocID="{601AFE5E-81B7-4493-BBD0-A9CB0AA6CAD2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FE2C53-9BA4-42F9-B601-50F0C53B5332}" type="presOf" srcId="{DFA88CC8-EAF9-42DA-A4C8-793A1F818815}" destId="{CBAFC969-D6C9-4FA0-AA7E-DD4FC4F910F2}" srcOrd="0" destOrd="0" presId="urn:microsoft.com/office/officeart/2005/8/layout/vList5"/>
    <dgm:cxn modelId="{61B91300-1E59-4AD1-B711-E66D3BF34746}" srcId="{DFA88CC8-EAF9-42DA-A4C8-793A1F818815}" destId="{601AFE5E-81B7-4493-BBD0-A9CB0AA6CAD2}" srcOrd="0" destOrd="0" parTransId="{C74E7451-C8CA-48D3-B887-55D8E13A929C}" sibTransId="{503552E4-F0C3-4F5F-B43B-B38C8200A8B5}"/>
    <dgm:cxn modelId="{B2728E44-D485-4EB7-B3D7-1B0355D4FA98}" type="presOf" srcId="{601AFE5E-81B7-4493-BBD0-A9CB0AA6CAD2}" destId="{A3DFCA2A-3259-4688-A833-7E47232A7BA9}" srcOrd="0" destOrd="0" presId="urn:microsoft.com/office/officeart/2005/8/layout/vList5"/>
    <dgm:cxn modelId="{B5385299-5EA7-4D6C-9A16-0A5E11C602C1}" type="presParOf" srcId="{CBAFC969-D6C9-4FA0-AA7E-DD4FC4F910F2}" destId="{13B03F90-85AE-4245-9BA3-36BA7C1BCA58}" srcOrd="0" destOrd="0" presId="urn:microsoft.com/office/officeart/2005/8/layout/vList5"/>
    <dgm:cxn modelId="{EF1D3C30-573D-4F37-8E61-64C41E9B45B6}" type="presParOf" srcId="{13B03F90-85AE-4245-9BA3-36BA7C1BCA58}" destId="{A3DFCA2A-3259-4688-A833-7E47232A7BA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DFA88CC8-EAF9-42DA-A4C8-793A1F81881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1AFE5E-81B7-4493-BBD0-A9CB0AA6CAD2}">
      <dgm:prSet custT="1"/>
      <dgm:spPr>
        <a:solidFill>
          <a:srgbClr val="002060"/>
        </a:solidFill>
        <a:effectLst>
          <a:innerShdw blurRad="825500" dist="50800" dir="13500000">
            <a:prstClr val="black"/>
          </a:innerShdw>
        </a:effectLst>
      </dgm:spPr>
      <dgm:t>
        <a:bodyPr/>
        <a:lstStyle/>
        <a:p>
          <a:pPr rtl="0"/>
          <a:r>
            <a:rPr lang="en-US" sz="3600" b="1" dirty="0" smtClean="0"/>
            <a:t>STOCKS</a:t>
          </a:r>
        </a:p>
      </dgm:t>
    </dgm:pt>
    <dgm:pt modelId="{C74E7451-C8CA-48D3-B887-55D8E13A929C}" type="parTrans" cxnId="{61B91300-1E59-4AD1-B711-E66D3BF34746}">
      <dgm:prSet/>
      <dgm:spPr/>
      <dgm:t>
        <a:bodyPr/>
        <a:lstStyle/>
        <a:p>
          <a:endParaRPr lang="en-US"/>
        </a:p>
      </dgm:t>
    </dgm:pt>
    <dgm:pt modelId="{503552E4-F0C3-4F5F-B43B-B38C8200A8B5}" type="sibTrans" cxnId="{61B91300-1E59-4AD1-B711-E66D3BF34746}">
      <dgm:prSet/>
      <dgm:spPr/>
      <dgm:t>
        <a:bodyPr/>
        <a:lstStyle/>
        <a:p>
          <a:endParaRPr lang="en-US"/>
        </a:p>
      </dgm:t>
    </dgm:pt>
    <dgm:pt modelId="{CBAFC969-D6C9-4FA0-AA7E-DD4FC4F910F2}" type="pres">
      <dgm:prSet presAssocID="{DFA88CC8-EAF9-42DA-A4C8-793A1F8188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B03F90-85AE-4245-9BA3-36BA7C1BCA58}" type="pres">
      <dgm:prSet presAssocID="{601AFE5E-81B7-4493-BBD0-A9CB0AA6CAD2}" presName="linNode" presStyleCnt="0"/>
      <dgm:spPr/>
    </dgm:pt>
    <dgm:pt modelId="{A3DFCA2A-3259-4688-A833-7E47232A7BA9}" type="pres">
      <dgm:prSet presAssocID="{601AFE5E-81B7-4493-BBD0-A9CB0AA6CAD2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63916B-B320-452C-8CF5-407BDD277AE1}" type="presOf" srcId="{601AFE5E-81B7-4493-BBD0-A9CB0AA6CAD2}" destId="{A3DFCA2A-3259-4688-A833-7E47232A7BA9}" srcOrd="0" destOrd="0" presId="urn:microsoft.com/office/officeart/2005/8/layout/vList5"/>
    <dgm:cxn modelId="{61B91300-1E59-4AD1-B711-E66D3BF34746}" srcId="{DFA88CC8-EAF9-42DA-A4C8-793A1F818815}" destId="{601AFE5E-81B7-4493-BBD0-A9CB0AA6CAD2}" srcOrd="0" destOrd="0" parTransId="{C74E7451-C8CA-48D3-B887-55D8E13A929C}" sibTransId="{503552E4-F0C3-4F5F-B43B-B38C8200A8B5}"/>
    <dgm:cxn modelId="{662F50C3-BA7C-44EB-A879-CCAEA3179541}" type="presOf" srcId="{DFA88CC8-EAF9-42DA-A4C8-793A1F818815}" destId="{CBAFC969-D6C9-4FA0-AA7E-DD4FC4F910F2}" srcOrd="0" destOrd="0" presId="urn:microsoft.com/office/officeart/2005/8/layout/vList5"/>
    <dgm:cxn modelId="{613DFD93-49FD-420F-BAD6-459E870B3FE8}" type="presParOf" srcId="{CBAFC969-D6C9-4FA0-AA7E-DD4FC4F910F2}" destId="{13B03F90-85AE-4245-9BA3-36BA7C1BCA58}" srcOrd="0" destOrd="0" presId="urn:microsoft.com/office/officeart/2005/8/layout/vList5"/>
    <dgm:cxn modelId="{F17737E1-E289-44E3-9E58-C29C44DC7771}" type="presParOf" srcId="{13B03F90-85AE-4245-9BA3-36BA7C1BCA58}" destId="{A3DFCA2A-3259-4688-A833-7E47232A7BA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DFA88CC8-EAF9-42DA-A4C8-793A1F81881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1AFE5E-81B7-4493-BBD0-A9CB0AA6CAD2}">
      <dgm:prSet custT="1"/>
      <dgm:spPr>
        <a:solidFill>
          <a:srgbClr val="002060"/>
        </a:solidFill>
        <a:effectLst>
          <a:innerShdw blurRad="825500" dist="50800" dir="13500000">
            <a:prstClr val="black"/>
          </a:innerShdw>
        </a:effectLst>
      </dgm:spPr>
      <dgm:t>
        <a:bodyPr/>
        <a:lstStyle/>
        <a:p>
          <a:pPr rtl="0"/>
          <a:r>
            <a:rPr lang="en-US" sz="3600" b="1" dirty="0" smtClean="0"/>
            <a:t>Security Market Line (SML)</a:t>
          </a:r>
          <a:endParaRPr lang="en-US" sz="3600" dirty="0"/>
        </a:p>
      </dgm:t>
    </dgm:pt>
    <dgm:pt modelId="{C74E7451-C8CA-48D3-B887-55D8E13A929C}" type="parTrans" cxnId="{61B91300-1E59-4AD1-B711-E66D3BF34746}">
      <dgm:prSet/>
      <dgm:spPr/>
      <dgm:t>
        <a:bodyPr/>
        <a:lstStyle/>
        <a:p>
          <a:endParaRPr lang="en-US"/>
        </a:p>
      </dgm:t>
    </dgm:pt>
    <dgm:pt modelId="{503552E4-F0C3-4F5F-B43B-B38C8200A8B5}" type="sibTrans" cxnId="{61B91300-1E59-4AD1-B711-E66D3BF34746}">
      <dgm:prSet/>
      <dgm:spPr/>
      <dgm:t>
        <a:bodyPr/>
        <a:lstStyle/>
        <a:p>
          <a:endParaRPr lang="en-US"/>
        </a:p>
      </dgm:t>
    </dgm:pt>
    <dgm:pt modelId="{CBAFC969-D6C9-4FA0-AA7E-DD4FC4F910F2}" type="pres">
      <dgm:prSet presAssocID="{DFA88CC8-EAF9-42DA-A4C8-793A1F8188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B03F90-85AE-4245-9BA3-36BA7C1BCA58}" type="pres">
      <dgm:prSet presAssocID="{601AFE5E-81B7-4493-BBD0-A9CB0AA6CAD2}" presName="linNode" presStyleCnt="0"/>
      <dgm:spPr/>
    </dgm:pt>
    <dgm:pt modelId="{A3DFCA2A-3259-4688-A833-7E47232A7BA9}" type="pres">
      <dgm:prSet presAssocID="{601AFE5E-81B7-4493-BBD0-A9CB0AA6CAD2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B91300-1E59-4AD1-B711-E66D3BF34746}" srcId="{DFA88CC8-EAF9-42DA-A4C8-793A1F818815}" destId="{601AFE5E-81B7-4493-BBD0-A9CB0AA6CAD2}" srcOrd="0" destOrd="0" parTransId="{C74E7451-C8CA-48D3-B887-55D8E13A929C}" sibTransId="{503552E4-F0C3-4F5F-B43B-B38C8200A8B5}"/>
    <dgm:cxn modelId="{F917FD30-5883-423C-901A-79667E4DE19A}" type="presOf" srcId="{601AFE5E-81B7-4493-BBD0-A9CB0AA6CAD2}" destId="{A3DFCA2A-3259-4688-A833-7E47232A7BA9}" srcOrd="0" destOrd="0" presId="urn:microsoft.com/office/officeart/2005/8/layout/vList5"/>
    <dgm:cxn modelId="{E22FF5E8-AB30-4A81-8118-27A9FFCE396C}" type="presOf" srcId="{DFA88CC8-EAF9-42DA-A4C8-793A1F818815}" destId="{CBAFC969-D6C9-4FA0-AA7E-DD4FC4F910F2}" srcOrd="0" destOrd="0" presId="urn:microsoft.com/office/officeart/2005/8/layout/vList5"/>
    <dgm:cxn modelId="{48BA647A-5A1D-45C6-B599-4045CCC56DC8}" type="presParOf" srcId="{CBAFC969-D6C9-4FA0-AA7E-DD4FC4F910F2}" destId="{13B03F90-85AE-4245-9BA3-36BA7C1BCA58}" srcOrd="0" destOrd="0" presId="urn:microsoft.com/office/officeart/2005/8/layout/vList5"/>
    <dgm:cxn modelId="{30CFAE5E-F2AA-445C-A047-06D510716248}" type="presParOf" srcId="{13B03F90-85AE-4245-9BA3-36BA7C1BCA58}" destId="{A3DFCA2A-3259-4688-A833-7E47232A7BA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DFA88CC8-EAF9-42DA-A4C8-793A1F81881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1AFE5E-81B7-4493-BBD0-A9CB0AA6CAD2}">
      <dgm:prSet custT="1"/>
      <dgm:spPr>
        <a:solidFill>
          <a:srgbClr val="002060"/>
        </a:solidFill>
        <a:effectLst>
          <a:innerShdw blurRad="825500" dist="50800" dir="13500000">
            <a:prstClr val="black"/>
          </a:innerShdw>
        </a:effectLst>
      </dgm:spPr>
      <dgm:t>
        <a:bodyPr/>
        <a:lstStyle/>
        <a:p>
          <a:pPr rtl="0"/>
          <a:r>
            <a:rPr lang="en-US" sz="3600" b="1" dirty="0" smtClean="0"/>
            <a:t>STOCKS</a:t>
          </a:r>
          <a:endParaRPr lang="en-US" sz="3600" dirty="0"/>
        </a:p>
      </dgm:t>
    </dgm:pt>
    <dgm:pt modelId="{C74E7451-C8CA-48D3-B887-55D8E13A929C}" type="parTrans" cxnId="{61B91300-1E59-4AD1-B711-E66D3BF34746}">
      <dgm:prSet/>
      <dgm:spPr/>
      <dgm:t>
        <a:bodyPr/>
        <a:lstStyle/>
        <a:p>
          <a:endParaRPr lang="en-US"/>
        </a:p>
      </dgm:t>
    </dgm:pt>
    <dgm:pt modelId="{503552E4-F0C3-4F5F-B43B-B38C8200A8B5}" type="sibTrans" cxnId="{61B91300-1E59-4AD1-B711-E66D3BF34746}">
      <dgm:prSet/>
      <dgm:spPr/>
      <dgm:t>
        <a:bodyPr/>
        <a:lstStyle/>
        <a:p>
          <a:endParaRPr lang="en-US"/>
        </a:p>
      </dgm:t>
    </dgm:pt>
    <dgm:pt modelId="{CBAFC969-D6C9-4FA0-AA7E-DD4FC4F910F2}" type="pres">
      <dgm:prSet presAssocID="{DFA88CC8-EAF9-42DA-A4C8-793A1F8188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B03F90-85AE-4245-9BA3-36BA7C1BCA58}" type="pres">
      <dgm:prSet presAssocID="{601AFE5E-81B7-4493-BBD0-A9CB0AA6CAD2}" presName="linNode" presStyleCnt="0"/>
      <dgm:spPr/>
    </dgm:pt>
    <dgm:pt modelId="{A3DFCA2A-3259-4688-A833-7E47232A7BA9}" type="pres">
      <dgm:prSet presAssocID="{601AFE5E-81B7-4493-BBD0-A9CB0AA6CAD2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82C8CB-445E-4237-BDFC-532281C84396}" type="presOf" srcId="{601AFE5E-81B7-4493-BBD0-A9CB0AA6CAD2}" destId="{A3DFCA2A-3259-4688-A833-7E47232A7BA9}" srcOrd="0" destOrd="0" presId="urn:microsoft.com/office/officeart/2005/8/layout/vList5"/>
    <dgm:cxn modelId="{61B91300-1E59-4AD1-B711-E66D3BF34746}" srcId="{DFA88CC8-EAF9-42DA-A4C8-793A1F818815}" destId="{601AFE5E-81B7-4493-BBD0-A9CB0AA6CAD2}" srcOrd="0" destOrd="0" parTransId="{C74E7451-C8CA-48D3-B887-55D8E13A929C}" sibTransId="{503552E4-F0C3-4F5F-B43B-B38C8200A8B5}"/>
    <dgm:cxn modelId="{41794B99-0722-4B07-B496-0D681CE27110}" type="presOf" srcId="{DFA88CC8-EAF9-42DA-A4C8-793A1F818815}" destId="{CBAFC969-D6C9-4FA0-AA7E-DD4FC4F910F2}" srcOrd="0" destOrd="0" presId="urn:microsoft.com/office/officeart/2005/8/layout/vList5"/>
    <dgm:cxn modelId="{1EE1911A-47CF-400F-AA05-3AD6828A300A}" type="presParOf" srcId="{CBAFC969-D6C9-4FA0-AA7E-DD4FC4F910F2}" destId="{13B03F90-85AE-4245-9BA3-36BA7C1BCA58}" srcOrd="0" destOrd="0" presId="urn:microsoft.com/office/officeart/2005/8/layout/vList5"/>
    <dgm:cxn modelId="{C3D93612-89FB-48AE-AB17-49D4DE75DDCA}" type="presParOf" srcId="{13B03F90-85AE-4245-9BA3-36BA7C1BCA58}" destId="{A3DFCA2A-3259-4688-A833-7E47232A7BA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01CF29-031A-473C-AFEB-BC37CEEFE3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2188CF-E719-4B97-93EC-29B63202C477}">
      <dgm:prSet custT="1"/>
      <dgm:spPr>
        <a:solidFill>
          <a:srgbClr val="002060"/>
        </a:solidFill>
        <a:effectLst>
          <a:innerShdw blurRad="825500" dist="50800" dir="13500000">
            <a:prstClr val="black"/>
          </a:innerShdw>
        </a:effectLst>
      </dgm:spPr>
      <dgm:t>
        <a:bodyPr/>
        <a:lstStyle/>
        <a:p>
          <a:pPr rtl="0"/>
          <a:r>
            <a:rPr lang="en-US" sz="4000" dirty="0" smtClean="0"/>
            <a:t>Stocks</a:t>
          </a:r>
          <a:endParaRPr lang="en-US" sz="4000" dirty="0"/>
        </a:p>
      </dgm:t>
    </dgm:pt>
    <dgm:pt modelId="{253434C2-7ED9-42CA-8030-2E8DC2F2D88E}" type="sibTrans" cxnId="{FEAD0BCF-B4DF-4326-AA14-FD3C33CB8493}">
      <dgm:prSet/>
      <dgm:spPr/>
      <dgm:t>
        <a:bodyPr/>
        <a:lstStyle/>
        <a:p>
          <a:endParaRPr lang="en-US"/>
        </a:p>
      </dgm:t>
    </dgm:pt>
    <dgm:pt modelId="{4CA52A13-6C42-417F-B611-4FA082D5BA09}" type="parTrans" cxnId="{FEAD0BCF-B4DF-4326-AA14-FD3C33CB8493}">
      <dgm:prSet/>
      <dgm:spPr/>
      <dgm:t>
        <a:bodyPr/>
        <a:lstStyle/>
        <a:p>
          <a:endParaRPr lang="en-US"/>
        </a:p>
      </dgm:t>
    </dgm:pt>
    <dgm:pt modelId="{CECCFC02-FA83-430C-9F2A-11CE0F366AB4}" type="pres">
      <dgm:prSet presAssocID="{6301CF29-031A-473C-AFEB-BC37CEEFE3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C98EE2-93C6-4055-B774-04D737F872FE}" type="pres">
      <dgm:prSet presAssocID="{272188CF-E719-4B97-93EC-29B63202C477}" presName="linNode" presStyleCnt="0"/>
      <dgm:spPr/>
    </dgm:pt>
    <dgm:pt modelId="{67102D7B-15D9-45C1-9189-36EE3C442D3B}" type="pres">
      <dgm:prSet presAssocID="{272188CF-E719-4B97-93EC-29B63202C477}" presName="parentText" presStyleLbl="node1" presStyleIdx="0" presStyleCnt="1" custScaleX="277778" custScaleY="100000" custLinFactNeighborX="-136" custLinFactNeighborY="-322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76D08E-1D5F-4A61-A983-B749FE021FEF}" type="presOf" srcId="{6301CF29-031A-473C-AFEB-BC37CEEFE31C}" destId="{CECCFC02-FA83-430C-9F2A-11CE0F366AB4}" srcOrd="0" destOrd="0" presId="urn:microsoft.com/office/officeart/2005/8/layout/vList5"/>
    <dgm:cxn modelId="{FEAD0BCF-B4DF-4326-AA14-FD3C33CB8493}" srcId="{6301CF29-031A-473C-AFEB-BC37CEEFE31C}" destId="{272188CF-E719-4B97-93EC-29B63202C477}" srcOrd="0" destOrd="0" parTransId="{4CA52A13-6C42-417F-B611-4FA082D5BA09}" sibTransId="{253434C2-7ED9-42CA-8030-2E8DC2F2D88E}"/>
    <dgm:cxn modelId="{D12A0545-4C52-4EDF-A0C2-04CDEE8CEEDA}" type="presOf" srcId="{272188CF-E719-4B97-93EC-29B63202C477}" destId="{67102D7B-15D9-45C1-9189-36EE3C442D3B}" srcOrd="0" destOrd="0" presId="urn:microsoft.com/office/officeart/2005/8/layout/vList5"/>
    <dgm:cxn modelId="{E64A4F4D-82D4-4A99-B6D8-6AA6CFC6DD1C}" type="presParOf" srcId="{CECCFC02-FA83-430C-9F2A-11CE0F366AB4}" destId="{F0C98EE2-93C6-4055-B774-04D737F872FE}" srcOrd="0" destOrd="0" presId="urn:microsoft.com/office/officeart/2005/8/layout/vList5"/>
    <dgm:cxn modelId="{BEBFE247-6E1F-4FF9-8C4C-794E1134F5F2}" type="presParOf" srcId="{F0C98EE2-93C6-4055-B774-04D737F872FE}" destId="{67102D7B-15D9-45C1-9189-36EE3C442D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DFA88CC8-EAF9-42DA-A4C8-793A1F81881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1AFE5E-81B7-4493-BBD0-A9CB0AA6CAD2}">
      <dgm:prSet custT="1"/>
      <dgm:spPr>
        <a:solidFill>
          <a:srgbClr val="002060"/>
        </a:solidFill>
        <a:effectLst>
          <a:innerShdw blurRad="825500" dist="50800" dir="13500000">
            <a:prstClr val="black"/>
          </a:innerShdw>
        </a:effectLst>
      </dgm:spPr>
      <dgm:t>
        <a:bodyPr/>
        <a:lstStyle/>
        <a:p>
          <a:pPr rtl="0"/>
          <a:r>
            <a:rPr lang="en-US" sz="3600" b="1" dirty="0" smtClean="0"/>
            <a:t>STOCKS</a:t>
          </a:r>
          <a:endParaRPr lang="en-US" sz="3600" dirty="0"/>
        </a:p>
      </dgm:t>
    </dgm:pt>
    <dgm:pt modelId="{C74E7451-C8CA-48D3-B887-55D8E13A929C}" type="parTrans" cxnId="{61B91300-1E59-4AD1-B711-E66D3BF34746}">
      <dgm:prSet/>
      <dgm:spPr/>
      <dgm:t>
        <a:bodyPr/>
        <a:lstStyle/>
        <a:p>
          <a:endParaRPr lang="en-US"/>
        </a:p>
      </dgm:t>
    </dgm:pt>
    <dgm:pt modelId="{503552E4-F0C3-4F5F-B43B-B38C8200A8B5}" type="sibTrans" cxnId="{61B91300-1E59-4AD1-B711-E66D3BF34746}">
      <dgm:prSet/>
      <dgm:spPr/>
      <dgm:t>
        <a:bodyPr/>
        <a:lstStyle/>
        <a:p>
          <a:endParaRPr lang="en-US"/>
        </a:p>
      </dgm:t>
    </dgm:pt>
    <dgm:pt modelId="{CBAFC969-D6C9-4FA0-AA7E-DD4FC4F910F2}" type="pres">
      <dgm:prSet presAssocID="{DFA88CC8-EAF9-42DA-A4C8-793A1F8188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B03F90-85AE-4245-9BA3-36BA7C1BCA58}" type="pres">
      <dgm:prSet presAssocID="{601AFE5E-81B7-4493-BBD0-A9CB0AA6CAD2}" presName="linNode" presStyleCnt="0"/>
      <dgm:spPr/>
    </dgm:pt>
    <dgm:pt modelId="{A3DFCA2A-3259-4688-A833-7E47232A7BA9}" type="pres">
      <dgm:prSet presAssocID="{601AFE5E-81B7-4493-BBD0-A9CB0AA6CAD2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B91300-1E59-4AD1-B711-E66D3BF34746}" srcId="{DFA88CC8-EAF9-42DA-A4C8-793A1F818815}" destId="{601AFE5E-81B7-4493-BBD0-A9CB0AA6CAD2}" srcOrd="0" destOrd="0" parTransId="{C74E7451-C8CA-48D3-B887-55D8E13A929C}" sibTransId="{503552E4-F0C3-4F5F-B43B-B38C8200A8B5}"/>
    <dgm:cxn modelId="{66364348-B41E-48D9-8573-630616DAEA19}" type="presOf" srcId="{601AFE5E-81B7-4493-BBD0-A9CB0AA6CAD2}" destId="{A3DFCA2A-3259-4688-A833-7E47232A7BA9}" srcOrd="0" destOrd="0" presId="urn:microsoft.com/office/officeart/2005/8/layout/vList5"/>
    <dgm:cxn modelId="{252FA16A-1155-444A-A0B3-BED6D03AC1D2}" type="presOf" srcId="{DFA88CC8-EAF9-42DA-A4C8-793A1F818815}" destId="{CBAFC969-D6C9-4FA0-AA7E-DD4FC4F910F2}" srcOrd="0" destOrd="0" presId="urn:microsoft.com/office/officeart/2005/8/layout/vList5"/>
    <dgm:cxn modelId="{A55690B7-0B46-4712-B07D-CB7628FD7A0B}" type="presParOf" srcId="{CBAFC969-D6C9-4FA0-AA7E-DD4FC4F910F2}" destId="{13B03F90-85AE-4245-9BA3-36BA7C1BCA58}" srcOrd="0" destOrd="0" presId="urn:microsoft.com/office/officeart/2005/8/layout/vList5"/>
    <dgm:cxn modelId="{1A8586A2-BA50-4694-99B6-EDC53D6438A2}" type="presParOf" srcId="{13B03F90-85AE-4245-9BA3-36BA7C1BCA58}" destId="{A3DFCA2A-3259-4688-A833-7E47232A7BA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6301CF29-031A-473C-AFEB-BC37CEEFE3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2188CF-E719-4B97-93EC-29B63202C477}">
      <dgm:prSet custT="1"/>
      <dgm:spPr>
        <a:solidFill>
          <a:srgbClr val="002060"/>
        </a:solidFill>
        <a:effectLst>
          <a:innerShdw blurRad="825500" dist="50800" dir="13500000">
            <a:prstClr val="black"/>
          </a:innerShdw>
        </a:effectLst>
      </dgm:spPr>
      <dgm:t>
        <a:bodyPr/>
        <a:lstStyle/>
        <a:p>
          <a:pPr rtl="0"/>
          <a:r>
            <a:rPr lang="en-US" sz="4000" dirty="0" smtClean="0"/>
            <a:t>Derivative Securities</a:t>
          </a:r>
          <a:endParaRPr lang="en-US" sz="4000" dirty="0"/>
        </a:p>
      </dgm:t>
    </dgm:pt>
    <dgm:pt modelId="{253434C2-7ED9-42CA-8030-2E8DC2F2D88E}" type="sibTrans" cxnId="{FEAD0BCF-B4DF-4326-AA14-FD3C33CB8493}">
      <dgm:prSet/>
      <dgm:spPr/>
      <dgm:t>
        <a:bodyPr/>
        <a:lstStyle/>
        <a:p>
          <a:endParaRPr lang="en-US"/>
        </a:p>
      </dgm:t>
    </dgm:pt>
    <dgm:pt modelId="{4CA52A13-6C42-417F-B611-4FA082D5BA09}" type="parTrans" cxnId="{FEAD0BCF-B4DF-4326-AA14-FD3C33CB8493}">
      <dgm:prSet/>
      <dgm:spPr/>
      <dgm:t>
        <a:bodyPr/>
        <a:lstStyle/>
        <a:p>
          <a:endParaRPr lang="en-US"/>
        </a:p>
      </dgm:t>
    </dgm:pt>
    <dgm:pt modelId="{CECCFC02-FA83-430C-9F2A-11CE0F366AB4}" type="pres">
      <dgm:prSet presAssocID="{6301CF29-031A-473C-AFEB-BC37CEEFE3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C98EE2-93C6-4055-B774-04D737F872FE}" type="pres">
      <dgm:prSet presAssocID="{272188CF-E719-4B97-93EC-29B63202C477}" presName="linNode" presStyleCnt="0"/>
      <dgm:spPr/>
    </dgm:pt>
    <dgm:pt modelId="{67102D7B-15D9-45C1-9189-36EE3C442D3B}" type="pres">
      <dgm:prSet presAssocID="{272188CF-E719-4B97-93EC-29B63202C477}" presName="parentText" presStyleLbl="node1" presStyleIdx="0" presStyleCnt="1" custScaleX="277778" custScaleY="100000" custLinFactNeighborX="-136" custLinFactNeighborY="-69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B45538-9C1B-454E-BCE4-145FFF2451C8}" type="presOf" srcId="{6301CF29-031A-473C-AFEB-BC37CEEFE31C}" destId="{CECCFC02-FA83-430C-9F2A-11CE0F366AB4}" srcOrd="0" destOrd="0" presId="urn:microsoft.com/office/officeart/2005/8/layout/vList5"/>
    <dgm:cxn modelId="{A500EDC6-9A6C-4DC5-AF41-9EDFD123CAA7}" type="presOf" srcId="{272188CF-E719-4B97-93EC-29B63202C477}" destId="{67102D7B-15D9-45C1-9189-36EE3C442D3B}" srcOrd="0" destOrd="0" presId="urn:microsoft.com/office/officeart/2005/8/layout/vList5"/>
    <dgm:cxn modelId="{FEAD0BCF-B4DF-4326-AA14-FD3C33CB8493}" srcId="{6301CF29-031A-473C-AFEB-BC37CEEFE31C}" destId="{272188CF-E719-4B97-93EC-29B63202C477}" srcOrd="0" destOrd="0" parTransId="{4CA52A13-6C42-417F-B611-4FA082D5BA09}" sibTransId="{253434C2-7ED9-42CA-8030-2E8DC2F2D88E}"/>
    <dgm:cxn modelId="{3C3A449C-596F-418D-9E39-55585F618F63}" type="presParOf" srcId="{CECCFC02-FA83-430C-9F2A-11CE0F366AB4}" destId="{F0C98EE2-93C6-4055-B774-04D737F872FE}" srcOrd="0" destOrd="0" presId="urn:microsoft.com/office/officeart/2005/8/layout/vList5"/>
    <dgm:cxn modelId="{32AD9F56-B9D8-44F4-9B29-AD38A84F67FC}" type="presParOf" srcId="{F0C98EE2-93C6-4055-B774-04D737F872FE}" destId="{67102D7B-15D9-45C1-9189-36EE3C442D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6301CF29-031A-473C-AFEB-BC37CEEFE3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2188CF-E719-4B97-93EC-29B63202C477}">
      <dgm:prSet custT="1"/>
      <dgm:spPr>
        <a:solidFill>
          <a:srgbClr val="002060"/>
        </a:solidFill>
        <a:effectLst>
          <a:innerShdw blurRad="825500" dist="50800" dir="13500000">
            <a:prstClr val="black"/>
          </a:innerShdw>
        </a:effectLst>
      </dgm:spPr>
      <dgm:t>
        <a:bodyPr/>
        <a:lstStyle/>
        <a:p>
          <a:pPr rtl="0"/>
          <a:r>
            <a:rPr lang="en-US" sz="4000" dirty="0" smtClean="0"/>
            <a:t>Options/Futures</a:t>
          </a:r>
          <a:endParaRPr lang="en-US" sz="4000" dirty="0"/>
        </a:p>
      </dgm:t>
    </dgm:pt>
    <dgm:pt modelId="{253434C2-7ED9-42CA-8030-2E8DC2F2D88E}" type="sibTrans" cxnId="{FEAD0BCF-B4DF-4326-AA14-FD3C33CB8493}">
      <dgm:prSet/>
      <dgm:spPr/>
      <dgm:t>
        <a:bodyPr/>
        <a:lstStyle/>
        <a:p>
          <a:endParaRPr lang="en-US"/>
        </a:p>
      </dgm:t>
    </dgm:pt>
    <dgm:pt modelId="{4CA52A13-6C42-417F-B611-4FA082D5BA09}" type="parTrans" cxnId="{FEAD0BCF-B4DF-4326-AA14-FD3C33CB8493}">
      <dgm:prSet/>
      <dgm:spPr/>
      <dgm:t>
        <a:bodyPr/>
        <a:lstStyle/>
        <a:p>
          <a:endParaRPr lang="en-US"/>
        </a:p>
      </dgm:t>
    </dgm:pt>
    <dgm:pt modelId="{CECCFC02-FA83-430C-9F2A-11CE0F366AB4}" type="pres">
      <dgm:prSet presAssocID="{6301CF29-031A-473C-AFEB-BC37CEEFE3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C98EE2-93C6-4055-B774-04D737F872FE}" type="pres">
      <dgm:prSet presAssocID="{272188CF-E719-4B97-93EC-29B63202C477}" presName="linNode" presStyleCnt="0"/>
      <dgm:spPr/>
    </dgm:pt>
    <dgm:pt modelId="{67102D7B-15D9-45C1-9189-36EE3C442D3B}" type="pres">
      <dgm:prSet presAssocID="{272188CF-E719-4B97-93EC-29B63202C477}" presName="parentText" presStyleLbl="node1" presStyleIdx="0" presStyleCnt="1" custScaleX="277778" custScaleY="100000" custLinFactNeighborX="-136" custLinFactNeighborY="-322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AD0BCF-B4DF-4326-AA14-FD3C33CB8493}" srcId="{6301CF29-031A-473C-AFEB-BC37CEEFE31C}" destId="{272188CF-E719-4B97-93EC-29B63202C477}" srcOrd="0" destOrd="0" parTransId="{4CA52A13-6C42-417F-B611-4FA082D5BA09}" sibTransId="{253434C2-7ED9-42CA-8030-2E8DC2F2D88E}"/>
    <dgm:cxn modelId="{87466E57-2672-4ED1-B8A5-0C83AD778F12}" type="presOf" srcId="{6301CF29-031A-473C-AFEB-BC37CEEFE31C}" destId="{CECCFC02-FA83-430C-9F2A-11CE0F366AB4}" srcOrd="0" destOrd="0" presId="urn:microsoft.com/office/officeart/2005/8/layout/vList5"/>
    <dgm:cxn modelId="{43A52E37-0048-4FDD-9F33-C81763FA6391}" type="presOf" srcId="{272188CF-E719-4B97-93EC-29B63202C477}" destId="{67102D7B-15D9-45C1-9189-36EE3C442D3B}" srcOrd="0" destOrd="0" presId="urn:microsoft.com/office/officeart/2005/8/layout/vList5"/>
    <dgm:cxn modelId="{C1F947DF-F5FE-4B56-A15D-69FE2BD7F1E7}" type="presParOf" srcId="{CECCFC02-FA83-430C-9F2A-11CE0F366AB4}" destId="{F0C98EE2-93C6-4055-B774-04D737F872FE}" srcOrd="0" destOrd="0" presId="urn:microsoft.com/office/officeart/2005/8/layout/vList5"/>
    <dgm:cxn modelId="{141A920E-EDAE-47CE-B763-4D0B50FE07AE}" type="presParOf" srcId="{F0C98EE2-93C6-4055-B774-04D737F872FE}" destId="{67102D7B-15D9-45C1-9189-36EE3C442D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6301CF29-031A-473C-AFEB-BC37CEEFE3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2188CF-E719-4B97-93EC-29B63202C477}">
      <dgm:prSet custT="1"/>
      <dgm:spPr>
        <a:solidFill>
          <a:srgbClr val="002060"/>
        </a:solidFill>
        <a:effectLst>
          <a:innerShdw blurRad="825500" dist="50800" dir="13500000">
            <a:prstClr val="black"/>
          </a:innerShdw>
        </a:effectLst>
      </dgm:spPr>
      <dgm:t>
        <a:bodyPr/>
        <a:lstStyle/>
        <a:p>
          <a:pPr rtl="0"/>
          <a:r>
            <a:rPr lang="en-US" sz="4000" dirty="0" smtClean="0"/>
            <a:t>Call Option Example</a:t>
          </a:r>
          <a:endParaRPr lang="en-US" sz="4000" dirty="0"/>
        </a:p>
      </dgm:t>
    </dgm:pt>
    <dgm:pt modelId="{253434C2-7ED9-42CA-8030-2E8DC2F2D88E}" type="sibTrans" cxnId="{FEAD0BCF-B4DF-4326-AA14-FD3C33CB8493}">
      <dgm:prSet/>
      <dgm:spPr/>
      <dgm:t>
        <a:bodyPr/>
        <a:lstStyle/>
        <a:p>
          <a:endParaRPr lang="en-US"/>
        </a:p>
      </dgm:t>
    </dgm:pt>
    <dgm:pt modelId="{4CA52A13-6C42-417F-B611-4FA082D5BA09}" type="parTrans" cxnId="{FEAD0BCF-B4DF-4326-AA14-FD3C33CB8493}">
      <dgm:prSet/>
      <dgm:spPr/>
      <dgm:t>
        <a:bodyPr/>
        <a:lstStyle/>
        <a:p>
          <a:endParaRPr lang="en-US"/>
        </a:p>
      </dgm:t>
    </dgm:pt>
    <dgm:pt modelId="{CECCFC02-FA83-430C-9F2A-11CE0F366AB4}" type="pres">
      <dgm:prSet presAssocID="{6301CF29-031A-473C-AFEB-BC37CEEFE3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C98EE2-93C6-4055-B774-04D737F872FE}" type="pres">
      <dgm:prSet presAssocID="{272188CF-E719-4B97-93EC-29B63202C477}" presName="linNode" presStyleCnt="0"/>
      <dgm:spPr/>
    </dgm:pt>
    <dgm:pt modelId="{67102D7B-15D9-45C1-9189-36EE3C442D3B}" type="pres">
      <dgm:prSet presAssocID="{272188CF-E719-4B97-93EC-29B63202C477}" presName="parentText" presStyleLbl="node1" presStyleIdx="0" presStyleCnt="1" custScaleX="277778" custScaleY="100000" custLinFactNeighborX="-136" custLinFactNeighborY="-322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883182-C7E2-47AE-BB5D-584C631BB90F}" type="presOf" srcId="{6301CF29-031A-473C-AFEB-BC37CEEFE31C}" destId="{CECCFC02-FA83-430C-9F2A-11CE0F366AB4}" srcOrd="0" destOrd="0" presId="urn:microsoft.com/office/officeart/2005/8/layout/vList5"/>
    <dgm:cxn modelId="{FEAD0BCF-B4DF-4326-AA14-FD3C33CB8493}" srcId="{6301CF29-031A-473C-AFEB-BC37CEEFE31C}" destId="{272188CF-E719-4B97-93EC-29B63202C477}" srcOrd="0" destOrd="0" parTransId="{4CA52A13-6C42-417F-B611-4FA082D5BA09}" sibTransId="{253434C2-7ED9-42CA-8030-2E8DC2F2D88E}"/>
    <dgm:cxn modelId="{27737119-1873-4D54-BC7D-B166111A68BB}" type="presOf" srcId="{272188CF-E719-4B97-93EC-29B63202C477}" destId="{67102D7B-15D9-45C1-9189-36EE3C442D3B}" srcOrd="0" destOrd="0" presId="urn:microsoft.com/office/officeart/2005/8/layout/vList5"/>
    <dgm:cxn modelId="{CBC209A4-8262-4C6F-8DD2-91854F2D7D0D}" type="presParOf" srcId="{CECCFC02-FA83-430C-9F2A-11CE0F366AB4}" destId="{F0C98EE2-93C6-4055-B774-04D737F872FE}" srcOrd="0" destOrd="0" presId="urn:microsoft.com/office/officeart/2005/8/layout/vList5"/>
    <dgm:cxn modelId="{753045C4-D1C8-4B9D-92C5-CE95D3A82631}" type="presParOf" srcId="{F0C98EE2-93C6-4055-B774-04D737F872FE}" destId="{67102D7B-15D9-45C1-9189-36EE3C442D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6301CF29-031A-473C-AFEB-BC37CEEFE3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2188CF-E719-4B97-93EC-29B63202C477}">
      <dgm:prSet custT="1"/>
      <dgm:spPr>
        <a:solidFill>
          <a:srgbClr val="002060"/>
        </a:solidFill>
        <a:effectLst>
          <a:innerShdw blurRad="825500" dist="50800" dir="13500000">
            <a:prstClr val="black"/>
          </a:innerShdw>
        </a:effectLst>
      </dgm:spPr>
      <dgm:t>
        <a:bodyPr/>
        <a:lstStyle/>
        <a:p>
          <a:pPr rtl="0"/>
          <a:r>
            <a:rPr lang="en-US" sz="4000" dirty="0" smtClean="0"/>
            <a:t>Call Option Example</a:t>
          </a:r>
          <a:endParaRPr lang="en-US" sz="4000" dirty="0"/>
        </a:p>
      </dgm:t>
    </dgm:pt>
    <dgm:pt modelId="{253434C2-7ED9-42CA-8030-2E8DC2F2D88E}" type="sibTrans" cxnId="{FEAD0BCF-B4DF-4326-AA14-FD3C33CB8493}">
      <dgm:prSet/>
      <dgm:spPr/>
      <dgm:t>
        <a:bodyPr/>
        <a:lstStyle/>
        <a:p>
          <a:endParaRPr lang="en-US"/>
        </a:p>
      </dgm:t>
    </dgm:pt>
    <dgm:pt modelId="{4CA52A13-6C42-417F-B611-4FA082D5BA09}" type="parTrans" cxnId="{FEAD0BCF-B4DF-4326-AA14-FD3C33CB8493}">
      <dgm:prSet/>
      <dgm:spPr/>
      <dgm:t>
        <a:bodyPr/>
        <a:lstStyle/>
        <a:p>
          <a:endParaRPr lang="en-US"/>
        </a:p>
      </dgm:t>
    </dgm:pt>
    <dgm:pt modelId="{CECCFC02-FA83-430C-9F2A-11CE0F366AB4}" type="pres">
      <dgm:prSet presAssocID="{6301CF29-031A-473C-AFEB-BC37CEEFE3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C98EE2-93C6-4055-B774-04D737F872FE}" type="pres">
      <dgm:prSet presAssocID="{272188CF-E719-4B97-93EC-29B63202C477}" presName="linNode" presStyleCnt="0"/>
      <dgm:spPr/>
    </dgm:pt>
    <dgm:pt modelId="{67102D7B-15D9-45C1-9189-36EE3C442D3B}" type="pres">
      <dgm:prSet presAssocID="{272188CF-E719-4B97-93EC-29B63202C477}" presName="parentText" presStyleLbl="node1" presStyleIdx="0" presStyleCnt="1" custScaleX="277778" custScaleY="100000" custLinFactNeighborX="-136" custLinFactNeighborY="-322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46D5C0-0000-44CD-8C1E-62235089ACF4}" type="presOf" srcId="{6301CF29-031A-473C-AFEB-BC37CEEFE31C}" destId="{CECCFC02-FA83-430C-9F2A-11CE0F366AB4}" srcOrd="0" destOrd="0" presId="urn:microsoft.com/office/officeart/2005/8/layout/vList5"/>
    <dgm:cxn modelId="{FEAD0BCF-B4DF-4326-AA14-FD3C33CB8493}" srcId="{6301CF29-031A-473C-AFEB-BC37CEEFE31C}" destId="{272188CF-E719-4B97-93EC-29B63202C477}" srcOrd="0" destOrd="0" parTransId="{4CA52A13-6C42-417F-B611-4FA082D5BA09}" sibTransId="{253434C2-7ED9-42CA-8030-2E8DC2F2D88E}"/>
    <dgm:cxn modelId="{9BE8D0A5-9846-4F66-B3FA-98AC1FDB3DAE}" type="presOf" srcId="{272188CF-E719-4B97-93EC-29B63202C477}" destId="{67102D7B-15D9-45C1-9189-36EE3C442D3B}" srcOrd="0" destOrd="0" presId="urn:microsoft.com/office/officeart/2005/8/layout/vList5"/>
    <dgm:cxn modelId="{92320B82-8D77-4B8C-B68F-7ADD86B1D4C0}" type="presParOf" srcId="{CECCFC02-FA83-430C-9F2A-11CE0F366AB4}" destId="{F0C98EE2-93C6-4055-B774-04D737F872FE}" srcOrd="0" destOrd="0" presId="urn:microsoft.com/office/officeart/2005/8/layout/vList5"/>
    <dgm:cxn modelId="{67529662-5F30-41E6-BFFA-1B10A9D59202}" type="presParOf" srcId="{F0C98EE2-93C6-4055-B774-04D737F872FE}" destId="{67102D7B-15D9-45C1-9189-36EE3C442D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6301CF29-031A-473C-AFEB-BC37CEEFE3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2188CF-E719-4B97-93EC-29B63202C477}">
      <dgm:prSet custT="1"/>
      <dgm:spPr>
        <a:solidFill>
          <a:srgbClr val="002060"/>
        </a:solidFill>
        <a:effectLst>
          <a:innerShdw blurRad="825500" dist="50800" dir="13500000">
            <a:prstClr val="black"/>
          </a:innerShdw>
        </a:effectLst>
      </dgm:spPr>
      <dgm:t>
        <a:bodyPr/>
        <a:lstStyle/>
        <a:p>
          <a:pPr rtl="0"/>
          <a:r>
            <a:rPr lang="en-US" sz="4000" dirty="0" smtClean="0"/>
            <a:t>Put Option</a:t>
          </a:r>
          <a:endParaRPr lang="en-US" sz="4000" dirty="0"/>
        </a:p>
      </dgm:t>
    </dgm:pt>
    <dgm:pt modelId="{253434C2-7ED9-42CA-8030-2E8DC2F2D88E}" type="sibTrans" cxnId="{FEAD0BCF-B4DF-4326-AA14-FD3C33CB8493}">
      <dgm:prSet/>
      <dgm:spPr/>
      <dgm:t>
        <a:bodyPr/>
        <a:lstStyle/>
        <a:p>
          <a:endParaRPr lang="en-US"/>
        </a:p>
      </dgm:t>
    </dgm:pt>
    <dgm:pt modelId="{4CA52A13-6C42-417F-B611-4FA082D5BA09}" type="parTrans" cxnId="{FEAD0BCF-B4DF-4326-AA14-FD3C33CB8493}">
      <dgm:prSet/>
      <dgm:spPr/>
      <dgm:t>
        <a:bodyPr/>
        <a:lstStyle/>
        <a:p>
          <a:endParaRPr lang="en-US"/>
        </a:p>
      </dgm:t>
    </dgm:pt>
    <dgm:pt modelId="{CECCFC02-FA83-430C-9F2A-11CE0F366AB4}" type="pres">
      <dgm:prSet presAssocID="{6301CF29-031A-473C-AFEB-BC37CEEFE3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C98EE2-93C6-4055-B774-04D737F872FE}" type="pres">
      <dgm:prSet presAssocID="{272188CF-E719-4B97-93EC-29B63202C477}" presName="linNode" presStyleCnt="0"/>
      <dgm:spPr/>
    </dgm:pt>
    <dgm:pt modelId="{67102D7B-15D9-45C1-9189-36EE3C442D3B}" type="pres">
      <dgm:prSet presAssocID="{272188CF-E719-4B97-93EC-29B63202C477}" presName="parentText" presStyleLbl="node1" presStyleIdx="0" presStyleCnt="1" custScaleX="277778" custScaleY="100000" custLinFactNeighborX="-136" custLinFactNeighborY="-322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0ECC3B-808F-4E25-A7A4-A08BFC6399EE}" type="presOf" srcId="{272188CF-E719-4B97-93EC-29B63202C477}" destId="{67102D7B-15D9-45C1-9189-36EE3C442D3B}" srcOrd="0" destOrd="0" presId="urn:microsoft.com/office/officeart/2005/8/layout/vList5"/>
    <dgm:cxn modelId="{FEAD0BCF-B4DF-4326-AA14-FD3C33CB8493}" srcId="{6301CF29-031A-473C-AFEB-BC37CEEFE31C}" destId="{272188CF-E719-4B97-93EC-29B63202C477}" srcOrd="0" destOrd="0" parTransId="{4CA52A13-6C42-417F-B611-4FA082D5BA09}" sibTransId="{253434C2-7ED9-42CA-8030-2E8DC2F2D88E}"/>
    <dgm:cxn modelId="{1101C388-3CE2-43F3-833A-754E72ECA5ED}" type="presOf" srcId="{6301CF29-031A-473C-AFEB-BC37CEEFE31C}" destId="{CECCFC02-FA83-430C-9F2A-11CE0F366AB4}" srcOrd="0" destOrd="0" presId="urn:microsoft.com/office/officeart/2005/8/layout/vList5"/>
    <dgm:cxn modelId="{21C79927-1FC0-470D-A328-BD21E7B9A113}" type="presParOf" srcId="{CECCFC02-FA83-430C-9F2A-11CE0F366AB4}" destId="{F0C98EE2-93C6-4055-B774-04D737F872FE}" srcOrd="0" destOrd="0" presId="urn:microsoft.com/office/officeart/2005/8/layout/vList5"/>
    <dgm:cxn modelId="{6FEA5231-25E3-4579-B6C3-71B8F18BB102}" type="presParOf" srcId="{F0C98EE2-93C6-4055-B774-04D737F872FE}" destId="{67102D7B-15D9-45C1-9189-36EE3C442D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6301CF29-031A-473C-AFEB-BC37CEEFE3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2188CF-E719-4B97-93EC-29B63202C477}">
      <dgm:prSet custT="1"/>
      <dgm:spPr>
        <a:solidFill>
          <a:srgbClr val="002060"/>
        </a:solidFill>
        <a:effectLst>
          <a:innerShdw blurRad="825500" dist="50800" dir="13500000">
            <a:prstClr val="black"/>
          </a:innerShdw>
        </a:effectLst>
      </dgm:spPr>
      <dgm:t>
        <a:bodyPr/>
        <a:lstStyle/>
        <a:p>
          <a:pPr rtl="0"/>
          <a:r>
            <a:rPr lang="en-US" sz="4000" dirty="0" smtClean="0"/>
            <a:t>Put Option</a:t>
          </a:r>
          <a:endParaRPr lang="en-US" sz="4000" dirty="0"/>
        </a:p>
      </dgm:t>
    </dgm:pt>
    <dgm:pt modelId="{253434C2-7ED9-42CA-8030-2E8DC2F2D88E}" type="sibTrans" cxnId="{FEAD0BCF-B4DF-4326-AA14-FD3C33CB8493}">
      <dgm:prSet/>
      <dgm:spPr/>
      <dgm:t>
        <a:bodyPr/>
        <a:lstStyle/>
        <a:p>
          <a:endParaRPr lang="en-US"/>
        </a:p>
      </dgm:t>
    </dgm:pt>
    <dgm:pt modelId="{4CA52A13-6C42-417F-B611-4FA082D5BA09}" type="parTrans" cxnId="{FEAD0BCF-B4DF-4326-AA14-FD3C33CB8493}">
      <dgm:prSet/>
      <dgm:spPr/>
      <dgm:t>
        <a:bodyPr/>
        <a:lstStyle/>
        <a:p>
          <a:endParaRPr lang="en-US"/>
        </a:p>
      </dgm:t>
    </dgm:pt>
    <dgm:pt modelId="{CECCFC02-FA83-430C-9F2A-11CE0F366AB4}" type="pres">
      <dgm:prSet presAssocID="{6301CF29-031A-473C-AFEB-BC37CEEFE3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C98EE2-93C6-4055-B774-04D737F872FE}" type="pres">
      <dgm:prSet presAssocID="{272188CF-E719-4B97-93EC-29B63202C477}" presName="linNode" presStyleCnt="0"/>
      <dgm:spPr/>
    </dgm:pt>
    <dgm:pt modelId="{67102D7B-15D9-45C1-9189-36EE3C442D3B}" type="pres">
      <dgm:prSet presAssocID="{272188CF-E719-4B97-93EC-29B63202C477}" presName="parentText" presStyleLbl="node1" presStyleIdx="0" presStyleCnt="1" custScaleX="277778" custScaleY="100000" custLinFactNeighborX="-136" custLinFactNeighborY="-322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FDB0D2-1731-422E-95CA-D474990E47ED}" type="presOf" srcId="{6301CF29-031A-473C-AFEB-BC37CEEFE31C}" destId="{CECCFC02-FA83-430C-9F2A-11CE0F366AB4}" srcOrd="0" destOrd="0" presId="urn:microsoft.com/office/officeart/2005/8/layout/vList5"/>
    <dgm:cxn modelId="{B014E964-EBAD-44AA-9045-30BC692F39D2}" type="presOf" srcId="{272188CF-E719-4B97-93EC-29B63202C477}" destId="{67102D7B-15D9-45C1-9189-36EE3C442D3B}" srcOrd="0" destOrd="0" presId="urn:microsoft.com/office/officeart/2005/8/layout/vList5"/>
    <dgm:cxn modelId="{FEAD0BCF-B4DF-4326-AA14-FD3C33CB8493}" srcId="{6301CF29-031A-473C-AFEB-BC37CEEFE31C}" destId="{272188CF-E719-4B97-93EC-29B63202C477}" srcOrd="0" destOrd="0" parTransId="{4CA52A13-6C42-417F-B611-4FA082D5BA09}" sibTransId="{253434C2-7ED9-42CA-8030-2E8DC2F2D88E}"/>
    <dgm:cxn modelId="{6FEABAA2-E3C8-442E-99B7-C6C14CBC11E9}" type="presParOf" srcId="{CECCFC02-FA83-430C-9F2A-11CE0F366AB4}" destId="{F0C98EE2-93C6-4055-B774-04D737F872FE}" srcOrd="0" destOrd="0" presId="urn:microsoft.com/office/officeart/2005/8/layout/vList5"/>
    <dgm:cxn modelId="{46FD71D0-5A13-4969-8AF1-28F79DB2F993}" type="presParOf" srcId="{F0C98EE2-93C6-4055-B774-04D737F872FE}" destId="{67102D7B-15D9-45C1-9189-36EE3C442D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6301CF29-031A-473C-AFEB-BC37CEEFE3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2188CF-E719-4B97-93EC-29B63202C477}">
      <dgm:prSet custT="1"/>
      <dgm:spPr>
        <a:solidFill>
          <a:srgbClr val="002060"/>
        </a:solidFill>
        <a:effectLst>
          <a:innerShdw blurRad="825500" dist="50800" dir="13500000">
            <a:prstClr val="black"/>
          </a:innerShdw>
        </a:effectLst>
      </dgm:spPr>
      <dgm:t>
        <a:bodyPr/>
        <a:lstStyle/>
        <a:p>
          <a:pPr rtl="0"/>
          <a:r>
            <a:rPr lang="en-US" sz="4000" dirty="0" smtClean="0"/>
            <a:t>Put Option</a:t>
          </a:r>
          <a:endParaRPr lang="en-US" sz="4000" dirty="0"/>
        </a:p>
      </dgm:t>
    </dgm:pt>
    <dgm:pt modelId="{253434C2-7ED9-42CA-8030-2E8DC2F2D88E}" type="sibTrans" cxnId="{FEAD0BCF-B4DF-4326-AA14-FD3C33CB8493}">
      <dgm:prSet/>
      <dgm:spPr/>
      <dgm:t>
        <a:bodyPr/>
        <a:lstStyle/>
        <a:p>
          <a:endParaRPr lang="en-US"/>
        </a:p>
      </dgm:t>
    </dgm:pt>
    <dgm:pt modelId="{4CA52A13-6C42-417F-B611-4FA082D5BA09}" type="parTrans" cxnId="{FEAD0BCF-B4DF-4326-AA14-FD3C33CB8493}">
      <dgm:prSet/>
      <dgm:spPr/>
      <dgm:t>
        <a:bodyPr/>
        <a:lstStyle/>
        <a:p>
          <a:endParaRPr lang="en-US"/>
        </a:p>
      </dgm:t>
    </dgm:pt>
    <dgm:pt modelId="{CECCFC02-FA83-430C-9F2A-11CE0F366AB4}" type="pres">
      <dgm:prSet presAssocID="{6301CF29-031A-473C-AFEB-BC37CEEFE3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C98EE2-93C6-4055-B774-04D737F872FE}" type="pres">
      <dgm:prSet presAssocID="{272188CF-E719-4B97-93EC-29B63202C477}" presName="linNode" presStyleCnt="0"/>
      <dgm:spPr/>
    </dgm:pt>
    <dgm:pt modelId="{67102D7B-15D9-45C1-9189-36EE3C442D3B}" type="pres">
      <dgm:prSet presAssocID="{272188CF-E719-4B97-93EC-29B63202C477}" presName="parentText" presStyleLbl="node1" presStyleIdx="0" presStyleCnt="1" custScaleX="277778" custScaleY="100000" custLinFactNeighborX="-136" custLinFactNeighborY="-322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9AD233-E233-4FEE-B589-6AD9F677F67C}" type="presOf" srcId="{6301CF29-031A-473C-AFEB-BC37CEEFE31C}" destId="{CECCFC02-FA83-430C-9F2A-11CE0F366AB4}" srcOrd="0" destOrd="0" presId="urn:microsoft.com/office/officeart/2005/8/layout/vList5"/>
    <dgm:cxn modelId="{F658D3AB-F851-4F88-BA1D-1A0E9C4213F5}" type="presOf" srcId="{272188CF-E719-4B97-93EC-29B63202C477}" destId="{67102D7B-15D9-45C1-9189-36EE3C442D3B}" srcOrd="0" destOrd="0" presId="urn:microsoft.com/office/officeart/2005/8/layout/vList5"/>
    <dgm:cxn modelId="{FEAD0BCF-B4DF-4326-AA14-FD3C33CB8493}" srcId="{6301CF29-031A-473C-AFEB-BC37CEEFE31C}" destId="{272188CF-E719-4B97-93EC-29B63202C477}" srcOrd="0" destOrd="0" parTransId="{4CA52A13-6C42-417F-B611-4FA082D5BA09}" sibTransId="{253434C2-7ED9-42CA-8030-2E8DC2F2D88E}"/>
    <dgm:cxn modelId="{1AF076EB-E1A0-4416-A28F-0D2EFBA16133}" type="presParOf" srcId="{CECCFC02-FA83-430C-9F2A-11CE0F366AB4}" destId="{F0C98EE2-93C6-4055-B774-04D737F872FE}" srcOrd="0" destOrd="0" presId="urn:microsoft.com/office/officeart/2005/8/layout/vList5"/>
    <dgm:cxn modelId="{ECE10B2D-CD27-4D7D-8960-419C948DE79F}" type="presParOf" srcId="{F0C98EE2-93C6-4055-B774-04D737F872FE}" destId="{67102D7B-15D9-45C1-9189-36EE3C442D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4C8763C5-65EF-44E8-82BE-1593234843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0D63AB-9284-4EB9-BDB8-704D999003A0}">
      <dgm:prSet custT="1"/>
      <dgm:spPr>
        <a:solidFill>
          <a:srgbClr val="002060"/>
        </a:solidFill>
      </dgm:spPr>
      <dgm:t>
        <a:bodyPr/>
        <a:lstStyle/>
        <a:p>
          <a:pPr algn="ctr" rtl="0"/>
          <a:r>
            <a:rPr lang="en-US" sz="5400" dirty="0" smtClean="0"/>
            <a:t>Thank You</a:t>
          </a:r>
          <a:endParaRPr lang="en-US" sz="5400" dirty="0"/>
        </a:p>
      </dgm:t>
    </dgm:pt>
    <dgm:pt modelId="{B5F39481-DE7E-49FF-893D-689A3BDBFCF9}" type="parTrans" cxnId="{79943951-4083-41AD-A9D6-9E896734C7F4}">
      <dgm:prSet/>
      <dgm:spPr/>
      <dgm:t>
        <a:bodyPr/>
        <a:lstStyle/>
        <a:p>
          <a:endParaRPr lang="en-US"/>
        </a:p>
      </dgm:t>
    </dgm:pt>
    <dgm:pt modelId="{CDCCFDB2-17B3-4098-9B6C-6B18F6CDE8D2}" type="sibTrans" cxnId="{79943951-4083-41AD-A9D6-9E896734C7F4}">
      <dgm:prSet/>
      <dgm:spPr/>
      <dgm:t>
        <a:bodyPr/>
        <a:lstStyle/>
        <a:p>
          <a:endParaRPr lang="en-US"/>
        </a:p>
      </dgm:t>
    </dgm:pt>
    <dgm:pt modelId="{532A5627-EF82-4CDF-A013-16A6DE8184B8}" type="pres">
      <dgm:prSet presAssocID="{4C8763C5-65EF-44E8-82BE-1593234843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C91B52-68CA-4730-899D-B0CAB925556C}" type="pres">
      <dgm:prSet presAssocID="{020D63AB-9284-4EB9-BDB8-704D999003A0}" presName="parentText" presStyleLbl="node1" presStyleIdx="0" presStyleCnt="1" custLinFactNeighborX="3810" custLinFactNeighborY="-326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943951-4083-41AD-A9D6-9E896734C7F4}" srcId="{4C8763C5-65EF-44E8-82BE-159323484316}" destId="{020D63AB-9284-4EB9-BDB8-704D999003A0}" srcOrd="0" destOrd="0" parTransId="{B5F39481-DE7E-49FF-893D-689A3BDBFCF9}" sibTransId="{CDCCFDB2-17B3-4098-9B6C-6B18F6CDE8D2}"/>
    <dgm:cxn modelId="{34C5FB27-F0F8-4D92-8F76-B180A0DF0308}" type="presOf" srcId="{020D63AB-9284-4EB9-BDB8-704D999003A0}" destId="{A6C91B52-68CA-4730-899D-B0CAB925556C}" srcOrd="0" destOrd="0" presId="urn:microsoft.com/office/officeart/2005/8/layout/vList2"/>
    <dgm:cxn modelId="{030DE56E-2BC3-444A-9405-AEDDA560DD77}" type="presOf" srcId="{4C8763C5-65EF-44E8-82BE-159323484316}" destId="{532A5627-EF82-4CDF-A013-16A6DE8184B8}" srcOrd="0" destOrd="0" presId="urn:microsoft.com/office/officeart/2005/8/layout/vList2"/>
    <dgm:cxn modelId="{295F20C0-0E4E-4E93-9595-5E8FED708666}" type="presParOf" srcId="{532A5627-EF82-4CDF-A013-16A6DE8184B8}" destId="{A6C91B52-68CA-4730-899D-B0CAB92555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01CF29-031A-473C-AFEB-BC37CEEFE3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2188CF-E719-4B97-93EC-29B63202C477}">
      <dgm:prSet custT="1"/>
      <dgm:spPr>
        <a:solidFill>
          <a:srgbClr val="002060"/>
        </a:solidFill>
        <a:effectLst>
          <a:innerShdw blurRad="825500" dist="50800" dir="13500000">
            <a:prstClr val="black"/>
          </a:innerShdw>
        </a:effectLst>
      </dgm:spPr>
      <dgm:t>
        <a:bodyPr/>
        <a:lstStyle/>
        <a:p>
          <a:pPr rtl="0"/>
          <a:r>
            <a:rPr lang="en-US" sz="4000" dirty="0" smtClean="0"/>
            <a:t>Why Invest in Stocks?</a:t>
          </a:r>
          <a:endParaRPr lang="en-US" sz="4000" dirty="0"/>
        </a:p>
      </dgm:t>
    </dgm:pt>
    <dgm:pt modelId="{253434C2-7ED9-42CA-8030-2E8DC2F2D88E}" type="sibTrans" cxnId="{FEAD0BCF-B4DF-4326-AA14-FD3C33CB8493}">
      <dgm:prSet/>
      <dgm:spPr/>
      <dgm:t>
        <a:bodyPr/>
        <a:lstStyle/>
        <a:p>
          <a:endParaRPr lang="en-US"/>
        </a:p>
      </dgm:t>
    </dgm:pt>
    <dgm:pt modelId="{4CA52A13-6C42-417F-B611-4FA082D5BA09}" type="parTrans" cxnId="{FEAD0BCF-B4DF-4326-AA14-FD3C33CB8493}">
      <dgm:prSet/>
      <dgm:spPr/>
      <dgm:t>
        <a:bodyPr/>
        <a:lstStyle/>
        <a:p>
          <a:endParaRPr lang="en-US"/>
        </a:p>
      </dgm:t>
    </dgm:pt>
    <dgm:pt modelId="{CECCFC02-FA83-430C-9F2A-11CE0F366AB4}" type="pres">
      <dgm:prSet presAssocID="{6301CF29-031A-473C-AFEB-BC37CEEFE3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C98EE2-93C6-4055-B774-04D737F872FE}" type="pres">
      <dgm:prSet presAssocID="{272188CF-E719-4B97-93EC-29B63202C477}" presName="linNode" presStyleCnt="0"/>
      <dgm:spPr/>
    </dgm:pt>
    <dgm:pt modelId="{67102D7B-15D9-45C1-9189-36EE3C442D3B}" type="pres">
      <dgm:prSet presAssocID="{272188CF-E719-4B97-93EC-29B63202C477}" presName="parentText" presStyleLbl="node1" presStyleIdx="0" presStyleCnt="1" custScaleX="277778" custScaleY="100000" custLinFactNeighborX="-136" custLinFactNeighborY="-322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B9FABE-B4FD-4874-93FC-B103BCDD7210}" type="presOf" srcId="{272188CF-E719-4B97-93EC-29B63202C477}" destId="{67102D7B-15D9-45C1-9189-36EE3C442D3B}" srcOrd="0" destOrd="0" presId="urn:microsoft.com/office/officeart/2005/8/layout/vList5"/>
    <dgm:cxn modelId="{FEAD0BCF-B4DF-4326-AA14-FD3C33CB8493}" srcId="{6301CF29-031A-473C-AFEB-BC37CEEFE31C}" destId="{272188CF-E719-4B97-93EC-29B63202C477}" srcOrd="0" destOrd="0" parTransId="{4CA52A13-6C42-417F-B611-4FA082D5BA09}" sibTransId="{253434C2-7ED9-42CA-8030-2E8DC2F2D88E}"/>
    <dgm:cxn modelId="{0FBFBD86-382E-4B63-B2C9-B6EC176704D6}" type="presOf" srcId="{6301CF29-031A-473C-AFEB-BC37CEEFE31C}" destId="{CECCFC02-FA83-430C-9F2A-11CE0F366AB4}" srcOrd="0" destOrd="0" presId="urn:microsoft.com/office/officeart/2005/8/layout/vList5"/>
    <dgm:cxn modelId="{6A6F4A18-1409-4171-B6B1-D7D4A242CD8E}" type="presParOf" srcId="{CECCFC02-FA83-430C-9F2A-11CE0F366AB4}" destId="{F0C98EE2-93C6-4055-B774-04D737F872FE}" srcOrd="0" destOrd="0" presId="urn:microsoft.com/office/officeart/2005/8/layout/vList5"/>
    <dgm:cxn modelId="{AC56C6CA-FA87-4618-A475-131BD6C2AD23}" type="presParOf" srcId="{F0C98EE2-93C6-4055-B774-04D737F872FE}" destId="{67102D7B-15D9-45C1-9189-36EE3C442D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01CF29-031A-473C-AFEB-BC37CEEFE3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2188CF-E719-4B97-93EC-29B63202C477}">
      <dgm:prSet custT="1"/>
      <dgm:spPr>
        <a:solidFill>
          <a:srgbClr val="002060"/>
        </a:solidFill>
        <a:effectLst>
          <a:innerShdw blurRad="825500" dist="50800" dir="13500000">
            <a:prstClr val="black"/>
          </a:innerShdw>
        </a:effectLst>
      </dgm:spPr>
      <dgm:t>
        <a:bodyPr/>
        <a:lstStyle/>
        <a:p>
          <a:pPr rtl="0"/>
          <a:r>
            <a:rPr lang="en-US" sz="4000" dirty="0" smtClean="0"/>
            <a:t>Stocks</a:t>
          </a:r>
          <a:endParaRPr lang="en-US" sz="4000" dirty="0"/>
        </a:p>
      </dgm:t>
    </dgm:pt>
    <dgm:pt modelId="{253434C2-7ED9-42CA-8030-2E8DC2F2D88E}" type="sibTrans" cxnId="{FEAD0BCF-B4DF-4326-AA14-FD3C33CB8493}">
      <dgm:prSet/>
      <dgm:spPr/>
      <dgm:t>
        <a:bodyPr/>
        <a:lstStyle/>
        <a:p>
          <a:endParaRPr lang="en-US"/>
        </a:p>
      </dgm:t>
    </dgm:pt>
    <dgm:pt modelId="{4CA52A13-6C42-417F-B611-4FA082D5BA09}" type="parTrans" cxnId="{FEAD0BCF-B4DF-4326-AA14-FD3C33CB8493}">
      <dgm:prSet/>
      <dgm:spPr/>
      <dgm:t>
        <a:bodyPr/>
        <a:lstStyle/>
        <a:p>
          <a:endParaRPr lang="en-US"/>
        </a:p>
      </dgm:t>
    </dgm:pt>
    <dgm:pt modelId="{CECCFC02-FA83-430C-9F2A-11CE0F366AB4}" type="pres">
      <dgm:prSet presAssocID="{6301CF29-031A-473C-AFEB-BC37CEEFE3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C98EE2-93C6-4055-B774-04D737F872FE}" type="pres">
      <dgm:prSet presAssocID="{272188CF-E719-4B97-93EC-29B63202C477}" presName="linNode" presStyleCnt="0"/>
      <dgm:spPr/>
    </dgm:pt>
    <dgm:pt modelId="{67102D7B-15D9-45C1-9189-36EE3C442D3B}" type="pres">
      <dgm:prSet presAssocID="{272188CF-E719-4B97-93EC-29B63202C477}" presName="parentText" presStyleLbl="node1" presStyleIdx="0" presStyleCnt="1" custScaleX="277778" custScaleY="100000" custLinFactNeighborX="-136" custLinFactNeighborY="-322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AD0BCF-B4DF-4326-AA14-FD3C33CB8493}" srcId="{6301CF29-031A-473C-AFEB-BC37CEEFE31C}" destId="{272188CF-E719-4B97-93EC-29B63202C477}" srcOrd="0" destOrd="0" parTransId="{4CA52A13-6C42-417F-B611-4FA082D5BA09}" sibTransId="{253434C2-7ED9-42CA-8030-2E8DC2F2D88E}"/>
    <dgm:cxn modelId="{41769C0B-370A-4A31-8B62-737341712433}" type="presOf" srcId="{272188CF-E719-4B97-93EC-29B63202C477}" destId="{67102D7B-15D9-45C1-9189-36EE3C442D3B}" srcOrd="0" destOrd="0" presId="urn:microsoft.com/office/officeart/2005/8/layout/vList5"/>
    <dgm:cxn modelId="{C1E5E4B2-1973-4DC8-9713-178629355736}" type="presOf" srcId="{6301CF29-031A-473C-AFEB-BC37CEEFE31C}" destId="{CECCFC02-FA83-430C-9F2A-11CE0F366AB4}" srcOrd="0" destOrd="0" presId="urn:microsoft.com/office/officeart/2005/8/layout/vList5"/>
    <dgm:cxn modelId="{E7B819C2-8DAB-49DC-9DC7-23A5547A46D6}" type="presParOf" srcId="{CECCFC02-FA83-430C-9F2A-11CE0F366AB4}" destId="{F0C98EE2-93C6-4055-B774-04D737F872FE}" srcOrd="0" destOrd="0" presId="urn:microsoft.com/office/officeart/2005/8/layout/vList5"/>
    <dgm:cxn modelId="{6A79FB53-CB75-4EC5-8F15-7D6ABEF89374}" type="presParOf" srcId="{F0C98EE2-93C6-4055-B774-04D737F872FE}" destId="{67102D7B-15D9-45C1-9189-36EE3C442D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01CF29-031A-473C-AFEB-BC37CEEFE3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2188CF-E719-4B97-93EC-29B63202C477}">
      <dgm:prSet custT="1"/>
      <dgm:spPr>
        <a:solidFill>
          <a:srgbClr val="002060"/>
        </a:solidFill>
        <a:effectLst>
          <a:innerShdw blurRad="825500" dist="50800" dir="13500000">
            <a:prstClr val="black"/>
          </a:innerShdw>
        </a:effectLst>
      </dgm:spPr>
      <dgm:t>
        <a:bodyPr/>
        <a:lstStyle/>
        <a:p>
          <a:pPr rtl="0"/>
          <a:r>
            <a:rPr lang="en-US" sz="4000" dirty="0" smtClean="0"/>
            <a:t>Stocks</a:t>
          </a:r>
          <a:endParaRPr lang="en-US" sz="4000" dirty="0"/>
        </a:p>
      </dgm:t>
    </dgm:pt>
    <dgm:pt modelId="{253434C2-7ED9-42CA-8030-2E8DC2F2D88E}" type="sibTrans" cxnId="{FEAD0BCF-B4DF-4326-AA14-FD3C33CB8493}">
      <dgm:prSet/>
      <dgm:spPr/>
      <dgm:t>
        <a:bodyPr/>
        <a:lstStyle/>
        <a:p>
          <a:endParaRPr lang="en-US"/>
        </a:p>
      </dgm:t>
    </dgm:pt>
    <dgm:pt modelId="{4CA52A13-6C42-417F-B611-4FA082D5BA09}" type="parTrans" cxnId="{FEAD0BCF-B4DF-4326-AA14-FD3C33CB8493}">
      <dgm:prSet/>
      <dgm:spPr/>
      <dgm:t>
        <a:bodyPr/>
        <a:lstStyle/>
        <a:p>
          <a:endParaRPr lang="en-US"/>
        </a:p>
      </dgm:t>
    </dgm:pt>
    <dgm:pt modelId="{CECCFC02-FA83-430C-9F2A-11CE0F366AB4}" type="pres">
      <dgm:prSet presAssocID="{6301CF29-031A-473C-AFEB-BC37CEEFE3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C98EE2-93C6-4055-B774-04D737F872FE}" type="pres">
      <dgm:prSet presAssocID="{272188CF-E719-4B97-93EC-29B63202C477}" presName="linNode" presStyleCnt="0"/>
      <dgm:spPr/>
    </dgm:pt>
    <dgm:pt modelId="{67102D7B-15D9-45C1-9189-36EE3C442D3B}" type="pres">
      <dgm:prSet presAssocID="{272188CF-E719-4B97-93EC-29B63202C477}" presName="parentText" presStyleLbl="node1" presStyleIdx="0" presStyleCnt="1" custScaleX="277778" custScaleY="100000" custLinFactNeighborX="-136" custLinFactNeighborY="-322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AD0BCF-B4DF-4326-AA14-FD3C33CB8493}" srcId="{6301CF29-031A-473C-AFEB-BC37CEEFE31C}" destId="{272188CF-E719-4B97-93EC-29B63202C477}" srcOrd="0" destOrd="0" parTransId="{4CA52A13-6C42-417F-B611-4FA082D5BA09}" sibTransId="{253434C2-7ED9-42CA-8030-2E8DC2F2D88E}"/>
    <dgm:cxn modelId="{E00B6A06-6B5A-4940-B921-69F4F07D38E8}" type="presOf" srcId="{6301CF29-031A-473C-AFEB-BC37CEEFE31C}" destId="{CECCFC02-FA83-430C-9F2A-11CE0F366AB4}" srcOrd="0" destOrd="0" presId="urn:microsoft.com/office/officeart/2005/8/layout/vList5"/>
    <dgm:cxn modelId="{75EFA248-4511-43AF-B74A-586C913C5EA1}" type="presOf" srcId="{272188CF-E719-4B97-93EC-29B63202C477}" destId="{67102D7B-15D9-45C1-9189-36EE3C442D3B}" srcOrd="0" destOrd="0" presId="urn:microsoft.com/office/officeart/2005/8/layout/vList5"/>
    <dgm:cxn modelId="{26D40771-7B69-4064-B82C-0D7CAE73C66F}" type="presParOf" srcId="{CECCFC02-FA83-430C-9F2A-11CE0F366AB4}" destId="{F0C98EE2-93C6-4055-B774-04D737F872FE}" srcOrd="0" destOrd="0" presId="urn:microsoft.com/office/officeart/2005/8/layout/vList5"/>
    <dgm:cxn modelId="{0BE1C721-A1C7-45CC-85DB-5CC680DA50DC}" type="presParOf" srcId="{F0C98EE2-93C6-4055-B774-04D737F872FE}" destId="{67102D7B-15D9-45C1-9189-36EE3C442D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01CF29-031A-473C-AFEB-BC37CEEFE3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2188CF-E719-4B97-93EC-29B63202C477}">
      <dgm:prSet custT="1"/>
      <dgm:spPr>
        <a:solidFill>
          <a:srgbClr val="002060"/>
        </a:solidFill>
        <a:effectLst>
          <a:innerShdw blurRad="825500" dist="50800" dir="13500000">
            <a:prstClr val="black"/>
          </a:innerShdw>
        </a:effectLst>
      </dgm:spPr>
      <dgm:t>
        <a:bodyPr/>
        <a:lstStyle/>
        <a:p>
          <a:pPr rtl="0"/>
          <a:r>
            <a:rPr lang="en-US" sz="4000" dirty="0" smtClean="0"/>
            <a:t>Stocks</a:t>
          </a:r>
          <a:endParaRPr lang="en-US" sz="4000" dirty="0"/>
        </a:p>
      </dgm:t>
    </dgm:pt>
    <dgm:pt modelId="{253434C2-7ED9-42CA-8030-2E8DC2F2D88E}" type="sibTrans" cxnId="{FEAD0BCF-B4DF-4326-AA14-FD3C33CB8493}">
      <dgm:prSet/>
      <dgm:spPr/>
      <dgm:t>
        <a:bodyPr/>
        <a:lstStyle/>
        <a:p>
          <a:endParaRPr lang="en-US"/>
        </a:p>
      </dgm:t>
    </dgm:pt>
    <dgm:pt modelId="{4CA52A13-6C42-417F-B611-4FA082D5BA09}" type="parTrans" cxnId="{FEAD0BCF-B4DF-4326-AA14-FD3C33CB8493}">
      <dgm:prSet/>
      <dgm:spPr/>
      <dgm:t>
        <a:bodyPr/>
        <a:lstStyle/>
        <a:p>
          <a:endParaRPr lang="en-US"/>
        </a:p>
      </dgm:t>
    </dgm:pt>
    <dgm:pt modelId="{CECCFC02-FA83-430C-9F2A-11CE0F366AB4}" type="pres">
      <dgm:prSet presAssocID="{6301CF29-031A-473C-AFEB-BC37CEEFE3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C98EE2-93C6-4055-B774-04D737F872FE}" type="pres">
      <dgm:prSet presAssocID="{272188CF-E719-4B97-93EC-29B63202C477}" presName="linNode" presStyleCnt="0"/>
      <dgm:spPr/>
    </dgm:pt>
    <dgm:pt modelId="{67102D7B-15D9-45C1-9189-36EE3C442D3B}" type="pres">
      <dgm:prSet presAssocID="{272188CF-E719-4B97-93EC-29B63202C477}" presName="parentText" presStyleLbl="node1" presStyleIdx="0" presStyleCnt="1" custScaleX="277778" custScaleY="100000" custLinFactNeighborX="-136" custLinFactNeighborY="-322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3E1C07-337F-46AC-A57F-B8E2DE498229}" type="presOf" srcId="{272188CF-E719-4B97-93EC-29B63202C477}" destId="{67102D7B-15D9-45C1-9189-36EE3C442D3B}" srcOrd="0" destOrd="0" presId="urn:microsoft.com/office/officeart/2005/8/layout/vList5"/>
    <dgm:cxn modelId="{FEAD0BCF-B4DF-4326-AA14-FD3C33CB8493}" srcId="{6301CF29-031A-473C-AFEB-BC37CEEFE31C}" destId="{272188CF-E719-4B97-93EC-29B63202C477}" srcOrd="0" destOrd="0" parTransId="{4CA52A13-6C42-417F-B611-4FA082D5BA09}" sibTransId="{253434C2-7ED9-42CA-8030-2E8DC2F2D88E}"/>
    <dgm:cxn modelId="{32B57B60-541E-4FBC-93D7-BD15351CF9B4}" type="presOf" srcId="{6301CF29-031A-473C-AFEB-BC37CEEFE31C}" destId="{CECCFC02-FA83-430C-9F2A-11CE0F366AB4}" srcOrd="0" destOrd="0" presId="urn:microsoft.com/office/officeart/2005/8/layout/vList5"/>
    <dgm:cxn modelId="{59024E43-0493-4241-8918-1DA6CAB92AF9}" type="presParOf" srcId="{CECCFC02-FA83-430C-9F2A-11CE0F366AB4}" destId="{F0C98EE2-93C6-4055-B774-04D737F872FE}" srcOrd="0" destOrd="0" presId="urn:microsoft.com/office/officeart/2005/8/layout/vList5"/>
    <dgm:cxn modelId="{4575DE06-488A-4619-8DC9-E79EB1BB3A1C}" type="presParOf" srcId="{F0C98EE2-93C6-4055-B774-04D737F872FE}" destId="{67102D7B-15D9-45C1-9189-36EE3C442D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301CF29-031A-473C-AFEB-BC37CEEFE3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2188CF-E719-4B97-93EC-29B63202C477}">
      <dgm:prSet custT="1"/>
      <dgm:spPr>
        <a:solidFill>
          <a:srgbClr val="002060"/>
        </a:solidFill>
        <a:effectLst>
          <a:innerShdw blurRad="825500" dist="50800" dir="13500000">
            <a:prstClr val="black"/>
          </a:innerShdw>
        </a:effectLst>
      </dgm:spPr>
      <dgm:t>
        <a:bodyPr/>
        <a:lstStyle/>
        <a:p>
          <a:pPr rtl="0"/>
          <a:r>
            <a:rPr lang="en-US" sz="4000" dirty="0" smtClean="0"/>
            <a:t>Common Stock Language</a:t>
          </a:r>
          <a:endParaRPr lang="en-US" sz="4000" dirty="0"/>
        </a:p>
      </dgm:t>
    </dgm:pt>
    <dgm:pt modelId="{253434C2-7ED9-42CA-8030-2E8DC2F2D88E}" type="sibTrans" cxnId="{FEAD0BCF-B4DF-4326-AA14-FD3C33CB8493}">
      <dgm:prSet/>
      <dgm:spPr/>
      <dgm:t>
        <a:bodyPr/>
        <a:lstStyle/>
        <a:p>
          <a:endParaRPr lang="en-US"/>
        </a:p>
      </dgm:t>
    </dgm:pt>
    <dgm:pt modelId="{4CA52A13-6C42-417F-B611-4FA082D5BA09}" type="parTrans" cxnId="{FEAD0BCF-B4DF-4326-AA14-FD3C33CB8493}">
      <dgm:prSet/>
      <dgm:spPr/>
      <dgm:t>
        <a:bodyPr/>
        <a:lstStyle/>
        <a:p>
          <a:endParaRPr lang="en-US"/>
        </a:p>
      </dgm:t>
    </dgm:pt>
    <dgm:pt modelId="{CECCFC02-FA83-430C-9F2A-11CE0F366AB4}" type="pres">
      <dgm:prSet presAssocID="{6301CF29-031A-473C-AFEB-BC37CEEFE3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C98EE2-93C6-4055-B774-04D737F872FE}" type="pres">
      <dgm:prSet presAssocID="{272188CF-E719-4B97-93EC-29B63202C477}" presName="linNode" presStyleCnt="0"/>
      <dgm:spPr/>
    </dgm:pt>
    <dgm:pt modelId="{67102D7B-15D9-45C1-9189-36EE3C442D3B}" type="pres">
      <dgm:prSet presAssocID="{272188CF-E719-4B97-93EC-29B63202C477}" presName="parentText" presStyleLbl="node1" presStyleIdx="0" presStyleCnt="1" custScaleX="277778" custScaleY="100000" custLinFactNeighborX="-136" custLinFactNeighborY="-322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8FC47C-763E-4D84-8AA3-4A22D46581EE}" type="presOf" srcId="{6301CF29-031A-473C-AFEB-BC37CEEFE31C}" destId="{CECCFC02-FA83-430C-9F2A-11CE0F366AB4}" srcOrd="0" destOrd="0" presId="urn:microsoft.com/office/officeart/2005/8/layout/vList5"/>
    <dgm:cxn modelId="{FEAD0BCF-B4DF-4326-AA14-FD3C33CB8493}" srcId="{6301CF29-031A-473C-AFEB-BC37CEEFE31C}" destId="{272188CF-E719-4B97-93EC-29B63202C477}" srcOrd="0" destOrd="0" parTransId="{4CA52A13-6C42-417F-B611-4FA082D5BA09}" sibTransId="{253434C2-7ED9-42CA-8030-2E8DC2F2D88E}"/>
    <dgm:cxn modelId="{BD41B090-3448-42A0-8ABF-5783D009EA9C}" type="presOf" srcId="{272188CF-E719-4B97-93EC-29B63202C477}" destId="{67102D7B-15D9-45C1-9189-36EE3C442D3B}" srcOrd="0" destOrd="0" presId="urn:microsoft.com/office/officeart/2005/8/layout/vList5"/>
    <dgm:cxn modelId="{04CC0A4A-B4EB-4924-A497-8CAA7FB2481A}" type="presParOf" srcId="{CECCFC02-FA83-430C-9F2A-11CE0F366AB4}" destId="{F0C98EE2-93C6-4055-B774-04D737F872FE}" srcOrd="0" destOrd="0" presId="urn:microsoft.com/office/officeart/2005/8/layout/vList5"/>
    <dgm:cxn modelId="{72FA5FBF-ABEF-4411-951B-47ECC64B7778}" type="presParOf" srcId="{F0C98EE2-93C6-4055-B774-04D737F872FE}" destId="{67102D7B-15D9-45C1-9189-36EE3C442D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FCA2A-3259-4688-A833-7E47232A7BA9}">
      <dsp:nvSpPr>
        <dsp:cNvPr id="0" name=""/>
        <dsp:cNvSpPr/>
      </dsp:nvSpPr>
      <dsp:spPr>
        <a:xfrm>
          <a:off x="4015" y="0"/>
          <a:ext cx="8221569" cy="144780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825500" dist="50800" dir="135000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Personal Finance</a:t>
          </a:r>
          <a:endParaRPr lang="en-US" sz="2800" kern="1200" dirty="0"/>
        </a:p>
      </dsp:txBody>
      <dsp:txXfrm>
        <a:off x="74691" y="70676"/>
        <a:ext cx="8080217" cy="13064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02D7B-15D9-45C1-9189-36EE3C442D3B}">
      <dsp:nvSpPr>
        <dsp:cNvPr id="0" name=""/>
        <dsp:cNvSpPr/>
      </dsp:nvSpPr>
      <dsp:spPr>
        <a:xfrm>
          <a:off x="0" y="0"/>
          <a:ext cx="8373821" cy="609004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825500" dist="50800" dir="135000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Income Statement</a:t>
          </a:r>
          <a:endParaRPr lang="en-US" sz="4000" kern="1200" dirty="0"/>
        </a:p>
      </dsp:txBody>
      <dsp:txXfrm>
        <a:off x="29729" y="29729"/>
        <a:ext cx="8314363" cy="54954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FCA2A-3259-4688-A833-7E47232A7BA9}">
      <dsp:nvSpPr>
        <dsp:cNvPr id="0" name=""/>
        <dsp:cNvSpPr/>
      </dsp:nvSpPr>
      <dsp:spPr>
        <a:xfrm>
          <a:off x="4015" y="260"/>
          <a:ext cx="8221569" cy="532879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825500" dist="50800" dir="135000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STOCKS</a:t>
          </a:r>
          <a:endParaRPr lang="en-US" sz="3600" kern="1200" dirty="0"/>
        </a:p>
      </dsp:txBody>
      <dsp:txXfrm>
        <a:off x="30028" y="26273"/>
        <a:ext cx="8169543" cy="48085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FCA2A-3259-4688-A833-7E47232A7BA9}">
      <dsp:nvSpPr>
        <dsp:cNvPr id="0" name=""/>
        <dsp:cNvSpPr/>
      </dsp:nvSpPr>
      <dsp:spPr>
        <a:xfrm>
          <a:off x="4015" y="260"/>
          <a:ext cx="8221569" cy="532879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825500" dist="50800" dir="135000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STOCKS</a:t>
          </a:r>
          <a:endParaRPr lang="en-US" sz="3600" kern="1200" dirty="0"/>
        </a:p>
      </dsp:txBody>
      <dsp:txXfrm>
        <a:off x="30028" y="26273"/>
        <a:ext cx="8169543" cy="48085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02D7B-15D9-45C1-9189-36EE3C442D3B}">
      <dsp:nvSpPr>
        <dsp:cNvPr id="0" name=""/>
        <dsp:cNvSpPr/>
      </dsp:nvSpPr>
      <dsp:spPr>
        <a:xfrm>
          <a:off x="0" y="0"/>
          <a:ext cx="8221569" cy="609004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825500" dist="50800" dir="135000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Stocks</a:t>
          </a:r>
          <a:endParaRPr lang="en-US" sz="4000" kern="1200" dirty="0"/>
        </a:p>
      </dsp:txBody>
      <dsp:txXfrm>
        <a:off x="29729" y="29729"/>
        <a:ext cx="8162111" cy="54954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02D7B-15D9-45C1-9189-36EE3C442D3B}">
      <dsp:nvSpPr>
        <dsp:cNvPr id="0" name=""/>
        <dsp:cNvSpPr/>
      </dsp:nvSpPr>
      <dsp:spPr>
        <a:xfrm>
          <a:off x="0" y="0"/>
          <a:ext cx="8221569" cy="609004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825500" dist="50800" dir="135000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Dow Jones Industrial Average (DJIA)</a:t>
          </a:r>
          <a:endParaRPr lang="en-US" sz="4000" kern="1200" dirty="0"/>
        </a:p>
      </dsp:txBody>
      <dsp:txXfrm>
        <a:off x="29729" y="29729"/>
        <a:ext cx="8162111" cy="54954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02D7B-15D9-45C1-9189-36EE3C442D3B}">
      <dsp:nvSpPr>
        <dsp:cNvPr id="0" name=""/>
        <dsp:cNvSpPr/>
      </dsp:nvSpPr>
      <dsp:spPr>
        <a:xfrm>
          <a:off x="0" y="0"/>
          <a:ext cx="8221569" cy="609004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825500" dist="50800" dir="135000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How to Read Stock Quote</a:t>
          </a:r>
          <a:endParaRPr lang="en-US" sz="4000" kern="1200" dirty="0"/>
        </a:p>
      </dsp:txBody>
      <dsp:txXfrm>
        <a:off x="29729" y="29729"/>
        <a:ext cx="8162111" cy="54954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02D7B-15D9-45C1-9189-36EE3C442D3B}">
      <dsp:nvSpPr>
        <dsp:cNvPr id="0" name=""/>
        <dsp:cNvSpPr/>
      </dsp:nvSpPr>
      <dsp:spPr>
        <a:xfrm>
          <a:off x="0" y="0"/>
          <a:ext cx="8221569" cy="609004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825500" dist="50800" dir="135000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Stocks</a:t>
          </a:r>
          <a:endParaRPr lang="en-US" sz="4000" kern="1200" dirty="0"/>
        </a:p>
      </dsp:txBody>
      <dsp:txXfrm>
        <a:off x="29729" y="29729"/>
        <a:ext cx="8162111" cy="54954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02D7B-15D9-45C1-9189-36EE3C442D3B}">
      <dsp:nvSpPr>
        <dsp:cNvPr id="0" name=""/>
        <dsp:cNvSpPr/>
      </dsp:nvSpPr>
      <dsp:spPr>
        <a:xfrm>
          <a:off x="0" y="0"/>
          <a:ext cx="8221569" cy="609004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825500" dist="50800" dir="135000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How Stock is Valued</a:t>
          </a:r>
          <a:endParaRPr lang="en-US" sz="4000" kern="1200" dirty="0"/>
        </a:p>
      </dsp:txBody>
      <dsp:txXfrm>
        <a:off x="29729" y="29729"/>
        <a:ext cx="8162111" cy="54954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02D7B-15D9-45C1-9189-36EE3C442D3B}">
      <dsp:nvSpPr>
        <dsp:cNvPr id="0" name=""/>
        <dsp:cNvSpPr/>
      </dsp:nvSpPr>
      <dsp:spPr>
        <a:xfrm>
          <a:off x="0" y="0"/>
          <a:ext cx="8221569" cy="609004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825500" dist="50800" dir="135000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How Stock is Valued</a:t>
          </a:r>
          <a:endParaRPr lang="en-US" sz="4000" kern="1200" dirty="0"/>
        </a:p>
      </dsp:txBody>
      <dsp:txXfrm>
        <a:off x="29729" y="29729"/>
        <a:ext cx="8162111" cy="54954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02D7B-15D9-45C1-9189-36EE3C442D3B}">
      <dsp:nvSpPr>
        <dsp:cNvPr id="0" name=""/>
        <dsp:cNvSpPr/>
      </dsp:nvSpPr>
      <dsp:spPr>
        <a:xfrm>
          <a:off x="0" y="0"/>
          <a:ext cx="8221569" cy="609004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825500" dist="50800" dir="135000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Buy and Hold </a:t>
          </a:r>
          <a:r>
            <a:rPr lang="en-US" sz="4000" kern="1200" dirty="0" err="1" smtClean="0"/>
            <a:t>Stratgey</a:t>
          </a:r>
          <a:endParaRPr lang="en-US" sz="4000" kern="1200" dirty="0"/>
        </a:p>
      </dsp:txBody>
      <dsp:txXfrm>
        <a:off x="29729" y="29729"/>
        <a:ext cx="8162111" cy="549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FCA2A-3259-4688-A833-7E47232A7BA9}">
      <dsp:nvSpPr>
        <dsp:cNvPr id="0" name=""/>
        <dsp:cNvSpPr/>
      </dsp:nvSpPr>
      <dsp:spPr>
        <a:xfrm>
          <a:off x="8030" y="0"/>
          <a:ext cx="8221569" cy="152400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825500" dist="50800" dir="135000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Stocks</a:t>
          </a:r>
          <a:endParaRPr lang="en-US" sz="2800" kern="1200" dirty="0"/>
        </a:p>
      </dsp:txBody>
      <dsp:txXfrm>
        <a:off x="82426" y="74396"/>
        <a:ext cx="8072777" cy="137520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02D7B-15D9-45C1-9189-36EE3C442D3B}">
      <dsp:nvSpPr>
        <dsp:cNvPr id="0" name=""/>
        <dsp:cNvSpPr/>
      </dsp:nvSpPr>
      <dsp:spPr>
        <a:xfrm>
          <a:off x="0" y="0"/>
          <a:ext cx="8221569" cy="609004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825500" dist="50800" dir="135000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Risk of Investing in Stocks</a:t>
          </a:r>
          <a:endParaRPr lang="en-US" sz="4000" kern="1200" dirty="0"/>
        </a:p>
      </dsp:txBody>
      <dsp:txXfrm>
        <a:off x="29729" y="29729"/>
        <a:ext cx="8162111" cy="54954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02D7B-15D9-45C1-9189-36EE3C442D3B}">
      <dsp:nvSpPr>
        <dsp:cNvPr id="0" name=""/>
        <dsp:cNvSpPr/>
      </dsp:nvSpPr>
      <dsp:spPr>
        <a:xfrm>
          <a:off x="0" y="0"/>
          <a:ext cx="8221569" cy="609004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825500" dist="50800" dir="135000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Risk of Investing in Stocks</a:t>
          </a:r>
          <a:endParaRPr lang="en-US" sz="4000" kern="1200" dirty="0"/>
        </a:p>
      </dsp:txBody>
      <dsp:txXfrm>
        <a:off x="29729" y="29729"/>
        <a:ext cx="8162111" cy="54954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02D7B-15D9-45C1-9189-36EE3C442D3B}">
      <dsp:nvSpPr>
        <dsp:cNvPr id="0" name=""/>
        <dsp:cNvSpPr/>
      </dsp:nvSpPr>
      <dsp:spPr>
        <a:xfrm>
          <a:off x="0" y="0"/>
          <a:ext cx="8221569" cy="609004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825500" dist="50800" dir="135000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Risk/Return Trade-off</a:t>
          </a:r>
          <a:endParaRPr lang="en-US" sz="4000" kern="1200" dirty="0"/>
        </a:p>
      </dsp:txBody>
      <dsp:txXfrm>
        <a:off x="29729" y="29729"/>
        <a:ext cx="8162111" cy="54954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02D7B-15D9-45C1-9189-36EE3C442D3B}">
      <dsp:nvSpPr>
        <dsp:cNvPr id="0" name=""/>
        <dsp:cNvSpPr/>
      </dsp:nvSpPr>
      <dsp:spPr>
        <a:xfrm>
          <a:off x="0" y="0"/>
          <a:ext cx="8221569" cy="609004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825500" dist="50800" dir="135000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Risks of Common Stocks</a:t>
          </a:r>
          <a:endParaRPr lang="en-US" sz="4000" kern="1200" dirty="0"/>
        </a:p>
      </dsp:txBody>
      <dsp:txXfrm>
        <a:off x="29729" y="29729"/>
        <a:ext cx="8162111" cy="54954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02D7B-15D9-45C1-9189-36EE3C442D3B}">
      <dsp:nvSpPr>
        <dsp:cNvPr id="0" name=""/>
        <dsp:cNvSpPr/>
      </dsp:nvSpPr>
      <dsp:spPr>
        <a:xfrm>
          <a:off x="0" y="0"/>
          <a:ext cx="8221569" cy="609004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825500" dist="50800" dir="135000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Stock valuation</a:t>
          </a:r>
          <a:endParaRPr lang="en-US" sz="4000" kern="1200" dirty="0"/>
        </a:p>
      </dsp:txBody>
      <dsp:txXfrm>
        <a:off x="29729" y="29729"/>
        <a:ext cx="8162111" cy="54954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02D7B-15D9-45C1-9189-36EE3C442D3B}">
      <dsp:nvSpPr>
        <dsp:cNvPr id="0" name=""/>
        <dsp:cNvSpPr/>
      </dsp:nvSpPr>
      <dsp:spPr>
        <a:xfrm>
          <a:off x="0" y="0"/>
          <a:ext cx="8221569" cy="609004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825500" dist="50800" dir="135000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Stock Valuation</a:t>
          </a:r>
          <a:endParaRPr lang="en-US" sz="4000" kern="1200" dirty="0"/>
        </a:p>
      </dsp:txBody>
      <dsp:txXfrm>
        <a:off x="29729" y="29729"/>
        <a:ext cx="8162111" cy="54954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02D7B-15D9-45C1-9189-36EE3C442D3B}">
      <dsp:nvSpPr>
        <dsp:cNvPr id="0" name=""/>
        <dsp:cNvSpPr/>
      </dsp:nvSpPr>
      <dsp:spPr>
        <a:xfrm>
          <a:off x="0" y="0"/>
          <a:ext cx="8221569" cy="609004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825500" dist="50800" dir="135000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Stock Valuation Example</a:t>
          </a:r>
          <a:endParaRPr lang="en-US" sz="4000" kern="1200" dirty="0"/>
        </a:p>
      </dsp:txBody>
      <dsp:txXfrm>
        <a:off x="29729" y="29729"/>
        <a:ext cx="8162111" cy="54954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02D7B-15D9-45C1-9189-36EE3C442D3B}">
      <dsp:nvSpPr>
        <dsp:cNvPr id="0" name=""/>
        <dsp:cNvSpPr/>
      </dsp:nvSpPr>
      <dsp:spPr>
        <a:xfrm>
          <a:off x="0" y="0"/>
          <a:ext cx="8221569" cy="609004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825500" dist="50800" dir="135000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Stock valuation</a:t>
          </a:r>
          <a:endParaRPr lang="en-US" sz="4000" kern="1200" dirty="0"/>
        </a:p>
      </dsp:txBody>
      <dsp:txXfrm>
        <a:off x="29729" y="29729"/>
        <a:ext cx="8162111" cy="549546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02D7B-15D9-45C1-9189-36EE3C442D3B}">
      <dsp:nvSpPr>
        <dsp:cNvPr id="0" name=""/>
        <dsp:cNvSpPr/>
      </dsp:nvSpPr>
      <dsp:spPr>
        <a:xfrm>
          <a:off x="0" y="0"/>
          <a:ext cx="8221569" cy="609004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825500" dist="50800" dir="135000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Stock valuation</a:t>
          </a:r>
          <a:endParaRPr lang="en-US" sz="4000" kern="1200" dirty="0"/>
        </a:p>
      </dsp:txBody>
      <dsp:txXfrm>
        <a:off x="29729" y="29729"/>
        <a:ext cx="8162111" cy="54954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FCA2A-3259-4688-A833-7E47232A7BA9}">
      <dsp:nvSpPr>
        <dsp:cNvPr id="0" name=""/>
        <dsp:cNvSpPr/>
      </dsp:nvSpPr>
      <dsp:spPr>
        <a:xfrm>
          <a:off x="4015" y="260"/>
          <a:ext cx="8221569" cy="532879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825500" dist="50800" dir="135000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Stock Valuation</a:t>
          </a:r>
          <a:endParaRPr lang="en-US" sz="4000" kern="1200" dirty="0"/>
        </a:p>
      </dsp:txBody>
      <dsp:txXfrm>
        <a:off x="30028" y="26273"/>
        <a:ext cx="8169543" cy="4808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02D7B-15D9-45C1-9189-36EE3C442D3B}">
      <dsp:nvSpPr>
        <dsp:cNvPr id="0" name=""/>
        <dsp:cNvSpPr/>
      </dsp:nvSpPr>
      <dsp:spPr>
        <a:xfrm>
          <a:off x="0" y="0"/>
          <a:ext cx="8221569" cy="609004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825500" dist="50800" dir="135000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Stocks</a:t>
          </a:r>
          <a:endParaRPr lang="en-US" sz="4000" kern="1200" dirty="0"/>
        </a:p>
      </dsp:txBody>
      <dsp:txXfrm>
        <a:off x="29729" y="29729"/>
        <a:ext cx="8162111" cy="54954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FCA2A-3259-4688-A833-7E47232A7BA9}">
      <dsp:nvSpPr>
        <dsp:cNvPr id="0" name=""/>
        <dsp:cNvSpPr/>
      </dsp:nvSpPr>
      <dsp:spPr>
        <a:xfrm>
          <a:off x="4015" y="260"/>
          <a:ext cx="8221569" cy="532879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825500" dist="50800" dir="135000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Stock Valuation</a:t>
          </a:r>
          <a:endParaRPr lang="en-US" sz="4000" kern="1200" dirty="0"/>
        </a:p>
      </dsp:txBody>
      <dsp:txXfrm>
        <a:off x="30028" y="26273"/>
        <a:ext cx="8169543" cy="480853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FCA2A-3259-4688-A833-7E47232A7BA9}">
      <dsp:nvSpPr>
        <dsp:cNvPr id="0" name=""/>
        <dsp:cNvSpPr/>
      </dsp:nvSpPr>
      <dsp:spPr>
        <a:xfrm>
          <a:off x="4015" y="260"/>
          <a:ext cx="8221569" cy="532879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825500" dist="50800" dir="135000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Stock Valuation</a:t>
          </a:r>
          <a:endParaRPr lang="en-US" sz="4000" kern="1200" dirty="0"/>
        </a:p>
      </dsp:txBody>
      <dsp:txXfrm>
        <a:off x="30028" y="26273"/>
        <a:ext cx="8169543" cy="480853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FCA2A-3259-4688-A833-7E47232A7BA9}">
      <dsp:nvSpPr>
        <dsp:cNvPr id="0" name=""/>
        <dsp:cNvSpPr/>
      </dsp:nvSpPr>
      <dsp:spPr>
        <a:xfrm>
          <a:off x="4015" y="260"/>
          <a:ext cx="8221569" cy="532879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825500" dist="50800" dir="135000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STOCKS</a:t>
          </a:r>
          <a:endParaRPr lang="en-US" sz="3600" kern="1200" dirty="0"/>
        </a:p>
      </dsp:txBody>
      <dsp:txXfrm>
        <a:off x="30028" y="26273"/>
        <a:ext cx="8169543" cy="480853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FCA2A-3259-4688-A833-7E47232A7BA9}">
      <dsp:nvSpPr>
        <dsp:cNvPr id="0" name=""/>
        <dsp:cNvSpPr/>
      </dsp:nvSpPr>
      <dsp:spPr>
        <a:xfrm>
          <a:off x="4015" y="260"/>
          <a:ext cx="8221569" cy="532879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825500" dist="50800" dir="135000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STOCKS</a:t>
          </a:r>
          <a:endParaRPr lang="en-US" sz="3600" kern="1200" dirty="0"/>
        </a:p>
      </dsp:txBody>
      <dsp:txXfrm>
        <a:off x="30028" y="26273"/>
        <a:ext cx="8169543" cy="480853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FCA2A-3259-4688-A833-7E47232A7BA9}">
      <dsp:nvSpPr>
        <dsp:cNvPr id="0" name=""/>
        <dsp:cNvSpPr/>
      </dsp:nvSpPr>
      <dsp:spPr>
        <a:xfrm>
          <a:off x="4015" y="260"/>
          <a:ext cx="8221569" cy="532879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825500" dist="50800" dir="135000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STOCKS</a:t>
          </a:r>
          <a:endParaRPr lang="en-US" sz="3600" kern="1200" dirty="0"/>
        </a:p>
      </dsp:txBody>
      <dsp:txXfrm>
        <a:off x="30028" y="26273"/>
        <a:ext cx="8169543" cy="480853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FCA2A-3259-4688-A833-7E47232A7BA9}">
      <dsp:nvSpPr>
        <dsp:cNvPr id="0" name=""/>
        <dsp:cNvSpPr/>
      </dsp:nvSpPr>
      <dsp:spPr>
        <a:xfrm>
          <a:off x="4015" y="260"/>
          <a:ext cx="8221569" cy="532879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825500" dist="50800" dir="135000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STOCKS</a:t>
          </a:r>
          <a:endParaRPr lang="en-US" sz="3600" kern="1200" dirty="0"/>
        </a:p>
      </dsp:txBody>
      <dsp:txXfrm>
        <a:off x="30028" y="26273"/>
        <a:ext cx="8169543" cy="480853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FCA2A-3259-4688-A833-7E47232A7BA9}">
      <dsp:nvSpPr>
        <dsp:cNvPr id="0" name=""/>
        <dsp:cNvSpPr/>
      </dsp:nvSpPr>
      <dsp:spPr>
        <a:xfrm>
          <a:off x="4015" y="260"/>
          <a:ext cx="8221569" cy="532879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825500" dist="50800" dir="135000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STOCKS</a:t>
          </a:r>
        </a:p>
      </dsp:txBody>
      <dsp:txXfrm>
        <a:off x="30028" y="26273"/>
        <a:ext cx="8169543" cy="480853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FCA2A-3259-4688-A833-7E47232A7BA9}">
      <dsp:nvSpPr>
        <dsp:cNvPr id="0" name=""/>
        <dsp:cNvSpPr/>
      </dsp:nvSpPr>
      <dsp:spPr>
        <a:xfrm>
          <a:off x="4015" y="260"/>
          <a:ext cx="8221569" cy="532879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825500" dist="50800" dir="135000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STOCKS</a:t>
          </a:r>
        </a:p>
      </dsp:txBody>
      <dsp:txXfrm>
        <a:off x="30028" y="26273"/>
        <a:ext cx="8169543" cy="480853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FCA2A-3259-4688-A833-7E47232A7BA9}">
      <dsp:nvSpPr>
        <dsp:cNvPr id="0" name=""/>
        <dsp:cNvSpPr/>
      </dsp:nvSpPr>
      <dsp:spPr>
        <a:xfrm>
          <a:off x="4015" y="260"/>
          <a:ext cx="8221569" cy="532879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825500" dist="50800" dir="135000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Security Market Line (SML)</a:t>
          </a:r>
          <a:endParaRPr lang="en-US" sz="3600" kern="1200" dirty="0"/>
        </a:p>
      </dsp:txBody>
      <dsp:txXfrm>
        <a:off x="30028" y="26273"/>
        <a:ext cx="8169543" cy="480853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02D7B-15D9-45C1-9189-36EE3C442D3B}">
      <dsp:nvSpPr>
        <dsp:cNvPr id="0" name=""/>
        <dsp:cNvSpPr/>
      </dsp:nvSpPr>
      <dsp:spPr>
        <a:xfrm>
          <a:off x="0" y="0"/>
          <a:ext cx="8221569" cy="609004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825500" dist="50800" dir="135000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Stocks</a:t>
          </a:r>
          <a:endParaRPr lang="en-US" sz="4000" kern="1200" dirty="0"/>
        </a:p>
      </dsp:txBody>
      <dsp:txXfrm>
        <a:off x="29729" y="29729"/>
        <a:ext cx="8162111" cy="549546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02D7B-15D9-45C1-9189-36EE3C442D3B}">
      <dsp:nvSpPr>
        <dsp:cNvPr id="0" name=""/>
        <dsp:cNvSpPr/>
      </dsp:nvSpPr>
      <dsp:spPr>
        <a:xfrm>
          <a:off x="0" y="0"/>
          <a:ext cx="8221569" cy="609004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825500" dist="50800" dir="135000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Why Invest in Stocks?</a:t>
          </a:r>
          <a:endParaRPr lang="en-US" sz="4000" kern="1200" dirty="0"/>
        </a:p>
      </dsp:txBody>
      <dsp:txXfrm>
        <a:off x="29729" y="29729"/>
        <a:ext cx="8162111" cy="5495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02D7B-15D9-45C1-9189-36EE3C442D3B}">
      <dsp:nvSpPr>
        <dsp:cNvPr id="0" name=""/>
        <dsp:cNvSpPr/>
      </dsp:nvSpPr>
      <dsp:spPr>
        <a:xfrm>
          <a:off x="0" y="0"/>
          <a:ext cx="8449946" cy="609004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825500" dist="50800" dir="135000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Stocks</a:t>
          </a:r>
          <a:endParaRPr lang="en-US" sz="4000" kern="1200" dirty="0"/>
        </a:p>
      </dsp:txBody>
      <dsp:txXfrm>
        <a:off x="29729" y="29729"/>
        <a:ext cx="8390488" cy="5495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02D7B-15D9-45C1-9189-36EE3C442D3B}">
      <dsp:nvSpPr>
        <dsp:cNvPr id="0" name=""/>
        <dsp:cNvSpPr/>
      </dsp:nvSpPr>
      <dsp:spPr>
        <a:xfrm>
          <a:off x="0" y="0"/>
          <a:ext cx="8221569" cy="609004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825500" dist="50800" dir="135000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Stocks</a:t>
          </a:r>
          <a:endParaRPr lang="en-US" sz="4000" kern="1200" dirty="0"/>
        </a:p>
      </dsp:txBody>
      <dsp:txXfrm>
        <a:off x="29729" y="29729"/>
        <a:ext cx="8162111" cy="5495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02D7B-15D9-45C1-9189-36EE3C442D3B}">
      <dsp:nvSpPr>
        <dsp:cNvPr id="0" name=""/>
        <dsp:cNvSpPr/>
      </dsp:nvSpPr>
      <dsp:spPr>
        <a:xfrm>
          <a:off x="0" y="0"/>
          <a:ext cx="8373821" cy="609004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825500" dist="50800" dir="135000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Stocks</a:t>
          </a:r>
          <a:endParaRPr lang="en-US" sz="4000" kern="1200" dirty="0"/>
        </a:p>
      </dsp:txBody>
      <dsp:txXfrm>
        <a:off x="29729" y="29729"/>
        <a:ext cx="8314363" cy="5495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02D7B-15D9-45C1-9189-36EE3C442D3B}">
      <dsp:nvSpPr>
        <dsp:cNvPr id="0" name=""/>
        <dsp:cNvSpPr/>
      </dsp:nvSpPr>
      <dsp:spPr>
        <a:xfrm>
          <a:off x="0" y="0"/>
          <a:ext cx="8373821" cy="609004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825500" dist="50800" dir="135000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Common Stock Language</a:t>
          </a:r>
          <a:endParaRPr lang="en-US" sz="4000" kern="1200" dirty="0"/>
        </a:p>
      </dsp:txBody>
      <dsp:txXfrm>
        <a:off x="29729" y="29729"/>
        <a:ext cx="8314363" cy="549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C2B2F-3356-4D27-9045-A86C6F84D363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A4C1D-D3ED-4EF9-8A7D-67101A361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4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118.35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BD876-05DF-4800-A873-AACF51F8E5D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54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32.77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BD876-05DF-4800-A873-AACF51F8E5D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83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6B95-C3D4-4E3D-A489-21B1A5C0BD4D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BD48-1C1E-4772-A563-8D4BD24459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6B95-C3D4-4E3D-A489-21B1A5C0BD4D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BD48-1C1E-4772-A563-8D4BD24459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6B95-C3D4-4E3D-A489-21B1A5C0BD4D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BD48-1C1E-4772-A563-8D4BD24459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6B95-C3D4-4E3D-A489-21B1A5C0BD4D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BD48-1C1E-4772-A563-8D4BD24459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6B95-C3D4-4E3D-A489-21B1A5C0BD4D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BD48-1C1E-4772-A563-8D4BD24459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6B95-C3D4-4E3D-A489-21B1A5C0BD4D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BD48-1C1E-4772-A563-8D4BD24459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6B95-C3D4-4E3D-A489-21B1A5C0BD4D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BD48-1C1E-4772-A563-8D4BD24459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6B95-C3D4-4E3D-A489-21B1A5C0BD4D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BD48-1C1E-4772-A563-8D4BD24459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6B95-C3D4-4E3D-A489-21B1A5C0BD4D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BD48-1C1E-4772-A563-8D4BD24459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6B95-C3D4-4E3D-A489-21B1A5C0BD4D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BD48-1C1E-4772-A563-8D4BD24459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6B95-C3D4-4E3D-A489-21B1A5C0BD4D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BD48-1C1E-4772-A563-8D4BD24459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16B95-C3D4-4E3D-A489-21B1A5C0BD4D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0BD48-1C1E-4772-A563-8D4BD24459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6248400"/>
            <a:ext cx="8839200" cy="2616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Bennie D Waller, </a:t>
            </a:r>
            <a:r>
              <a:rPr lang="en-US" sz="1100" b="0" i="0" kern="1200" baseline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Longwood University</a:t>
            </a:r>
            <a:endParaRPr lang="en-US" sz="1100" b="0" i="0" kern="1200" baseline="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52400"/>
            <a:ext cx="152400" cy="6553200"/>
          </a:xfrm>
          <a:prstGeom prst="rect">
            <a:avLst/>
          </a:prstGeom>
          <a:solidFill>
            <a:srgbClr val="002060"/>
          </a:solidFill>
          <a:ln w="31750" cmpd="sng">
            <a:solidFill>
              <a:srgbClr val="002060"/>
            </a:solidFill>
          </a:ln>
          <a:effectLst>
            <a:outerShdw blurRad="152400" dist="317500" sx="1000" sy="1000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mailto:wallerbd@longwood.edu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diagramLayout" Target="../diagrams/layout11.xml"/><Relationship Id="rId7" Type="http://schemas.openxmlformats.org/officeDocument/2006/relationships/image" Target="../media/image3.wm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2.xml"/><Relationship Id="rId7" Type="http://schemas.openxmlformats.org/officeDocument/2006/relationships/image" Target="../media/image5.wmf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7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8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6.wmf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Relationship Id="rId9" Type="http://schemas.openxmlformats.org/officeDocument/2006/relationships/image" Target="../media/image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10.wmf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diagramLayout" Target="../diagrams/layout24.xml"/><Relationship Id="rId7" Type="http://schemas.openxmlformats.org/officeDocument/2006/relationships/image" Target="../media/image11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12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7" Type="http://schemas.openxmlformats.org/officeDocument/2006/relationships/image" Target="../media/image13.pn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openxmlformats.org/officeDocument/2006/relationships/image" Target="../media/image14.pn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7" Type="http://schemas.openxmlformats.org/officeDocument/2006/relationships/image" Target="../media/image3.pn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30.xml"/><Relationship Id="rId7" Type="http://schemas.openxmlformats.org/officeDocument/2006/relationships/image" Target="../media/image4.pn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7" Type="http://schemas.openxmlformats.org/officeDocument/2006/relationships/image" Target="../media/image60.png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7" Type="http://schemas.openxmlformats.org/officeDocument/2006/relationships/image" Target="../media/image15.pn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36.xml"/><Relationship Id="rId7" Type="http://schemas.openxmlformats.org/officeDocument/2006/relationships/image" Target="../media/image17.png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37.xml"/><Relationship Id="rId7" Type="http://schemas.openxmlformats.org/officeDocument/2006/relationships/image" Target="../media/image19.png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39.xml"/><Relationship Id="rId7" Type="http://schemas.openxmlformats.org/officeDocument/2006/relationships/image" Target="../media/image21.png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7" Type="http://schemas.openxmlformats.org/officeDocument/2006/relationships/image" Target="../media/image23.png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7" Type="http://schemas.openxmlformats.org/officeDocument/2006/relationships/image" Target="../media/image24.gif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7" Type="http://schemas.openxmlformats.org/officeDocument/2006/relationships/image" Target="../media/image25.gif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06773797"/>
              </p:ext>
            </p:extLst>
          </p:nvPr>
        </p:nvGraphicFramePr>
        <p:xfrm>
          <a:off x="533400" y="914400"/>
          <a:ext cx="82296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8194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Bennie Waller</a:t>
            </a:r>
          </a:p>
          <a:p>
            <a:r>
              <a:rPr lang="en-US" b="1" dirty="0" smtClean="0">
                <a:solidFill>
                  <a:schemeClr val="tx1"/>
                </a:solidFill>
                <a:hlinkClick r:id="rId7"/>
              </a:rPr>
              <a:t>wallerbd@longwood.edu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434-395-2046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Longwood University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201 High Street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Farmville, VA 23901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43269656"/>
              </p:ext>
            </p:extLst>
          </p:nvPr>
        </p:nvGraphicFramePr>
        <p:xfrm>
          <a:off x="533400" y="76200"/>
          <a:ext cx="83820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://www.accounting-basics-for-students.com/images/Income_statement1_5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714374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84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5116018"/>
              </p:ext>
            </p:extLst>
          </p:nvPr>
        </p:nvGraphicFramePr>
        <p:xfrm>
          <a:off x="533400" y="76200"/>
          <a:ext cx="82296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67740"/>
            <a:ext cx="6359250" cy="685801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09" y="4386994"/>
            <a:ext cx="3342191" cy="688592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" name="TextBox 2"/>
          <p:cNvSpPr txBox="1"/>
          <p:nvPr/>
        </p:nvSpPr>
        <p:spPr>
          <a:xfrm>
            <a:off x="685800" y="7620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Earnings Per Share (EPS) - measures the earnings of the firm on a per share basis.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0042" y="2438400"/>
            <a:ext cx="701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Payout </a:t>
            </a:r>
            <a:r>
              <a:rPr lang="en-US" sz="2000" dirty="0" smtClean="0"/>
              <a:t>ratio (PO</a:t>
            </a:r>
            <a:r>
              <a:rPr lang="en-US" sz="2000" dirty="0"/>
              <a:t>) - dictates what percent of earnings the firm will payout to stockholders in the form of dividend. Conversely 1-PO indicates what percent of net income the firm plans to retain. A payout ratio of 60% illustrates that the firm is planning on paying out 60% of the firm's net income and retaining 40 percent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572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6061413"/>
              </p:ext>
            </p:extLst>
          </p:nvPr>
        </p:nvGraphicFramePr>
        <p:xfrm>
          <a:off x="533400" y="76200"/>
          <a:ext cx="82296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9336" y="8382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/>
              <a:t>Dividend Per Share (DPS) - represents the dollar amount of dividends that is paid to stockholders.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938807"/>
            <a:ext cx="6114143" cy="3810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10200"/>
            <a:ext cx="4114800" cy="67213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2" name="TextBox 1"/>
          <p:cNvSpPr txBox="1"/>
          <p:nvPr/>
        </p:nvSpPr>
        <p:spPr>
          <a:xfrm>
            <a:off x="838201" y="2667000"/>
            <a:ext cx="76981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Price Earnings (PE)- is an earnings multiple</a:t>
            </a:r>
            <a:r>
              <a:rPr lang="en-US" sz="2400" dirty="0" smtClean="0"/>
              <a:t>. </a:t>
            </a:r>
            <a:r>
              <a:rPr lang="en-US" sz="2400" dirty="0"/>
              <a:t>The P/E is sometimes referred to as the "multiple", because it shows how much investors are willing to pay per dollar of earnings. If a company were currently trading at a multiple (P/E) of </a:t>
            </a:r>
            <a:r>
              <a:rPr lang="en-US" sz="2400" dirty="0" smtClean="0"/>
              <a:t>10</a:t>
            </a:r>
            <a:r>
              <a:rPr lang="en-US" sz="2400" dirty="0"/>
              <a:t>, the interpretation is that an investor is willing to pay </a:t>
            </a:r>
            <a:r>
              <a:rPr lang="en-US" sz="2400" dirty="0" smtClean="0"/>
              <a:t>$10 </a:t>
            </a:r>
            <a:r>
              <a:rPr lang="en-US" sz="2400" dirty="0"/>
              <a:t>for $1 of current earnings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349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68695588"/>
              </p:ext>
            </p:extLst>
          </p:nvPr>
        </p:nvGraphicFramePr>
        <p:xfrm>
          <a:off x="533400" y="76200"/>
          <a:ext cx="82296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3400" y="1066800"/>
            <a:ext cx="8229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Stock market indices – groups of stocks performance that represent the market or segment of market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/>
              <a:t>DJIA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/>
              <a:t>S&amp;P 500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/>
              <a:t>NASDAQ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en-US" sz="2400" dirty="0"/>
          </a:p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>
                <a:ea typeface="ヒラギノ角ゴ Pro W3" charset="-128"/>
              </a:rPr>
              <a:t>Bear market—characterized by falling prices.</a:t>
            </a:r>
          </a:p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>
                <a:ea typeface="ヒラギノ角ゴ Pro W3" charset="-128"/>
              </a:rPr>
              <a:t>Bull market—characterized by rising </a:t>
            </a:r>
            <a:r>
              <a:rPr lang="en-US" altLang="en-US" sz="2400" dirty="0" smtClean="0">
                <a:ea typeface="ヒラギノ角ゴ Pro W3" charset="-128"/>
              </a:rPr>
              <a:t>prices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142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73611345"/>
              </p:ext>
            </p:extLst>
          </p:nvPr>
        </p:nvGraphicFramePr>
        <p:xfrm>
          <a:off x="533400" y="76200"/>
          <a:ext cx="82296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 descr="fig13_02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5953125" cy="536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98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26738333"/>
              </p:ext>
            </p:extLst>
          </p:nvPr>
        </p:nvGraphicFramePr>
        <p:xfrm>
          <a:off x="533400" y="76200"/>
          <a:ext cx="82296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fig13_03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5486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32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45506721"/>
              </p:ext>
            </p:extLst>
          </p:nvPr>
        </p:nvGraphicFramePr>
        <p:xfrm>
          <a:off x="533400" y="76200"/>
          <a:ext cx="82296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609600" y="762000"/>
            <a:ext cx="815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Classification of stocks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/>
              <a:t>Blue-chip – large well known firms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/>
              <a:t>Growth – firms with growth above industry average (many times these are new firms)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/>
              <a:t>Income –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/>
              <a:t>Speculative </a:t>
            </a:r>
            <a:r>
              <a:rPr lang="en-US" sz="2400" dirty="0" smtClean="0"/>
              <a:t>–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/>
              <a:t>Defensive – stocks that tend not to be affected in economic swings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/>
              <a:t>Large caps - &gt;$5 billion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/>
              <a:t>Small caps - &lt;$1 billion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23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74722995"/>
              </p:ext>
            </p:extLst>
          </p:nvPr>
        </p:nvGraphicFramePr>
        <p:xfrm>
          <a:off x="533400" y="76200"/>
          <a:ext cx="82296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9600" y="914400"/>
            <a:ext cx="822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400" b="1" dirty="0" smtClean="0">
                <a:ea typeface="ヒラギノ角ゴ Pro W3" pitchFamily="-65" charset="-128"/>
              </a:rPr>
              <a:t>Technical Analysis </a:t>
            </a:r>
            <a:r>
              <a:rPr lang="en-US" sz="2400" dirty="0" smtClean="0">
                <a:ea typeface="ヒラギノ角ゴ Pro W3" pitchFamily="-65" charset="-128"/>
              </a:rPr>
              <a:t>– charts/graphs/ </a:t>
            </a:r>
          </a:p>
          <a:p>
            <a:pPr marL="800100" lvl="1" indent="-342900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400" dirty="0" smtClean="0">
                <a:ea typeface="ヒラギノ角ゴ Pro W3" pitchFamily="-65" charset="-128"/>
              </a:rPr>
              <a:t>Uses mathematical and computer models used to predict prices by looking for patterns and trends</a:t>
            </a:r>
          </a:p>
          <a:p>
            <a:pPr marL="800100" lvl="1" indent="-342900">
              <a:spcAft>
                <a:spcPts val="1800"/>
              </a:spcAft>
              <a:buFont typeface="Wingdings" pitchFamily="2" charset="2"/>
              <a:buChar char="Ø"/>
            </a:pPr>
            <a:endParaRPr lang="en-US" sz="2400" dirty="0" smtClean="0">
              <a:ea typeface="ヒラギノ角ゴ Pro W3" pitchFamily="-65" charset="-128"/>
            </a:endParaRPr>
          </a:p>
          <a:p>
            <a:pPr marL="342900" indent="-342900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400" b="1" dirty="0" smtClean="0">
                <a:ea typeface="ヒラギノ角ゴ Pro W3" pitchFamily="-65" charset="-128"/>
              </a:rPr>
              <a:t>Price/Earnings </a:t>
            </a:r>
            <a:r>
              <a:rPr lang="en-US" sz="2400" b="1" dirty="0">
                <a:ea typeface="ヒラギノ角ゴ Pro W3" pitchFamily="-65" charset="-128"/>
              </a:rPr>
              <a:t>Ratio </a:t>
            </a:r>
            <a:r>
              <a:rPr lang="en-US" sz="2400" dirty="0" smtClean="0">
                <a:ea typeface="ヒラギノ角ゴ Pro W3" pitchFamily="-65" charset="-128"/>
              </a:rPr>
              <a:t>– </a:t>
            </a:r>
            <a:r>
              <a:rPr lang="en-US" sz="2400" dirty="0"/>
              <a:t>is an earnings </a:t>
            </a:r>
            <a:r>
              <a:rPr lang="en-US" sz="2400" dirty="0" smtClean="0"/>
              <a:t>multiple approach</a:t>
            </a:r>
          </a:p>
          <a:p>
            <a:pPr marL="342900" indent="-342900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400" dirty="0" smtClean="0"/>
              <a:t>. Higher earnings growth, higher P/E ratio</a:t>
            </a:r>
          </a:p>
          <a:p>
            <a:pPr marL="342900" indent="-342900">
              <a:spcAft>
                <a:spcPts val="1800"/>
              </a:spcAft>
              <a:buFont typeface="Wingdings" pitchFamily="2" charset="2"/>
              <a:buChar char="Ø"/>
            </a:pPr>
            <a:endParaRPr lang="en-US" sz="2400" dirty="0"/>
          </a:p>
          <a:p>
            <a:pPr marL="342900" indent="-342900">
              <a:spcAft>
                <a:spcPts val="1800"/>
              </a:spcAft>
              <a:buFont typeface="Wingdings" pitchFamily="2" charset="2"/>
              <a:buChar char="Ø"/>
            </a:pPr>
            <a:endParaRPr lang="en-US" sz="2400" dirty="0"/>
          </a:p>
          <a:p>
            <a:pPr marL="342900" indent="-342900">
              <a:spcAft>
                <a:spcPts val="1800"/>
              </a:spcAft>
              <a:buFont typeface="Wingdings" pitchFamily="2" charset="2"/>
              <a:buChar char="Ø"/>
            </a:pPr>
            <a:endParaRPr lang="en-US" sz="2400" dirty="0">
              <a:ea typeface="ヒラギノ角ゴ Pro W3" pitchFamily="-65" charset="-128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sz="24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884" y="4800600"/>
            <a:ext cx="4114800" cy="672139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120132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53460763"/>
              </p:ext>
            </p:extLst>
          </p:nvPr>
        </p:nvGraphicFramePr>
        <p:xfrm>
          <a:off x="533400" y="76200"/>
          <a:ext cx="82296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9600" y="914400"/>
            <a:ext cx="82296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400" b="1" dirty="0" smtClean="0">
                <a:ea typeface="ヒラギノ角ゴ Pro W3" pitchFamily="-65" charset="-128"/>
              </a:rPr>
              <a:t>Dividend Discount Model </a:t>
            </a:r>
            <a:r>
              <a:rPr lang="en-US" sz="2400" dirty="0" smtClean="0">
                <a:ea typeface="ヒラギノ角ゴ Pro W3" pitchFamily="-65" charset="-128"/>
              </a:rPr>
              <a:t>– stock price is based on present value of future dividends.</a:t>
            </a:r>
            <a:endParaRPr lang="en-US" sz="2400" dirty="0">
              <a:ea typeface="ヒラギノ角ゴ Pro W3" pitchFamily="-65" charset="-128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altLang="en-US" sz="2400" dirty="0">
                <a:ea typeface="ヒラギノ角ゴ Pro W3" charset="-128"/>
              </a:rPr>
              <a:t>The value of any investment is the present value of the benefits or returns received from the </a:t>
            </a:r>
            <a:r>
              <a:rPr lang="en-US" altLang="en-US" sz="2400" dirty="0" smtClean="0">
                <a:ea typeface="ヒラギノ角ゴ Pro W3" charset="-128"/>
              </a:rPr>
              <a:t>investment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en-US" altLang="en-US" sz="2400" dirty="0" smtClean="0">
              <a:ea typeface="ヒラギノ角ゴ Pro W3" charset="-128"/>
            </a:endParaRPr>
          </a:p>
          <a:p>
            <a:pPr marL="800100" lvl="1" indent="-342900">
              <a:buFont typeface="Wingdings" pitchFamily="2" charset="2"/>
              <a:buChar char="Ø"/>
            </a:pPr>
            <a:endParaRPr lang="en-US" altLang="en-US" sz="2400" dirty="0">
              <a:ea typeface="ヒラギノ角ゴ Pro W3" charset="-128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altLang="en-US" sz="2400" dirty="0" smtClean="0">
                <a:ea typeface="ヒラギノ角ゴ Pro W3" charset="-128"/>
              </a:rPr>
              <a:t>Value </a:t>
            </a:r>
            <a:r>
              <a:rPr lang="en-US" altLang="en-US" sz="2400" dirty="0">
                <a:ea typeface="ヒラギノ角ゴ Pro W3" charset="-128"/>
              </a:rPr>
              <a:t>of a share of common stock = present value of the infinite stream of future </a:t>
            </a:r>
            <a:r>
              <a:rPr lang="en-US" altLang="en-US" sz="2400" dirty="0" smtClean="0">
                <a:ea typeface="ヒラギノ角ゴ Pro W3" charset="-128"/>
              </a:rPr>
              <a:t>dividends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en-US" sz="2400" dirty="0">
              <a:ea typeface="ヒラギノ角ゴ Pro W3" charset="-128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ea typeface="ヒラギノ角ゴ Pro W3" charset="-128"/>
              </a:rPr>
              <a:t>Just another example of the importance of present value.  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sz="2400" dirty="0" smtClean="0">
                <a:ea typeface="ヒラギノ角ゴ Pro W3" charset="-128"/>
              </a:rPr>
              <a:t>More examples to follow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618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13646551"/>
              </p:ext>
            </p:extLst>
          </p:nvPr>
        </p:nvGraphicFramePr>
        <p:xfrm>
          <a:off x="533400" y="76200"/>
          <a:ext cx="82296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14400"/>
            <a:ext cx="8458200" cy="3581400"/>
          </a:xfrm>
        </p:spPr>
        <p:txBody>
          <a:bodyPr>
            <a:normAutofit/>
          </a:bodyPr>
          <a:lstStyle/>
          <a:p>
            <a:pPr eaLnBrk="1" hangingPunct="1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400" dirty="0" smtClean="0">
                <a:ea typeface="ヒラギノ角ゴ Pro W3" pitchFamily="-65" charset="-128"/>
              </a:rPr>
              <a:t>Involves buying stock and holding it for a period of years.</a:t>
            </a:r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400" dirty="0" smtClean="0">
                <a:ea typeface="ヒラギノ角ゴ Pro W3" pitchFamily="-65" charset="-128"/>
              </a:rPr>
              <a:t>Avoids timing the market.</a:t>
            </a:r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400" dirty="0" smtClean="0">
                <a:ea typeface="ヒラギノ角ゴ Pro W3" pitchFamily="-65" charset="-128"/>
              </a:rPr>
              <a:t>Minimizes brokerage fees, transaction costs.</a:t>
            </a:r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400" dirty="0" smtClean="0">
                <a:ea typeface="ヒラギノ角ゴ Pro W3" pitchFamily="-65" charset="-128"/>
              </a:rPr>
              <a:t>Postpones capital gains taxes.</a:t>
            </a:r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400" dirty="0" smtClean="0">
                <a:ea typeface="ヒラギノ角ゴ Pro W3" pitchFamily="-65" charset="-128"/>
              </a:rPr>
              <a:t>Gains taxed as long-term capital gains. </a:t>
            </a:r>
          </a:p>
        </p:txBody>
      </p:sp>
    </p:spTree>
    <p:extLst>
      <p:ext uri="{BB962C8B-B14F-4D97-AF65-F5344CB8AC3E}">
        <p14:creationId xmlns:p14="http://schemas.microsoft.com/office/powerpoint/2010/main" val="103065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95624907"/>
              </p:ext>
            </p:extLst>
          </p:nvPr>
        </p:nvGraphicFramePr>
        <p:xfrm>
          <a:off x="609600" y="1981200"/>
          <a:ext cx="82296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5578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35262439"/>
              </p:ext>
            </p:extLst>
          </p:nvPr>
        </p:nvGraphicFramePr>
        <p:xfrm>
          <a:off x="533400" y="76200"/>
          <a:ext cx="82296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762000"/>
            <a:ext cx="8382000" cy="5410200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altLang="en-US" sz="5100" dirty="0" smtClean="0">
                <a:ea typeface="ヒラギノ角ゴ Pro W3" charset="-128"/>
              </a:rPr>
              <a:t>Risk and return go hand in hand.</a:t>
            </a:r>
          </a:p>
          <a:p>
            <a:pPr eaLnBrk="1" hangingPunct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altLang="en-US" sz="5100" dirty="0" smtClean="0">
                <a:ea typeface="ヒラギノ角ゴ Pro W3" charset="-128"/>
              </a:rPr>
              <a:t>Principle 8—can eliminate risk associated with common stock by diversifying.</a:t>
            </a:r>
          </a:p>
          <a:p>
            <a:pPr eaLnBrk="1" hangingPunct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altLang="en-US" sz="5100" dirty="0" smtClean="0">
                <a:ea typeface="ヒラギノ角ゴ Pro W3" charset="-128"/>
              </a:rPr>
              <a:t>Only systematic risk remains.</a:t>
            </a:r>
          </a:p>
          <a:p>
            <a:pPr eaLnBrk="1" hangingPunct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altLang="en-US" sz="5100" dirty="0" smtClean="0">
                <a:ea typeface="ヒラギノ角ゴ Pro W3" charset="-128"/>
              </a:rPr>
              <a:t>Measure systematic risk using Beta.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altLang="en-US" sz="5100" dirty="0">
                <a:ea typeface="ヒラギノ角ゴ Pro W3" charset="-128"/>
              </a:rPr>
              <a:t>Beta—measure of how responsive a stock or portfolio is to changes in the market portfolio.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altLang="en-US" sz="5100" dirty="0">
                <a:ea typeface="ヒラギノ角ゴ Pro W3" charset="-128"/>
              </a:rPr>
              <a:t>Beta benchmark for market = 1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altLang="en-US" sz="5100" dirty="0">
                <a:ea typeface="ヒラギノ角ゴ Pro W3" charset="-128"/>
              </a:rPr>
              <a:t>Beta &gt; 1—stock moves up and down more than market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altLang="en-US" sz="5100" dirty="0">
                <a:ea typeface="ヒラギノ角ゴ Pro W3" charset="-128"/>
              </a:rPr>
              <a:t>Beta &lt;1—stock moves up and more </a:t>
            </a:r>
            <a:r>
              <a:rPr lang="en-US" altLang="en-US" sz="5100" dirty="0" smtClean="0">
                <a:ea typeface="ヒラギノ角ゴ Pro W3" charset="-128"/>
              </a:rPr>
              <a:t>less</a:t>
            </a:r>
            <a:endParaRPr lang="en-US" altLang="en-US" sz="5100" b="1" dirty="0" smtClean="0">
              <a:ea typeface="ヒラギノ角ゴ Pro W3" charset="-128"/>
            </a:endParaRPr>
          </a:p>
          <a:p>
            <a:pPr eaLnBrk="1" hangingPunct="1"/>
            <a:endParaRPr lang="en-US" altLang="en-US" dirty="0" smtClean="0">
              <a:ea typeface="ヒラギノ角ゴ Pro W3" charset="-128"/>
            </a:endParaRPr>
          </a:p>
          <a:p>
            <a:pPr eaLnBrk="1" hangingPunct="1">
              <a:buFont typeface="Wingdings 2" charset="2"/>
              <a:buNone/>
            </a:pPr>
            <a:endParaRPr lang="en-US" altLang="en-US" dirty="0" smtClean="0">
              <a:ea typeface="ヒラギノ角ゴ Pro W3" charset="-128"/>
            </a:endParaRPr>
          </a:p>
          <a:p>
            <a:pPr eaLnBrk="1" hangingPunct="1"/>
            <a:endParaRPr lang="en-US" altLang="en-US" dirty="0" smtClean="0">
              <a:ea typeface="ヒラギノ角ゴ Pro W3" charset="-128"/>
            </a:endParaRPr>
          </a:p>
          <a:p>
            <a:pPr eaLnBrk="1" hangingPunct="1"/>
            <a:endParaRPr lang="en-US" altLang="en-US" dirty="0" smtClean="0">
              <a:ea typeface="ヒラギノ角ゴ Pro W3" charset="-128"/>
            </a:endParaRPr>
          </a:p>
          <a:p>
            <a:pPr eaLnBrk="1" hangingPunct="1"/>
            <a:endParaRPr lang="en-US" altLang="en-US" dirty="0" smtClean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355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77580614"/>
              </p:ext>
            </p:extLst>
          </p:nvPr>
        </p:nvGraphicFramePr>
        <p:xfrm>
          <a:off x="533400" y="76200"/>
          <a:ext cx="82296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914401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400" dirty="0" smtClean="0"/>
              <a:t>Researchers have shown that the best measure of the risk of a security in a large portfolio is the </a:t>
            </a:r>
            <a:r>
              <a:rPr lang="en-US" sz="2400" i="1" dirty="0" smtClean="0"/>
              <a:t>beta</a:t>
            </a:r>
            <a:r>
              <a:rPr lang="en-US" sz="2400" dirty="0" smtClean="0"/>
              <a:t> (b)of the security.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Beta measures the responsiveness of a security to movements in the market portfolio (i.e., systematic risk).</a:t>
            </a:r>
            <a:endParaRPr lang="en-US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100664"/>
              </p:ext>
            </p:extLst>
          </p:nvPr>
        </p:nvGraphicFramePr>
        <p:xfrm>
          <a:off x="914400" y="2971800"/>
          <a:ext cx="3238500" cy="134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8" imgW="1066680" imgH="444240" progId="Equation.3">
                  <p:embed/>
                </p:oleObj>
              </mc:Choice>
              <mc:Fallback>
                <p:oleObj name="Equation" r:id="rId8" imgW="106668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971800"/>
                        <a:ext cx="3238500" cy="134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955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89035196"/>
              </p:ext>
            </p:extLst>
          </p:nvPr>
        </p:nvGraphicFramePr>
        <p:xfrm>
          <a:off x="533400" y="76200"/>
          <a:ext cx="82296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843177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18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48289049"/>
              </p:ext>
            </p:extLst>
          </p:nvPr>
        </p:nvGraphicFramePr>
        <p:xfrm>
          <a:off x="533400" y="76200"/>
          <a:ext cx="82296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8229600" cy="4525963"/>
          </a:xfrm>
        </p:spPr>
        <p:txBody>
          <a:bodyPr/>
          <a:lstStyle/>
          <a:p>
            <a:pPr eaLnBrk="1" hangingPunct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altLang="en-US" dirty="0" smtClean="0">
                <a:ea typeface="ヒラギノ角ゴ Pro W3" charset="-128"/>
              </a:rPr>
              <a:t>Short-term investments in stocks are very risky</a:t>
            </a:r>
          </a:p>
          <a:p>
            <a:pPr eaLnBrk="1" hangingPunct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altLang="en-US" dirty="0" smtClean="0">
                <a:ea typeface="ヒラギノ角ゴ Pro W3" charset="-128"/>
              </a:rPr>
              <a:t>Holding stocks longer reduces variability of average annual return.</a:t>
            </a:r>
          </a:p>
          <a:p>
            <a:pPr eaLnBrk="1" hangingPunct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altLang="en-US" dirty="0" smtClean="0">
                <a:ea typeface="ヒラギノ角ゴ Pro W3" charset="-128"/>
              </a:rPr>
              <a:t>Investors can afford to take on more risk as investment time horizons increase—they have more opportunities to adjust saving, consumption, and work habits.</a:t>
            </a:r>
          </a:p>
          <a:p>
            <a:pPr eaLnBrk="1" hangingPunct="1"/>
            <a:endParaRPr lang="en-US" altLang="en-US" dirty="0" smtClean="0">
              <a:ea typeface="ヒラギノ角ゴ Pro W3" charset="-128"/>
            </a:endParaRPr>
          </a:p>
          <a:p>
            <a:pPr eaLnBrk="1" hangingPunct="1"/>
            <a:endParaRPr lang="en-US" altLang="en-US" dirty="0" smtClean="0">
              <a:ea typeface="ヒラギノ角ゴ Pro W3" charset="-128"/>
            </a:endParaRPr>
          </a:p>
          <a:p>
            <a:pPr eaLnBrk="1" hangingPunct="1"/>
            <a:endParaRPr lang="en-US" altLang="en-US" dirty="0" smtClean="0">
              <a:ea typeface="ヒラギノ角ゴ Pro W3" charset="-128"/>
            </a:endParaRPr>
          </a:p>
          <a:p>
            <a:pPr eaLnBrk="1" hangingPunct="1">
              <a:buFont typeface="Wingdings 2" charset="2"/>
              <a:buNone/>
            </a:pPr>
            <a:endParaRPr lang="en-US" altLang="en-US" dirty="0" smtClean="0">
              <a:ea typeface="ヒラギノ角ゴ Pro W3" charset="-128"/>
            </a:endParaRPr>
          </a:p>
          <a:p>
            <a:pPr eaLnBrk="1" hangingPunct="1"/>
            <a:endParaRPr lang="en-US" altLang="en-US" dirty="0" smtClean="0">
              <a:ea typeface="ヒラギノ角ゴ Pro W3" charset="-128"/>
            </a:endParaRPr>
          </a:p>
          <a:p>
            <a:pPr eaLnBrk="1" hangingPunct="1"/>
            <a:endParaRPr lang="en-US" altLang="en-US" dirty="0" smtClean="0">
              <a:ea typeface="ヒラギノ角ゴ Pro W3" charset="-128"/>
            </a:endParaRPr>
          </a:p>
          <a:p>
            <a:pPr eaLnBrk="1" hangingPunct="1"/>
            <a:endParaRPr lang="en-US" altLang="en-US" dirty="0" smtClean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441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49143825"/>
              </p:ext>
            </p:extLst>
          </p:nvPr>
        </p:nvGraphicFramePr>
        <p:xfrm>
          <a:off x="533400" y="76200"/>
          <a:ext cx="82296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4820" y="906629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/>
              <a:t>Dividend Growth Model </a:t>
            </a:r>
            <a:r>
              <a:rPr lang="en-US" sz="2400" dirty="0" smtClean="0"/>
              <a:t>– used to value stocks that pay dividends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Taking present value of future cash flows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As </a:t>
            </a:r>
            <a:r>
              <a:rPr lang="en-US" sz="2400" dirty="0"/>
              <a:t>you go further out into the future, the impact of the cash flows </a:t>
            </a:r>
            <a:r>
              <a:rPr lang="en-US" sz="2400" dirty="0" smtClean="0"/>
              <a:t>decrease</a:t>
            </a:r>
            <a:endParaRPr lang="en-US" sz="2400" dirty="0"/>
          </a:p>
        </p:txBody>
      </p:sp>
      <p:pic>
        <p:nvPicPr>
          <p:cNvPr id="5" name="Picture 2" descr="  PV \ = \ \sum_{t=0}^{n} \frac{FV_{t}}{(1+i)^t}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52800"/>
            <a:ext cx="2363821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55248" y="4745207"/>
                <a:ext cx="8153400" cy="881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(1+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(1+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(1+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+…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(1+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48" y="4745207"/>
                <a:ext cx="8153400" cy="8817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104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94462422"/>
              </p:ext>
            </p:extLst>
          </p:nvPr>
        </p:nvGraphicFramePr>
        <p:xfrm>
          <a:off x="533400" y="76200"/>
          <a:ext cx="82296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5300" y="838200"/>
            <a:ext cx="85267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Stock Valuation assuming constant growth - </a:t>
            </a:r>
            <a:r>
              <a:rPr lang="en-US" sz="2400" dirty="0" smtClean="0"/>
              <a:t>Constant Growth Model – used to determine </a:t>
            </a:r>
            <a:r>
              <a:rPr lang="en-US" sz="2400" dirty="0"/>
              <a:t>the intrinsic value of a stock, based on a future series of dividends that grow at a constant rate. </a:t>
            </a:r>
            <a:r>
              <a:rPr lang="en-US" sz="2400" dirty="0" smtClean="0"/>
              <a:t> 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Given </a:t>
            </a:r>
            <a:r>
              <a:rPr lang="en-US" sz="2400" dirty="0"/>
              <a:t>a dividend per share that is payable in one year, and the assumption that the dividend grows at a constant rate in perpetuity, the model solves for the present value of the infinite series of future dividends</a:t>
            </a:r>
            <a:r>
              <a:rPr lang="en-US" sz="2400" dirty="0" smtClean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8200" y="4039383"/>
                <a:ext cx="4072890" cy="671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prstClr val="black"/>
                    </a:solidFill>
                  </a:rPr>
                  <a:t>Stock Value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𝒈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39383"/>
                <a:ext cx="4072890" cy="671274"/>
              </a:xfrm>
              <a:prstGeom prst="rect">
                <a:avLst/>
              </a:prstGeom>
              <a:blipFill rotWithShape="1">
                <a:blip r:embed="rId7"/>
                <a:stretch>
                  <a:fillRect l="-2395" b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10540" y="4724400"/>
            <a:ext cx="85115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Because </a:t>
            </a:r>
            <a:r>
              <a:rPr lang="en-US" sz="2400" dirty="0"/>
              <a:t>the model </a:t>
            </a:r>
            <a:r>
              <a:rPr lang="en-US" sz="2400" dirty="0" smtClean="0"/>
              <a:t>assumes </a:t>
            </a:r>
            <a:r>
              <a:rPr lang="en-US" sz="2400" dirty="0"/>
              <a:t>a constant growth rate, it is generally only used for mature companies (or broad market indices) with low to moderate growth rates.</a:t>
            </a:r>
          </a:p>
        </p:txBody>
      </p:sp>
    </p:spTree>
    <p:extLst>
      <p:ext uri="{BB962C8B-B14F-4D97-AF65-F5344CB8AC3E}">
        <p14:creationId xmlns:p14="http://schemas.microsoft.com/office/powerpoint/2010/main" val="331909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50614939"/>
              </p:ext>
            </p:extLst>
          </p:nvPr>
        </p:nvGraphicFramePr>
        <p:xfrm>
          <a:off x="533400" y="76200"/>
          <a:ext cx="82296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5300" y="838200"/>
            <a:ext cx="8526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share of common stock has </a:t>
            </a:r>
            <a:r>
              <a:rPr lang="en-US" sz="2400" b="1" dirty="0"/>
              <a:t>just paid a dividend </a:t>
            </a:r>
            <a:r>
              <a:rPr lang="en-US" sz="2400" dirty="0"/>
              <a:t>of $2.00.  If the expected long-run growth rate for this stock is 15 percent, and if investors require a 19 percent rate of return, what is the price of the </a:t>
            </a:r>
            <a:r>
              <a:rPr lang="en-US" sz="2400" dirty="0" smtClean="0"/>
              <a:t>stock?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9600" y="2460726"/>
                <a:ext cx="4072890" cy="671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prstClr val="black"/>
                    </a:solidFill>
                  </a:rPr>
                  <a:t>Stock Value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𝒈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460726"/>
                <a:ext cx="4072890" cy="671274"/>
              </a:xfrm>
              <a:prstGeom prst="rect">
                <a:avLst/>
              </a:prstGeom>
              <a:blipFill rotWithShape="1">
                <a:blip r:embed="rId7"/>
                <a:stretch>
                  <a:fillRect l="-2246" b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26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14193535"/>
              </p:ext>
            </p:extLst>
          </p:nvPr>
        </p:nvGraphicFramePr>
        <p:xfrm>
          <a:off x="533400" y="76200"/>
          <a:ext cx="82296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4820" y="685801"/>
            <a:ext cx="8374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Stock Valuation assuming </a:t>
            </a:r>
            <a:r>
              <a:rPr lang="en-US" sz="2400" b="1" dirty="0" smtClean="0"/>
              <a:t>abnormal growth </a:t>
            </a:r>
            <a:r>
              <a:rPr lang="en-US" sz="2400" dirty="0" smtClean="0"/>
              <a:t>– firms with high growth or emerging areas such as technology or  pharmaceutical are likely to experience periods of abnormal or super-abnormal growth. </a:t>
            </a:r>
          </a:p>
          <a:p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75310" y="2514600"/>
                <a:ext cx="8153400" cy="1193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(1+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(1+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(1+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10" y="2514600"/>
                <a:ext cx="8153400" cy="119366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337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33870830"/>
              </p:ext>
            </p:extLst>
          </p:nvPr>
        </p:nvGraphicFramePr>
        <p:xfrm>
          <a:off x="533400" y="76200"/>
          <a:ext cx="82296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4820" y="685801"/>
            <a:ext cx="83743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Stock Valuation assuming </a:t>
            </a:r>
            <a:r>
              <a:rPr lang="en-US" sz="2400" b="1" dirty="0" smtClean="0"/>
              <a:t>abnormal growth </a:t>
            </a:r>
            <a:r>
              <a:rPr lang="en-US" sz="2400" dirty="0" smtClean="0"/>
              <a:t>– firms with high growth or emerging areas such as technology or  pharmaceutical are likely to experience periods of abnormal or super-abnormal growth. </a:t>
            </a:r>
          </a:p>
          <a:p>
            <a:endParaRPr lang="en-US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Assume that a biotech firm discovers a cure for a terminal disease. The firm is expected to have growth rates of 30%, 25% and 20% over the next three years at which time, growth is expected to level off and remain constant at 10% for the foreseeable future. The current required rate of return is 12% for investors (k=.12) and the last dividend paid was $2.00 (D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=2.00).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Since the growth will become constant in year 4, we can then apply the constant growth formula.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794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18340765"/>
              </p:ext>
            </p:extLst>
          </p:nvPr>
        </p:nvGraphicFramePr>
        <p:xfrm>
          <a:off x="533400" y="76200"/>
          <a:ext cx="82296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4820" y="685800"/>
            <a:ext cx="83743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=.30 – expected growth in year 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g</a:t>
            </a:r>
            <a:r>
              <a:rPr lang="en-US" baseline="-25000" dirty="0" smtClean="0"/>
              <a:t>2 </a:t>
            </a:r>
            <a:r>
              <a:rPr lang="en-US" dirty="0" smtClean="0"/>
              <a:t>=.25 </a:t>
            </a:r>
            <a:r>
              <a:rPr lang="en-US" dirty="0"/>
              <a:t>– expected growth in year </a:t>
            </a:r>
            <a:r>
              <a:rPr lang="en-US" dirty="0" smtClean="0"/>
              <a:t>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g</a:t>
            </a:r>
            <a:r>
              <a:rPr lang="en-US" baseline="-25000" dirty="0" smtClean="0"/>
              <a:t>3 </a:t>
            </a:r>
            <a:r>
              <a:rPr lang="en-US" dirty="0" smtClean="0"/>
              <a:t>=.20 </a:t>
            </a:r>
            <a:r>
              <a:rPr lang="en-US" dirty="0"/>
              <a:t>– expected growth in year </a:t>
            </a:r>
            <a:r>
              <a:rPr lang="en-US" dirty="0" smtClean="0"/>
              <a:t>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G</a:t>
            </a:r>
            <a:r>
              <a:rPr lang="en-US" baseline="-25000" dirty="0" smtClean="0"/>
              <a:t>4+</a:t>
            </a:r>
            <a:r>
              <a:rPr lang="en-US" dirty="0" smtClean="0"/>
              <a:t>=.10 </a:t>
            </a:r>
            <a:r>
              <a:rPr lang="en-US" dirty="0"/>
              <a:t>– expected growth in year </a:t>
            </a:r>
            <a:r>
              <a:rPr lang="en-US" dirty="0" smtClean="0"/>
              <a:t>4 and thereafter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</a:t>
            </a:r>
            <a:r>
              <a:rPr lang="en-US" baseline="-25000" dirty="0" smtClean="0"/>
              <a:t>0</a:t>
            </a:r>
            <a:r>
              <a:rPr lang="en-US" dirty="0" smtClean="0"/>
              <a:t>=2.00 </a:t>
            </a:r>
            <a:r>
              <a:rPr lang="en-US" dirty="0"/>
              <a:t>– </a:t>
            </a:r>
            <a:r>
              <a:rPr lang="en-US" dirty="0" smtClean="0"/>
              <a:t>last dividend paid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k</a:t>
            </a:r>
            <a:r>
              <a:rPr lang="en-US" dirty="0"/>
              <a:t>=.</a:t>
            </a:r>
            <a:r>
              <a:rPr lang="en-US" dirty="0" smtClean="0"/>
              <a:t>12 –required rate of return (rate firm must pay to encourage investment in firm)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Since </a:t>
            </a:r>
            <a:r>
              <a:rPr lang="en-US" dirty="0"/>
              <a:t>the growth will become constant in year 4, we can then apply the constant growth </a:t>
            </a:r>
            <a:r>
              <a:rPr lang="en-US" dirty="0" smtClean="0"/>
              <a:t>formula using the formula below.</a:t>
            </a: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1690" y="3124200"/>
                <a:ext cx="8153400" cy="1193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(1+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(1+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(1+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(1+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90" y="3124200"/>
                <a:ext cx="8153400" cy="119366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53717" y="4441209"/>
            <a:ext cx="77965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need to calculate the dividends for each of the next 4 years</a:t>
            </a:r>
          </a:p>
          <a:p>
            <a:r>
              <a:rPr lang="en-US" dirty="0" smtClean="0"/>
              <a:t>D</a:t>
            </a:r>
            <a:r>
              <a:rPr lang="en-US" baseline="-25000" dirty="0" smtClean="0"/>
              <a:t>1</a:t>
            </a:r>
            <a:r>
              <a:rPr lang="en-US" dirty="0" smtClean="0"/>
              <a:t>=D</a:t>
            </a:r>
            <a:r>
              <a:rPr lang="en-US" baseline="-25000" dirty="0" smtClean="0"/>
              <a:t>0</a:t>
            </a:r>
            <a:r>
              <a:rPr lang="en-US" dirty="0" smtClean="0"/>
              <a:t>(1+g</a:t>
            </a:r>
            <a:r>
              <a:rPr lang="en-US" baseline="-25000" dirty="0" smtClean="0"/>
              <a:t>1</a:t>
            </a:r>
            <a:r>
              <a:rPr lang="en-US" dirty="0" smtClean="0"/>
              <a:t>) = 2(1.30) =2.60</a:t>
            </a:r>
          </a:p>
          <a:p>
            <a:r>
              <a:rPr lang="en-US" dirty="0" smtClean="0"/>
              <a:t>D</a:t>
            </a:r>
            <a:r>
              <a:rPr lang="en-US" baseline="-25000" dirty="0" smtClean="0"/>
              <a:t>2</a:t>
            </a:r>
            <a:r>
              <a:rPr lang="en-US" dirty="0" smtClean="0"/>
              <a:t>=D</a:t>
            </a:r>
            <a:r>
              <a:rPr lang="en-US" baseline="-25000" dirty="0" smtClean="0"/>
              <a:t>1</a:t>
            </a:r>
            <a:r>
              <a:rPr lang="en-US" dirty="0" smtClean="0"/>
              <a:t>(1+g</a:t>
            </a:r>
            <a:r>
              <a:rPr lang="en-US" baseline="-25000" dirty="0" smtClean="0"/>
              <a:t>2</a:t>
            </a:r>
            <a:r>
              <a:rPr lang="en-US" dirty="0" smtClean="0"/>
              <a:t>) </a:t>
            </a:r>
            <a:r>
              <a:rPr lang="en-US" dirty="0"/>
              <a:t>= </a:t>
            </a:r>
            <a:r>
              <a:rPr lang="en-US" dirty="0" smtClean="0"/>
              <a:t>2.60(1.25) =3.25</a:t>
            </a:r>
            <a:endParaRPr lang="en-US" dirty="0"/>
          </a:p>
          <a:p>
            <a:r>
              <a:rPr lang="en-US" dirty="0" smtClean="0"/>
              <a:t>D</a:t>
            </a:r>
            <a:r>
              <a:rPr lang="en-US" baseline="-25000" dirty="0" smtClean="0"/>
              <a:t>3</a:t>
            </a:r>
            <a:r>
              <a:rPr lang="en-US" dirty="0" smtClean="0"/>
              <a:t>=D</a:t>
            </a:r>
            <a:r>
              <a:rPr lang="en-US" baseline="-25000" dirty="0" smtClean="0"/>
              <a:t>2</a:t>
            </a:r>
            <a:r>
              <a:rPr lang="en-US" dirty="0" smtClean="0"/>
              <a:t>(1+g</a:t>
            </a:r>
            <a:r>
              <a:rPr lang="en-US" baseline="-25000" dirty="0" smtClean="0"/>
              <a:t>3</a:t>
            </a:r>
            <a:r>
              <a:rPr lang="en-US" dirty="0" smtClean="0"/>
              <a:t>) </a:t>
            </a:r>
            <a:r>
              <a:rPr lang="en-US" dirty="0"/>
              <a:t>= </a:t>
            </a:r>
            <a:r>
              <a:rPr lang="en-US" dirty="0" smtClean="0"/>
              <a:t>3.25(1.20) = 3.90</a:t>
            </a:r>
            <a:endParaRPr lang="en-US" dirty="0"/>
          </a:p>
          <a:p>
            <a:r>
              <a:rPr lang="en-US" dirty="0" smtClean="0"/>
              <a:t>D</a:t>
            </a:r>
            <a:r>
              <a:rPr lang="en-US" baseline="-25000" dirty="0" smtClean="0"/>
              <a:t>4</a:t>
            </a:r>
            <a:r>
              <a:rPr lang="en-US" dirty="0" smtClean="0"/>
              <a:t>=D</a:t>
            </a:r>
            <a:r>
              <a:rPr lang="en-US" baseline="-25000" dirty="0" smtClean="0"/>
              <a:t>3</a:t>
            </a:r>
            <a:r>
              <a:rPr lang="en-US" dirty="0" smtClean="0"/>
              <a:t>(1+g</a:t>
            </a:r>
            <a:r>
              <a:rPr lang="en-US" baseline="-25000" dirty="0" smtClean="0"/>
              <a:t>4</a:t>
            </a:r>
            <a:r>
              <a:rPr lang="en-US" dirty="0" smtClean="0"/>
              <a:t>) </a:t>
            </a:r>
            <a:r>
              <a:rPr lang="en-US" dirty="0"/>
              <a:t>= </a:t>
            </a:r>
            <a:r>
              <a:rPr lang="en-US" dirty="0" smtClean="0"/>
              <a:t>3.90(1.10) = 4.29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5235574"/>
              </p:ext>
            </p:extLst>
          </p:nvPr>
        </p:nvGraphicFramePr>
        <p:xfrm>
          <a:off x="533400" y="76200"/>
          <a:ext cx="82296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229600" cy="4724400"/>
          </a:xfrm>
        </p:spPr>
        <p:txBody>
          <a:bodyPr/>
          <a:lstStyle/>
          <a:p>
            <a:pPr eaLnBrk="1" hangingPunct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altLang="en-US" dirty="0" smtClean="0">
                <a:ea typeface="ヒラギノ角ゴ Pro W3" charset="-128"/>
              </a:rPr>
              <a:t>Investing on the stock market is not without risk</a:t>
            </a:r>
          </a:p>
          <a:p>
            <a:pPr eaLnBrk="1" hangingPunct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altLang="en-US" dirty="0" smtClean="0">
                <a:ea typeface="ヒラギノ角ゴ Pro W3" charset="-128"/>
              </a:rPr>
              <a:t>Investing on the stock market is all about risk and return.</a:t>
            </a:r>
          </a:p>
          <a:p>
            <a:pPr eaLnBrk="1" hangingPunct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altLang="en-US" dirty="0" smtClean="0">
                <a:ea typeface="ヒラギノ角ゴ Pro W3" charset="-128"/>
              </a:rPr>
              <a:t>Sometimes, it’s all about making a fortune.</a:t>
            </a:r>
          </a:p>
          <a:p>
            <a:pPr eaLnBrk="1" hangingPunct="1"/>
            <a:endParaRPr lang="en-US" altLang="en-US" dirty="0" smtClean="0">
              <a:ea typeface="ヒラギノ角ゴ Pro W3" charset="-128"/>
            </a:endParaRPr>
          </a:p>
          <a:p>
            <a:pPr eaLnBrk="1" hangingPunct="1"/>
            <a:endParaRPr lang="en-US" altLang="en-US" dirty="0" smtClean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726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55876978"/>
              </p:ext>
            </p:extLst>
          </p:nvPr>
        </p:nvGraphicFramePr>
        <p:xfrm>
          <a:off x="533400" y="76200"/>
          <a:ext cx="82296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7745" y="2315528"/>
                <a:ext cx="8153400" cy="1193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(1+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(1+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(1+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(1+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45" y="2315528"/>
                <a:ext cx="8153400" cy="119366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45258" y="838200"/>
            <a:ext cx="77965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need to calculate the dividends for each of the next 4 years</a:t>
            </a:r>
          </a:p>
          <a:p>
            <a:r>
              <a:rPr lang="en-US" dirty="0" smtClean="0"/>
              <a:t>D</a:t>
            </a:r>
            <a:r>
              <a:rPr lang="en-US" baseline="-25000" dirty="0" smtClean="0"/>
              <a:t>1</a:t>
            </a:r>
            <a:r>
              <a:rPr lang="en-US" dirty="0" smtClean="0"/>
              <a:t>=D</a:t>
            </a:r>
            <a:r>
              <a:rPr lang="en-US" baseline="-25000" dirty="0" smtClean="0"/>
              <a:t>0</a:t>
            </a:r>
            <a:r>
              <a:rPr lang="en-US" dirty="0" smtClean="0"/>
              <a:t>(1+g</a:t>
            </a:r>
            <a:r>
              <a:rPr lang="en-US" baseline="-25000" dirty="0" smtClean="0"/>
              <a:t>1</a:t>
            </a:r>
            <a:r>
              <a:rPr lang="en-US" dirty="0" smtClean="0"/>
              <a:t>) = 2(1.30) =2.60</a:t>
            </a:r>
          </a:p>
          <a:p>
            <a:r>
              <a:rPr lang="en-US" dirty="0" smtClean="0"/>
              <a:t>D</a:t>
            </a:r>
            <a:r>
              <a:rPr lang="en-US" baseline="-25000" dirty="0" smtClean="0"/>
              <a:t>2</a:t>
            </a:r>
            <a:r>
              <a:rPr lang="en-US" dirty="0" smtClean="0"/>
              <a:t>=D</a:t>
            </a:r>
            <a:r>
              <a:rPr lang="en-US" baseline="-25000" dirty="0" smtClean="0"/>
              <a:t>1</a:t>
            </a:r>
            <a:r>
              <a:rPr lang="en-US" dirty="0" smtClean="0"/>
              <a:t>(1+g</a:t>
            </a:r>
            <a:r>
              <a:rPr lang="en-US" baseline="-25000" dirty="0" smtClean="0"/>
              <a:t>2</a:t>
            </a:r>
            <a:r>
              <a:rPr lang="en-US" dirty="0" smtClean="0"/>
              <a:t>) </a:t>
            </a:r>
            <a:r>
              <a:rPr lang="en-US" dirty="0"/>
              <a:t>= </a:t>
            </a:r>
            <a:r>
              <a:rPr lang="en-US" dirty="0" smtClean="0"/>
              <a:t>2.60(1.25) =3.25</a:t>
            </a:r>
            <a:endParaRPr lang="en-US" dirty="0"/>
          </a:p>
          <a:p>
            <a:r>
              <a:rPr lang="en-US" dirty="0" smtClean="0"/>
              <a:t>D</a:t>
            </a:r>
            <a:r>
              <a:rPr lang="en-US" baseline="-25000" dirty="0" smtClean="0"/>
              <a:t>3</a:t>
            </a:r>
            <a:r>
              <a:rPr lang="en-US" dirty="0" smtClean="0"/>
              <a:t>=D</a:t>
            </a:r>
            <a:r>
              <a:rPr lang="en-US" baseline="-25000" dirty="0" smtClean="0"/>
              <a:t>2</a:t>
            </a:r>
            <a:r>
              <a:rPr lang="en-US" dirty="0" smtClean="0"/>
              <a:t>(1+g</a:t>
            </a:r>
            <a:r>
              <a:rPr lang="en-US" baseline="-25000" dirty="0" smtClean="0"/>
              <a:t>3</a:t>
            </a:r>
            <a:r>
              <a:rPr lang="en-US" dirty="0" smtClean="0"/>
              <a:t>) </a:t>
            </a:r>
            <a:r>
              <a:rPr lang="en-US" dirty="0"/>
              <a:t>= </a:t>
            </a:r>
            <a:r>
              <a:rPr lang="en-US" dirty="0" smtClean="0"/>
              <a:t>3.25(1.20) = 3.90</a:t>
            </a:r>
            <a:endParaRPr lang="en-US" dirty="0"/>
          </a:p>
          <a:p>
            <a:r>
              <a:rPr lang="en-US" dirty="0" smtClean="0"/>
              <a:t>D</a:t>
            </a:r>
            <a:r>
              <a:rPr lang="en-US" baseline="-25000" dirty="0" smtClean="0"/>
              <a:t>4</a:t>
            </a:r>
            <a:r>
              <a:rPr lang="en-US" dirty="0" smtClean="0"/>
              <a:t>=D</a:t>
            </a:r>
            <a:r>
              <a:rPr lang="en-US" baseline="-25000" dirty="0" smtClean="0"/>
              <a:t>3</a:t>
            </a:r>
            <a:r>
              <a:rPr lang="en-US" dirty="0" smtClean="0"/>
              <a:t>(1+g</a:t>
            </a:r>
            <a:r>
              <a:rPr lang="en-US" baseline="-25000" dirty="0" smtClean="0"/>
              <a:t>4</a:t>
            </a:r>
            <a:r>
              <a:rPr lang="en-US" dirty="0" smtClean="0"/>
              <a:t>) </a:t>
            </a:r>
            <a:r>
              <a:rPr lang="en-US" dirty="0"/>
              <a:t>= </a:t>
            </a:r>
            <a:r>
              <a:rPr lang="en-US" dirty="0" smtClean="0"/>
              <a:t>3.90(1.10) = 4.29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5258" y="3962400"/>
                <a:ext cx="8153400" cy="1193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2.60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(1+.12)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3.25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(1+.12)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3.90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(1+.12)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4.29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.12</m:t>
                              </m:r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.10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(1+.12)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58" y="3962400"/>
                <a:ext cx="8153400" cy="119366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934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21953209"/>
              </p:ext>
            </p:extLst>
          </p:nvPr>
        </p:nvGraphicFramePr>
        <p:xfrm>
          <a:off x="533400" y="76200"/>
          <a:ext cx="82296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5258" y="838200"/>
            <a:ext cx="77965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need to calculate the dividends for each of the next 4 years</a:t>
            </a:r>
          </a:p>
          <a:p>
            <a:r>
              <a:rPr lang="en-US" dirty="0" smtClean="0"/>
              <a:t>D</a:t>
            </a:r>
            <a:r>
              <a:rPr lang="en-US" baseline="-25000" dirty="0" smtClean="0"/>
              <a:t>1</a:t>
            </a:r>
            <a:r>
              <a:rPr lang="en-US" dirty="0" smtClean="0"/>
              <a:t>=D</a:t>
            </a:r>
            <a:r>
              <a:rPr lang="en-US" baseline="-25000" dirty="0" smtClean="0"/>
              <a:t>0</a:t>
            </a:r>
            <a:r>
              <a:rPr lang="en-US" dirty="0" smtClean="0"/>
              <a:t>(1+g</a:t>
            </a:r>
            <a:r>
              <a:rPr lang="en-US" baseline="-25000" dirty="0" smtClean="0"/>
              <a:t>1</a:t>
            </a:r>
            <a:r>
              <a:rPr lang="en-US" dirty="0" smtClean="0"/>
              <a:t>) = 2(1.30) =2.60</a:t>
            </a:r>
          </a:p>
          <a:p>
            <a:r>
              <a:rPr lang="en-US" dirty="0" smtClean="0"/>
              <a:t>D</a:t>
            </a:r>
            <a:r>
              <a:rPr lang="en-US" baseline="-25000" dirty="0" smtClean="0"/>
              <a:t>2</a:t>
            </a:r>
            <a:r>
              <a:rPr lang="en-US" dirty="0" smtClean="0"/>
              <a:t>=D</a:t>
            </a:r>
            <a:r>
              <a:rPr lang="en-US" baseline="-25000" dirty="0" smtClean="0"/>
              <a:t>1</a:t>
            </a:r>
            <a:r>
              <a:rPr lang="en-US" dirty="0" smtClean="0"/>
              <a:t>(1+g</a:t>
            </a:r>
            <a:r>
              <a:rPr lang="en-US" baseline="-25000" dirty="0" smtClean="0"/>
              <a:t>2</a:t>
            </a:r>
            <a:r>
              <a:rPr lang="en-US" dirty="0" smtClean="0"/>
              <a:t>) </a:t>
            </a:r>
            <a:r>
              <a:rPr lang="en-US" dirty="0"/>
              <a:t>= </a:t>
            </a:r>
            <a:r>
              <a:rPr lang="en-US" dirty="0" smtClean="0"/>
              <a:t>2.60(1.25) =3.25</a:t>
            </a:r>
            <a:endParaRPr lang="en-US" dirty="0"/>
          </a:p>
          <a:p>
            <a:r>
              <a:rPr lang="en-US" dirty="0" smtClean="0"/>
              <a:t>D</a:t>
            </a:r>
            <a:r>
              <a:rPr lang="en-US" baseline="-25000" dirty="0" smtClean="0"/>
              <a:t>3</a:t>
            </a:r>
            <a:r>
              <a:rPr lang="en-US" dirty="0" smtClean="0"/>
              <a:t>=D</a:t>
            </a:r>
            <a:r>
              <a:rPr lang="en-US" baseline="-25000" dirty="0" smtClean="0"/>
              <a:t>2</a:t>
            </a:r>
            <a:r>
              <a:rPr lang="en-US" dirty="0" smtClean="0"/>
              <a:t>(1+g</a:t>
            </a:r>
            <a:r>
              <a:rPr lang="en-US" baseline="-25000" dirty="0" smtClean="0"/>
              <a:t>3</a:t>
            </a:r>
            <a:r>
              <a:rPr lang="en-US" dirty="0" smtClean="0"/>
              <a:t>) </a:t>
            </a:r>
            <a:r>
              <a:rPr lang="en-US" dirty="0"/>
              <a:t>= </a:t>
            </a:r>
            <a:r>
              <a:rPr lang="en-US" dirty="0" smtClean="0"/>
              <a:t>3.25(1.20) = 3.90</a:t>
            </a:r>
            <a:endParaRPr lang="en-US" dirty="0"/>
          </a:p>
          <a:p>
            <a:r>
              <a:rPr lang="en-US" dirty="0" smtClean="0"/>
              <a:t>D</a:t>
            </a:r>
            <a:r>
              <a:rPr lang="en-US" baseline="-25000" dirty="0" smtClean="0"/>
              <a:t>4</a:t>
            </a:r>
            <a:r>
              <a:rPr lang="en-US" dirty="0" smtClean="0"/>
              <a:t>=D</a:t>
            </a:r>
            <a:r>
              <a:rPr lang="en-US" baseline="-25000" dirty="0" smtClean="0"/>
              <a:t>3</a:t>
            </a:r>
            <a:r>
              <a:rPr lang="en-US" dirty="0" smtClean="0"/>
              <a:t>(1+g</a:t>
            </a:r>
            <a:r>
              <a:rPr lang="en-US" baseline="-25000" dirty="0" smtClean="0"/>
              <a:t>4</a:t>
            </a:r>
            <a:r>
              <a:rPr lang="en-US" dirty="0" smtClean="0"/>
              <a:t>) </a:t>
            </a:r>
            <a:r>
              <a:rPr lang="en-US" dirty="0"/>
              <a:t>= </a:t>
            </a:r>
            <a:r>
              <a:rPr lang="en-US" dirty="0" smtClean="0"/>
              <a:t>3.90(1.10) = 4.29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76382" y="2942944"/>
                <a:ext cx="8145886" cy="765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/>
                  <a:t>2.32 + 2.59 + 2.78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214.50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(1+.12)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=$160.37 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82" y="2942944"/>
                <a:ext cx="8145886" cy="765659"/>
              </a:xfrm>
              <a:prstGeom prst="rect">
                <a:avLst/>
              </a:prstGeom>
              <a:blipFill rotWithShape="1">
                <a:blip r:embed="rId7"/>
                <a:stretch>
                  <a:fillRect b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62000" y="41910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 how do we interpret this estimated price?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974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59079671"/>
              </p:ext>
            </p:extLst>
          </p:nvPr>
        </p:nvGraphicFramePr>
        <p:xfrm>
          <a:off x="533400" y="76200"/>
          <a:ext cx="82296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00100" y="3886200"/>
                <a:ext cx="8153400" cy="1193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(1+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(1+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(1+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3886200"/>
                <a:ext cx="8153400" cy="119366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667000" y="3116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685800"/>
            <a:ext cx="84201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last dividend paid by Klein Company was $1.00.  Klein’s growth rate is expected to be a constant 5 percent for 2 years, after which dividends are expected to grow at a rate of 10 percent forever.  Klein’s required rate of return on equity (</a:t>
            </a:r>
            <a:r>
              <a:rPr lang="en-US" sz="2400" dirty="0" err="1"/>
              <a:t>k</a:t>
            </a:r>
            <a:r>
              <a:rPr lang="en-US" sz="2400" baseline="-25000" dirty="0" err="1"/>
              <a:t>s</a:t>
            </a:r>
            <a:r>
              <a:rPr lang="en-US" sz="2400" dirty="0"/>
              <a:t>) is 12 percent.  </a:t>
            </a:r>
          </a:p>
          <a:p>
            <a:endParaRPr lang="en-US" sz="2400" dirty="0"/>
          </a:p>
          <a:p>
            <a:r>
              <a:rPr lang="en-US" sz="2400" dirty="0"/>
              <a:t>How much should a prudent investor be willing to pay for this stock based on the above assumptions? </a:t>
            </a:r>
          </a:p>
        </p:txBody>
      </p:sp>
    </p:spTree>
    <p:extLst>
      <p:ext uri="{BB962C8B-B14F-4D97-AF65-F5344CB8AC3E}">
        <p14:creationId xmlns:p14="http://schemas.microsoft.com/office/powerpoint/2010/main" val="183079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25673383"/>
              </p:ext>
            </p:extLst>
          </p:nvPr>
        </p:nvGraphicFramePr>
        <p:xfrm>
          <a:off x="533400" y="76200"/>
          <a:ext cx="82296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5300" y="2150584"/>
                <a:ext cx="8153400" cy="1193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(1+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(1+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(1+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2150584"/>
                <a:ext cx="8153400" cy="119366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667000" y="3116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" y="68580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g</a:t>
            </a:r>
            <a:r>
              <a:rPr lang="en-US" baseline="-25000" dirty="0"/>
              <a:t>1</a:t>
            </a:r>
            <a:r>
              <a:rPr lang="en-US" dirty="0" smtClean="0"/>
              <a:t>=.05 </a:t>
            </a:r>
            <a:r>
              <a:rPr lang="en-US" dirty="0"/>
              <a:t>– expected growth in year 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g</a:t>
            </a:r>
            <a:r>
              <a:rPr lang="en-US" baseline="-25000" dirty="0"/>
              <a:t>2 </a:t>
            </a:r>
            <a:r>
              <a:rPr lang="en-US" dirty="0" smtClean="0"/>
              <a:t>=.05 </a:t>
            </a:r>
            <a:r>
              <a:rPr lang="en-US" dirty="0"/>
              <a:t>– expected growth in year 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g</a:t>
            </a:r>
            <a:r>
              <a:rPr lang="en-US" baseline="-25000" dirty="0" smtClean="0"/>
              <a:t>3+ </a:t>
            </a:r>
            <a:r>
              <a:rPr lang="en-US" dirty="0" smtClean="0"/>
              <a:t>=.10 </a:t>
            </a:r>
            <a:r>
              <a:rPr lang="en-US" dirty="0"/>
              <a:t>– expected growth in year </a:t>
            </a:r>
            <a:r>
              <a:rPr lang="en-US" dirty="0" smtClean="0"/>
              <a:t>3 and thereafter</a:t>
            </a: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</a:t>
            </a:r>
            <a:r>
              <a:rPr lang="en-US" baseline="-25000" dirty="0" smtClean="0"/>
              <a:t>0</a:t>
            </a:r>
            <a:r>
              <a:rPr lang="en-US" dirty="0" smtClean="0"/>
              <a:t>=1.00 </a:t>
            </a:r>
            <a:r>
              <a:rPr lang="en-US" dirty="0"/>
              <a:t>– last dividend paid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k=.12 –required rate of return (rate firm must pay to encourage investment in firm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2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96239273"/>
              </p:ext>
            </p:extLst>
          </p:nvPr>
        </p:nvGraphicFramePr>
        <p:xfrm>
          <a:off x="533400" y="76200"/>
          <a:ext cx="82296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83820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 </a:t>
            </a:r>
            <a:r>
              <a:rPr lang="en-US" dirty="0"/>
              <a:t>that you plan to buy a share of XYZ stock today and to hold it for 2 years.  Your expectations are that you will not receive a dividend at the end of Year 1, but you will receive a dividend of $9.25 at the end of Year 2.  In addition, you expect to sell the stock for $150 at the end of Year 2.  If your expected rate of return is 16 percent, how much should you be willing to pay for this stock today?</a:t>
            </a:r>
          </a:p>
        </p:txBody>
      </p:sp>
    </p:spTree>
    <p:extLst>
      <p:ext uri="{BB962C8B-B14F-4D97-AF65-F5344CB8AC3E}">
        <p14:creationId xmlns:p14="http://schemas.microsoft.com/office/powerpoint/2010/main" val="127921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0377654"/>
              </p:ext>
            </p:extLst>
          </p:nvPr>
        </p:nvGraphicFramePr>
        <p:xfrm>
          <a:off x="533400" y="76200"/>
          <a:ext cx="82296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4820" y="685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Womack </a:t>
            </a:r>
            <a:r>
              <a:rPr lang="en-US" dirty="0"/>
              <a:t>Toy Company’s stock is currently trading at $25 per share.  The stock’s dividend is projected to increase at a constant rate of 7 percent per year.  The required rate of return on the stock, </a:t>
            </a:r>
            <a:r>
              <a:rPr lang="en-US" dirty="0" err="1"/>
              <a:t>k</a:t>
            </a:r>
            <a:r>
              <a:rPr lang="en-US" baseline="-25000" dirty="0" err="1"/>
              <a:t>s</a:t>
            </a:r>
            <a:r>
              <a:rPr lang="en-US" dirty="0"/>
              <a:t>, is 10 percent.  What is the expected price of the stock 4 years from today?</a:t>
            </a:r>
          </a:p>
        </p:txBody>
      </p:sp>
    </p:spTree>
    <p:extLst>
      <p:ext uri="{BB962C8B-B14F-4D97-AF65-F5344CB8AC3E}">
        <p14:creationId xmlns:p14="http://schemas.microsoft.com/office/powerpoint/2010/main" val="290347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96285781"/>
              </p:ext>
            </p:extLst>
          </p:nvPr>
        </p:nvGraphicFramePr>
        <p:xfrm>
          <a:off x="533400" y="76200"/>
          <a:ext cx="82296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5800" y="5410200"/>
                <a:ext cx="7924800" cy="62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𝐶𝐴𝑃𝑀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: 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410200"/>
                <a:ext cx="7924800" cy="6242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609600"/>
                <a:ext cx="8382000" cy="4512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Capital Asset Pricing Model or CAPM </a:t>
                </a:r>
                <a:r>
                  <a:rPr lang="en-US" dirty="0" smtClean="0"/>
                  <a:t>–</a:t>
                </a:r>
                <a:r>
                  <a:rPr lang="en-US" sz="2000" dirty="0" smtClean="0"/>
                  <a:t>describes </a:t>
                </a:r>
                <a:r>
                  <a:rPr lang="en-US" sz="2000" dirty="0"/>
                  <a:t>the relationship between risk and expected return and </a:t>
                </a:r>
                <a:r>
                  <a:rPr lang="en-US" sz="2000" dirty="0" smtClean="0"/>
                  <a:t>is commonly used </a:t>
                </a:r>
                <a:r>
                  <a:rPr lang="en-US" sz="2000" dirty="0"/>
                  <a:t>in the pricing of risky </a:t>
                </a:r>
                <a:r>
                  <a:rPr lang="en-US" sz="2000" dirty="0" smtClean="0"/>
                  <a:t>securities. </a:t>
                </a:r>
              </a:p>
              <a:p>
                <a:endParaRPr lang="en-US" sz="2000" dirty="0"/>
              </a:p>
              <a:p>
                <a:r>
                  <a:rPr lang="en-US" sz="2000" dirty="0" smtClean="0"/>
                  <a:t>The idea </a:t>
                </a:r>
                <a:r>
                  <a:rPr lang="en-US" sz="2000" dirty="0"/>
                  <a:t>behind CAPM is that investors need to be compensated in two ways: </a:t>
                </a:r>
                <a:r>
                  <a:rPr lang="en-US" sz="2000" b="1" dirty="0"/>
                  <a:t>time value of money and risk</a:t>
                </a:r>
                <a:r>
                  <a:rPr lang="en-US" sz="2000" dirty="0"/>
                  <a:t>. </a:t>
                </a:r>
                <a:endParaRPr lang="en-US" sz="2000" dirty="0" smtClean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The time value of money is represented by the risk-free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000" dirty="0"/>
                  <a:t>) rate in the formula and compensates the investors for placing money in any investment over a period of time. </a:t>
                </a:r>
                <a:endParaRPr lang="en-US" sz="2000" dirty="0" smtClean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The </a:t>
                </a:r>
                <a:r>
                  <a:rPr lang="en-US" sz="2000" dirty="0"/>
                  <a:t>other half of the formula represents risk and calculates the amount of compensation the investor needs for taking on additional risk. This </a:t>
                </a:r>
                <a:r>
                  <a:rPr lang="en-US" sz="2000" dirty="0" smtClean="0"/>
                  <a:t>risk </a:t>
                </a:r>
                <a:r>
                  <a:rPr lang="en-US" sz="2000" dirty="0"/>
                  <a:t>measure </a:t>
                </a:r>
                <a:r>
                  <a:rPr lang="en-US" sz="2000" dirty="0" smtClean="0"/>
                  <a:t>(</a:t>
                </a:r>
                <a:r>
                  <a:rPr lang="el-GR" sz="2000" dirty="0" smtClean="0"/>
                  <a:t>β</a:t>
                </a:r>
                <a:r>
                  <a:rPr lang="en-US" sz="2000" dirty="0" smtClean="0"/>
                  <a:t>) </a:t>
                </a:r>
                <a:r>
                  <a:rPr lang="en-US" sz="2000" dirty="0"/>
                  <a:t>that compares the returns of the asset to the market over a period of time and to the market premium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000" dirty="0"/>
                  <a:t>).</a:t>
                </a:r>
                <a:r>
                  <a:rPr lang="en-US" sz="2000" dirty="0" smtClean="0"/>
                  <a:t> Beta measure the systematic or business risk. 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09600"/>
                <a:ext cx="8382000" cy="4512004"/>
              </a:xfrm>
              <a:prstGeom prst="rect">
                <a:avLst/>
              </a:prstGeom>
              <a:blipFill rotWithShape="1">
                <a:blip r:embed="rId8"/>
                <a:stretch>
                  <a:fillRect l="-1091" t="-1081" r="-1164" b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49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02943647"/>
              </p:ext>
            </p:extLst>
          </p:nvPr>
        </p:nvGraphicFramePr>
        <p:xfrm>
          <a:off x="533400" y="76200"/>
          <a:ext cx="82296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699753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The CAPM says that the expected return of a security or a portfolio should equal the </a:t>
            </a:r>
            <a:r>
              <a:rPr lang="en-US" sz="2000" dirty="0"/>
              <a:t>risk-free rate </a:t>
            </a:r>
            <a:r>
              <a:rPr lang="en-US" sz="2000" dirty="0" smtClean="0"/>
              <a:t>plus a risk premium.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Using </a:t>
            </a:r>
            <a:r>
              <a:rPr lang="en-US" sz="2000" dirty="0"/>
              <a:t>the CAPM model and the following assumptions, we can compute the expected return of a </a:t>
            </a:r>
            <a:r>
              <a:rPr lang="en-US" sz="2000" dirty="0" smtClean="0"/>
              <a:t>stock.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Risk-free </a:t>
            </a:r>
            <a:r>
              <a:rPr lang="en-US" sz="2000" dirty="0"/>
              <a:t>rate is 3%, the </a:t>
            </a:r>
            <a:r>
              <a:rPr lang="en-US" sz="2000" dirty="0" smtClean="0"/>
              <a:t>stock’s beta </a:t>
            </a:r>
            <a:r>
              <a:rPr lang="en-US" sz="2000" dirty="0"/>
              <a:t>(risk measure) </a:t>
            </a:r>
            <a:r>
              <a:rPr lang="en-US" sz="2000" dirty="0" smtClean="0"/>
              <a:t>is </a:t>
            </a:r>
            <a:r>
              <a:rPr lang="en-US" sz="2000" dirty="0"/>
              <a:t>2 and the expected market return over the period is 10%, 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The expected return on the stock </a:t>
            </a:r>
            <a:r>
              <a:rPr lang="en-US" sz="2000" dirty="0"/>
              <a:t>is </a:t>
            </a:r>
            <a:r>
              <a:rPr lang="en-US" sz="2000" b="1" dirty="0" smtClean="0"/>
              <a:t>17</a:t>
            </a:r>
            <a:r>
              <a:rPr lang="en-US" sz="2000" b="1" dirty="0"/>
              <a:t>% (3%+2(10%-3%))</a:t>
            </a:r>
            <a:r>
              <a:rPr lang="en-US" sz="2000" dirty="0"/>
              <a:t>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3566790"/>
                <a:ext cx="7924800" cy="62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𝐶𝐴𝑃𝑀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: 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566790"/>
                <a:ext cx="7924800" cy="6242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4562" y="4215825"/>
                <a:ext cx="7924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𝐶𝐴𝑃𝑀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: 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=.03+2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.10−.03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=.17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62" y="4215825"/>
                <a:ext cx="7924800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48182" y="4876800"/>
            <a:ext cx="8014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security market line plots the results of the CAPM for all different risks (betas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sp>
        <p:nvSpPr>
          <p:cNvPr id="10" name="Right Arrow 9"/>
          <p:cNvSpPr/>
          <p:nvPr/>
        </p:nvSpPr>
        <p:spPr>
          <a:xfrm>
            <a:off x="6096000" y="5707797"/>
            <a:ext cx="2743200" cy="4935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SML illustrated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6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81510941"/>
              </p:ext>
            </p:extLst>
          </p:nvPr>
        </p:nvGraphicFramePr>
        <p:xfrm>
          <a:off x="533400" y="76200"/>
          <a:ext cx="82296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1219200" y="5181600"/>
            <a:ext cx="6400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219200" y="1371600"/>
            <a:ext cx="0" cy="3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219200" y="1600200"/>
            <a:ext cx="609600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219200" y="2819400"/>
            <a:ext cx="3176752" cy="7620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27220" y="2819400"/>
            <a:ext cx="0" cy="2362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08120" y="523793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</a:t>
            </a:r>
            <a:r>
              <a:rPr lang="en-US" dirty="0" smtClean="0"/>
              <a:t>=1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00900" y="527020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10883" y="114746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Return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2880" y="2740261"/>
            <a:ext cx="51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76452" y="400633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Rf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00100" y="523793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10883" y="685799"/>
            <a:ext cx="8135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security market line plots the results of the CAPM for all different risks (betas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74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09481167"/>
              </p:ext>
            </p:extLst>
          </p:nvPr>
        </p:nvGraphicFramePr>
        <p:xfrm>
          <a:off x="533400" y="76200"/>
          <a:ext cx="82296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4820" y="685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common stock of Anthony Steel has a beta of 1.20. The risk-free rate is 5 percent and the market risk premium (</a:t>
            </a:r>
            <a:r>
              <a:rPr lang="en-US" dirty="0" err="1"/>
              <a:t>k</a:t>
            </a:r>
            <a:r>
              <a:rPr lang="en-US" baseline="-25000" dirty="0" err="1"/>
              <a:t>M</a:t>
            </a:r>
            <a:r>
              <a:rPr lang="en-US" dirty="0"/>
              <a:t> - </a:t>
            </a:r>
            <a:r>
              <a:rPr lang="en-US" dirty="0" err="1"/>
              <a:t>k</a:t>
            </a:r>
            <a:r>
              <a:rPr lang="en-US" baseline="-25000" dirty="0" err="1"/>
              <a:t>RF</a:t>
            </a:r>
            <a:r>
              <a:rPr lang="en-US" dirty="0"/>
              <a:t>) is 6 percent. Assume the firm will be able to use retained earnings to fund the equity portion of its capital budget. What is the company’s cost of retained earnings, </a:t>
            </a:r>
            <a:r>
              <a:rPr lang="en-US" dirty="0" err="1"/>
              <a:t>k</a:t>
            </a:r>
            <a:r>
              <a:rPr lang="en-US" baseline="-25000" dirty="0" err="1"/>
              <a:t>s</a:t>
            </a:r>
            <a:r>
              <a:rPr lang="en-US" dirty="0" smtClean="0"/>
              <a:t>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64535" y="2286000"/>
                <a:ext cx="7924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𝐶𝐴𝑃𝑀</m:t>
                        </m:r>
                        <m:r>
                          <a:rPr lang="en-US" sz="3200" b="0" i="1" smtClean="0">
                            <a:latin typeface="Cambria Math"/>
                          </a:rPr>
                          <m:t>: 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=.05+1.2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.06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=.</m:t>
                    </m:r>
                  </m:oMath>
                </a14:m>
                <a:r>
                  <a:rPr lang="en-US" sz="3200" dirty="0" smtClean="0"/>
                  <a:t>122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35" y="2286000"/>
                <a:ext cx="7924800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2381" y="3581400"/>
                <a:ext cx="4681410" cy="757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𝐻𝑃𝑅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10−8.91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8.91</m:t>
                        </m:r>
                      </m:den>
                    </m:f>
                  </m:oMath>
                </a14:m>
                <a:r>
                  <a:rPr lang="en-US" sz="2800" dirty="0" smtClean="0"/>
                  <a:t> = .122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81" y="3581400"/>
                <a:ext cx="4681410" cy="757708"/>
              </a:xfrm>
              <a:prstGeom prst="rect">
                <a:avLst/>
              </a:prstGeom>
              <a:blipFill rotWithShape="1">
                <a:blip r:embed="rId8"/>
                <a:stretch>
                  <a:fillRect r="-1563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1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5235574"/>
              </p:ext>
            </p:extLst>
          </p:nvPr>
        </p:nvGraphicFramePr>
        <p:xfrm>
          <a:off x="533400" y="76200"/>
          <a:ext cx="82296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914400"/>
            <a:ext cx="7924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Shares </a:t>
            </a:r>
            <a:r>
              <a:rPr lang="en-US" sz="2400" b="1" dirty="0"/>
              <a:t>of Stock Represent Pieces of a Business</a:t>
            </a:r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Owning stock in a company in essence indicates that you are part-owner in the company.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Generally each share of stock entitles the stockholder to be have one vote toward the election of the Board of Director (typically charged with the oversight of management).  </a:t>
            </a:r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When organizations need to raise capital (money), they typically have two broad options. 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One they can borrow the money (either from a bank or issue debt (bonds) or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they can give up partial ownership in the firm by selling stock.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162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9732190"/>
              </p:ext>
            </p:extLst>
          </p:nvPr>
        </p:nvGraphicFramePr>
        <p:xfrm>
          <a:off x="533400" y="76200"/>
          <a:ext cx="82296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4820" y="685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Security Market Line (SML)</a:t>
            </a:r>
            <a:endParaRPr lang="en-US" sz="2400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19200" y="5181600"/>
            <a:ext cx="6400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219200" y="1371600"/>
            <a:ext cx="0" cy="3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219200" y="1600200"/>
            <a:ext cx="609600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219200" y="2819400"/>
            <a:ext cx="3176752" cy="7620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27220" y="2819400"/>
            <a:ext cx="0" cy="2362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08120" y="523793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</a:t>
            </a:r>
            <a:r>
              <a:rPr lang="en-US" dirty="0" smtClean="0"/>
              <a:t>=1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00900" y="527020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10883" y="114746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Return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2880" y="2740261"/>
            <a:ext cx="51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76452" y="400633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Rf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00100" y="523793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29200" y="52694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</a:t>
            </a:r>
            <a:r>
              <a:rPr lang="en-US" dirty="0" smtClean="0"/>
              <a:t>=1.2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30237" y="2209800"/>
            <a:ext cx="665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.122</a:t>
            </a:r>
            <a:endParaRPr lang="en-US" dirty="0"/>
          </a:p>
        </p:txBody>
      </p:sp>
      <p:cxnSp>
        <p:nvCxnSpPr>
          <p:cNvPr id="10" name="Straight Connector 9"/>
          <p:cNvCxnSpPr>
            <a:stCxn id="22" idx="3"/>
          </p:cNvCxnSpPr>
          <p:nvPr/>
        </p:nvCxnSpPr>
        <p:spPr>
          <a:xfrm>
            <a:off x="1295400" y="2394466"/>
            <a:ext cx="41148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10200" y="2394466"/>
            <a:ext cx="0" cy="2787134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791200" y="2394466"/>
            <a:ext cx="3048000" cy="23299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Overpriced stocks will fall below the SML In the previous example, if the stock was currently trading at $9.00/share, the expected return would only be  11%, which is well below the required return of 12.2%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9391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99599378"/>
              </p:ext>
            </p:extLst>
          </p:nvPr>
        </p:nvGraphicFramePr>
        <p:xfrm>
          <a:off x="533400" y="76200"/>
          <a:ext cx="82296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9600" y="9144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Derivative securities – a security whose value is dependent upon the value of some underlying asset, e.g., MBS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itchFamily="2" charset="2"/>
              <a:buChar char="Ø"/>
            </a:pPr>
            <a:endParaRPr lang="en-US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09641"/>
            <a:ext cx="6438900" cy="442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18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27224308"/>
              </p:ext>
            </p:extLst>
          </p:nvPr>
        </p:nvGraphicFramePr>
        <p:xfrm>
          <a:off x="533400" y="76200"/>
          <a:ext cx="82296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3400" y="914400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Options – a security (financial instrument) that gives the owner the right to buy or sell an asset (typically common stock) for a specified price over a specified period of time.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2400" dirty="0" smtClean="0"/>
              <a:t>Call option – gives the owner the right to purchase an asset at a given price (strike price) before the expiration of the option. e.g., if you believe that a stock will increase in price, you could purchase a call option.  If the stock goes above the strike price, the option could be exercised and the underlying stock purchased.  </a:t>
            </a:r>
            <a:br>
              <a:rPr lang="en-US" sz="2400" dirty="0" smtClean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785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68215731"/>
              </p:ext>
            </p:extLst>
          </p:nvPr>
        </p:nvGraphicFramePr>
        <p:xfrm>
          <a:off x="533400" y="76200"/>
          <a:ext cx="82296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533400" y="838200"/>
            <a:ext cx="8305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Suppose the stock of XYZ company is trading at $40. A call option contract with a strike price of $40 expiring in a month's time is being priced at $2. You strongly believe that XYZ stock will rise sharply in the coming weeks after their earnings report. So you paid $200 to purchase a single $40 XYZ call option covering 100 shares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Assume </a:t>
            </a:r>
            <a:r>
              <a:rPr lang="en-US" dirty="0"/>
              <a:t>the price of XYZ stock rallies to $50 after reported earnings. With this sharp rise in the underlying stock price, your call buying strategy will net you a profit of $800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If you were to exercise your call option after the earnings report, you invoke your right to buy 100 shares of XYZ stock at $40 each and can sell them immediately in the open market for $50 a share. This gives you a profit of $10 per share. As each call option contract covers 100 shares, the total amount you will receive from the exercise is $1000.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20733" y="5798841"/>
            <a:ext cx="4294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www.theoptionguide.com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8379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58566437"/>
              </p:ext>
            </p:extLst>
          </p:nvPr>
        </p:nvGraphicFramePr>
        <p:xfrm>
          <a:off x="533400" y="76200"/>
          <a:ext cx="82296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Call Option Payoff Diagra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633" y="762000"/>
            <a:ext cx="61722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20733" y="5798841"/>
            <a:ext cx="4294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www.theoptionguide.com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0426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07186696"/>
              </p:ext>
            </p:extLst>
          </p:nvPr>
        </p:nvGraphicFramePr>
        <p:xfrm>
          <a:off x="533400" y="76200"/>
          <a:ext cx="82296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3400" y="914400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Put option – give the owner the right to sell an asset at a given price before the expiration of the option.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/>
              <a:t>Suppose the stock of XYZ company is trading at $40. A put option contract with a strike price of $40 expiring in a month's time is being priced at $2. You strongly believe that XYZ stock will drop sharply in the coming weeks after their earnings report. So you paid $200 to purchase a single $40 XYZ put option covering 100 shares</a:t>
            </a:r>
            <a:r>
              <a:rPr lang="en-US" sz="2400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If you are right and </a:t>
            </a:r>
            <a:r>
              <a:rPr lang="en-US" sz="2400" dirty="0"/>
              <a:t>the price of XYZ stock plunges to $30 after the company reported </a:t>
            </a:r>
            <a:r>
              <a:rPr lang="en-US" sz="2400" dirty="0" smtClean="0"/>
              <a:t>earnings. </a:t>
            </a:r>
            <a:r>
              <a:rPr lang="en-US" sz="2400" dirty="0"/>
              <a:t>With this crash in the underlying stock price, your put buying strategy will result in a profit of $800.</a:t>
            </a:r>
          </a:p>
        </p:txBody>
      </p:sp>
    </p:spTree>
    <p:extLst>
      <p:ext uri="{BB962C8B-B14F-4D97-AF65-F5344CB8AC3E}">
        <p14:creationId xmlns:p14="http://schemas.microsoft.com/office/powerpoint/2010/main" val="419046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1121" y="1219200"/>
            <a:ext cx="8153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If you were to exercise your put option after earnings, you invoke your right to sell 100 shares of XYZ stock at $40 each. </a:t>
            </a: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Although </a:t>
            </a:r>
            <a:r>
              <a:rPr lang="en-US" sz="2400" dirty="0"/>
              <a:t>you don't own any share of XYZ company at this time, you can easily go to the open market to buy 100 shares at only $30 a share and sell them immediately for $40 per share. </a:t>
            </a: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This </a:t>
            </a:r>
            <a:r>
              <a:rPr lang="en-US" sz="2400" dirty="0"/>
              <a:t>gives you a profit of $10 per share. Since each put option contract covers 100 shares, the total amount you will receive from the exercise is $1000. As you had paid $200 to purchase this put option, your net profit for the entire trade is $800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17926926"/>
              </p:ext>
            </p:extLst>
          </p:nvPr>
        </p:nvGraphicFramePr>
        <p:xfrm>
          <a:off x="533400" y="76200"/>
          <a:ext cx="82296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02291422"/>
              </p:ext>
            </p:extLst>
          </p:nvPr>
        </p:nvGraphicFramePr>
        <p:xfrm>
          <a:off x="533400" y="76200"/>
          <a:ext cx="82296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 descr="Profit Graph for the Long Put Options Strateg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7058025" cy="529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33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68145314"/>
              </p:ext>
            </p:extLst>
          </p:nvPr>
        </p:nvGraphicFramePr>
        <p:xfrm>
          <a:off x="457200" y="2130426"/>
          <a:ext cx="80010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9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4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11100102"/>
              </p:ext>
            </p:extLst>
          </p:nvPr>
        </p:nvGraphicFramePr>
        <p:xfrm>
          <a:off x="533400" y="76200"/>
          <a:ext cx="82296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914400"/>
            <a:ext cx="8229600" cy="5181600"/>
          </a:xfrm>
        </p:spPr>
        <p:txBody>
          <a:bodyPr>
            <a:noAutofit/>
          </a:bodyPr>
          <a:lstStyle/>
          <a:p>
            <a:pPr eaLnBrk="1" hangingPunct="1">
              <a:spcAft>
                <a:spcPts val="1800"/>
              </a:spcAft>
            </a:pPr>
            <a:r>
              <a:rPr lang="en-US" altLang="en-US" sz="2400" dirty="0" smtClean="0">
                <a:ea typeface="ヒラギノ角ゴ Pro W3" charset="-128"/>
              </a:rPr>
              <a:t>When you buy common stock, you purchase a part of the company.</a:t>
            </a:r>
          </a:p>
          <a:p>
            <a:pPr eaLnBrk="1" hangingPunct="1"/>
            <a:r>
              <a:rPr lang="en-US" altLang="en-US" sz="2400" dirty="0" smtClean="0">
                <a:ea typeface="ヒラギノ角ゴ Pro W3" charset="-128"/>
              </a:rPr>
              <a:t>Returns:	</a:t>
            </a:r>
          </a:p>
          <a:p>
            <a:pPr lvl="1" eaLnBrk="1" hangingPunct="1">
              <a:spcAft>
                <a:spcPts val="1200"/>
              </a:spcAft>
            </a:pPr>
            <a:r>
              <a:rPr lang="en-US" altLang="en-US" sz="2400" dirty="0" smtClean="0">
                <a:ea typeface="ヒラギノ角ゴ Pro W3" charset="-128"/>
              </a:rPr>
              <a:t>Dividends—the company’s distribution of profits to stockholders (paid at company’s discretion).</a:t>
            </a:r>
          </a:p>
          <a:p>
            <a:pPr lvl="1" eaLnBrk="1" hangingPunct="1"/>
            <a:r>
              <a:rPr lang="en-US" altLang="en-US" sz="2400" dirty="0" smtClean="0">
                <a:ea typeface="ヒラギノ角ゴ Pro W3" charset="-128"/>
              </a:rPr>
              <a:t>Capital appreciation—the increase in the selling price of a share of stock.</a:t>
            </a:r>
          </a:p>
          <a:p>
            <a:pPr>
              <a:spcAft>
                <a:spcPts val="1800"/>
              </a:spcAft>
            </a:pPr>
            <a:r>
              <a:rPr lang="en-US" altLang="en-US" sz="2400" dirty="0" smtClean="0">
                <a:ea typeface="ヒラギノ角ゴ Pro W3" charset="-128"/>
              </a:rPr>
              <a:t>Neither </a:t>
            </a:r>
            <a:r>
              <a:rPr lang="en-US" altLang="en-US" sz="2400" dirty="0">
                <a:ea typeface="ヒラギノ角ゴ Pro W3" charset="-128"/>
              </a:rPr>
              <a:t>dividends nor capital appreciation is </a:t>
            </a:r>
            <a:r>
              <a:rPr lang="en-US" altLang="en-US" sz="2400" dirty="0" smtClean="0">
                <a:ea typeface="ヒラギノ角ゴ Pro W3" charset="-128"/>
              </a:rPr>
              <a:t>guaranteed.</a:t>
            </a:r>
            <a:endParaRPr lang="en-US" altLang="en-US" sz="2400" dirty="0">
              <a:ea typeface="ヒラギノ角ゴ Pro W3" charset="-128"/>
            </a:endParaRPr>
          </a:p>
          <a:p>
            <a:pPr>
              <a:spcAft>
                <a:spcPts val="2400"/>
              </a:spcAft>
            </a:pPr>
            <a:r>
              <a:rPr lang="en-US" altLang="en-US" sz="2400" dirty="0" smtClean="0">
                <a:ea typeface="ヒラギノ角ゴ Pro W3" charset="-128"/>
              </a:rPr>
              <a:t>Over </a:t>
            </a:r>
            <a:r>
              <a:rPr lang="en-US" altLang="en-US" sz="2400" dirty="0">
                <a:ea typeface="ヒラギノ角ゴ Pro W3" charset="-128"/>
              </a:rPr>
              <a:t>time, common stocks outperform all other investments.</a:t>
            </a:r>
          </a:p>
          <a:p>
            <a:pPr>
              <a:spcAft>
                <a:spcPts val="2400"/>
              </a:spcAft>
            </a:pPr>
            <a:r>
              <a:rPr lang="en-US" altLang="en-US" sz="2400" dirty="0">
                <a:ea typeface="ヒラギノ角ゴ Pro W3" charset="-128"/>
              </a:rPr>
              <a:t>Stocks reduce risk through </a:t>
            </a:r>
            <a:r>
              <a:rPr lang="en-US" altLang="en-US" sz="2400" dirty="0" smtClean="0">
                <a:ea typeface="ヒラギノ角ゴ Pro W3" charset="-128"/>
              </a:rPr>
              <a:t>diversification and offer liquidity</a:t>
            </a:r>
            <a:endParaRPr lang="en-US" altLang="en-US" sz="2400" dirty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854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5438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ヒラギノ角ゴ Pro W3" charset="-128"/>
              </a:rPr>
              <a:t>Learning Objectives</a:t>
            </a:r>
          </a:p>
        </p:txBody>
      </p:sp>
      <p:sp>
        <p:nvSpPr>
          <p:cNvPr id="23555" name="Rectangle 1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534400" cy="4724400"/>
          </a:xfrm>
        </p:spPr>
        <p:txBody>
          <a:bodyPr/>
          <a:lstStyle/>
          <a:p>
            <a:pPr marL="514350" indent="-514350" eaLnBrk="1" hangingPunct="1">
              <a:spcAft>
                <a:spcPts val="1800"/>
              </a:spcAft>
              <a:buFont typeface="Verdana" panose="020B0604030504040204" pitchFamily="34" charset="0"/>
              <a:buAutoNum type="arabicPeriod"/>
            </a:pPr>
            <a:r>
              <a:rPr lang="en-US" altLang="en-US" sz="2400" smtClean="0">
                <a:ea typeface="ヒラギノ角ゴ Pro W3" charset="-128"/>
              </a:rPr>
              <a:t>Invest in stocks.</a:t>
            </a:r>
          </a:p>
          <a:p>
            <a:pPr marL="514350" indent="-514350" eaLnBrk="1" hangingPunct="1">
              <a:spcAft>
                <a:spcPts val="1800"/>
              </a:spcAft>
              <a:buFont typeface="Verdana" panose="020B0604030504040204" pitchFamily="34" charset="0"/>
              <a:buAutoNum type="arabicPeriod"/>
            </a:pPr>
            <a:r>
              <a:rPr lang="en-US" altLang="en-US" sz="2400" smtClean="0">
                <a:ea typeface="ヒラギノ角ゴ Pro W3" charset="-128"/>
              </a:rPr>
              <a:t>Read stock quotes online or in the newspaper.</a:t>
            </a:r>
          </a:p>
          <a:p>
            <a:pPr marL="514350" indent="-514350" eaLnBrk="1" hangingPunct="1">
              <a:spcAft>
                <a:spcPts val="1800"/>
              </a:spcAft>
              <a:buFont typeface="Verdana" panose="020B0604030504040204" pitchFamily="34" charset="0"/>
              <a:buAutoNum type="arabicPeriod"/>
            </a:pPr>
            <a:r>
              <a:rPr lang="en-US" altLang="en-US" sz="2400" smtClean="0">
                <a:ea typeface="ヒラギノ角ゴ Pro W3" charset="-128"/>
              </a:rPr>
              <a:t>Classify common stock according to basic market terminology.</a:t>
            </a:r>
          </a:p>
          <a:p>
            <a:pPr marL="514350" indent="-514350" eaLnBrk="1" hangingPunct="1">
              <a:spcAft>
                <a:spcPts val="1800"/>
              </a:spcAft>
              <a:buFont typeface="Verdana" panose="020B0604030504040204" pitchFamily="34" charset="0"/>
              <a:buAutoNum type="arabicPeriod"/>
            </a:pPr>
            <a:r>
              <a:rPr lang="en-US" altLang="en-US" sz="2400" smtClean="0">
                <a:ea typeface="ヒラギノ角ゴ Pro W3" charset="-128"/>
              </a:rPr>
              <a:t>Determine the value stocks.</a:t>
            </a:r>
          </a:p>
          <a:p>
            <a:pPr marL="514350" indent="-514350" eaLnBrk="1" hangingPunct="1">
              <a:spcAft>
                <a:spcPts val="1800"/>
              </a:spcAft>
              <a:buFont typeface="Wingdings 2" panose="05020102010507070707" pitchFamily="18" charset="2"/>
              <a:buNone/>
            </a:pPr>
            <a:r>
              <a:rPr lang="en-US" altLang="en-US" sz="2400" smtClean="0">
                <a:ea typeface="ヒラギノ角ゴ Pro W3" charset="-128"/>
              </a:rPr>
              <a:t>5.  Employ different investment strategies.</a:t>
            </a:r>
          </a:p>
          <a:p>
            <a:pPr marL="514350" indent="-514350" eaLnBrk="1" hangingPunct="1">
              <a:spcAft>
                <a:spcPts val="1800"/>
              </a:spcAft>
              <a:buFont typeface="Wingdings 2" panose="05020102010507070707" pitchFamily="18" charset="2"/>
              <a:buNone/>
            </a:pPr>
            <a:r>
              <a:rPr lang="en-US" altLang="en-US" sz="2400" smtClean="0">
                <a:ea typeface="ヒラギノ角ゴ Pro W3" charset="-128"/>
              </a:rPr>
              <a:t>6.  Understand the risks associated with investing in common stock.</a:t>
            </a:r>
          </a:p>
        </p:txBody>
      </p:sp>
    </p:spTree>
    <p:extLst>
      <p:ext uri="{BB962C8B-B14F-4D97-AF65-F5344CB8AC3E}">
        <p14:creationId xmlns:p14="http://schemas.microsoft.com/office/powerpoint/2010/main" val="296222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2"/>
          <p:cNvSpPr>
            <a:spLocks noGrp="1"/>
          </p:cNvSpPr>
          <p:nvPr>
            <p:ph type="title"/>
          </p:nvPr>
        </p:nvSpPr>
        <p:spPr>
          <a:xfrm>
            <a:off x="1143000" y="265113"/>
            <a:ext cx="75438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ヒラギノ角ゴ Pro W3" charset="-128"/>
              </a:rPr>
              <a:t>Summary </a:t>
            </a:r>
          </a:p>
        </p:txBody>
      </p:sp>
      <p:sp>
        <p:nvSpPr>
          <p:cNvPr id="60419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438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en-US" altLang="en-US" smtClean="0">
                <a:ea typeface="ヒラギノ角ゴ Pro W3" charset="-128"/>
              </a:rPr>
              <a:t>Common stocks over time outperform all other investments.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en-US" smtClean="0">
                <a:ea typeface="ヒラギノ角ゴ Pro W3" charset="-128"/>
              </a:rPr>
              <a:t>Stock indexes such as the Dow and S&amp;P 500 show health of stock market.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en-US" smtClean="0">
                <a:ea typeface="ヒラギノ角ゴ Pro W3" charset="-128"/>
              </a:rPr>
              <a:t>Common stocks can be blue-chip, growth, income, speculative, defensive, large- to small-cap stocks.</a:t>
            </a:r>
          </a:p>
        </p:txBody>
      </p:sp>
    </p:spTree>
    <p:extLst>
      <p:ext uri="{BB962C8B-B14F-4D97-AF65-F5344CB8AC3E}">
        <p14:creationId xmlns:p14="http://schemas.microsoft.com/office/powerpoint/2010/main" val="271634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5438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ヒラギノ角ゴ Pro W3" charset="-128"/>
              </a:rPr>
              <a:t>Summary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89438"/>
          </a:xfrm>
        </p:spPr>
        <p:txBody>
          <a:bodyPr>
            <a:normAutofit lnSpcReduction="10000"/>
          </a:bodyPr>
          <a:lstStyle/>
          <a:p>
            <a:pPr eaLnBrk="1" hangingPunct="1">
              <a:spcAft>
                <a:spcPts val="1800"/>
              </a:spcAft>
            </a:pPr>
            <a:r>
              <a:rPr lang="en-US" altLang="en-US" smtClean="0">
                <a:ea typeface="ヒラギノ角ゴ Pro W3" charset="-128"/>
              </a:rPr>
              <a:t>A number of methods can be used to determine the value of stock—but interest rates, risk, and expected future growth determine the value of common stock.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en-US" smtClean="0">
                <a:ea typeface="ヒラギノ角ゴ Pro W3" charset="-128"/>
              </a:rPr>
              <a:t>Use one or more investment strategies such as dollar-cost average, buy-and-hold, and DRIPs.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en-US" smtClean="0">
                <a:ea typeface="ヒラギノ角ゴ Pro W3" charset="-128"/>
              </a:rPr>
              <a:t>Stocks are riskier but diversification and watching beta values can help.</a:t>
            </a:r>
          </a:p>
        </p:txBody>
      </p:sp>
    </p:spTree>
    <p:extLst>
      <p:ext uri="{BB962C8B-B14F-4D97-AF65-F5344CB8AC3E}">
        <p14:creationId xmlns:p14="http://schemas.microsoft.com/office/powerpoint/2010/main" val="181387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71527868"/>
              </p:ext>
            </p:extLst>
          </p:nvPr>
        </p:nvGraphicFramePr>
        <p:xfrm>
          <a:off x="533400" y="76200"/>
          <a:ext cx="84582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838200"/>
            <a:ext cx="83058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Shares </a:t>
            </a:r>
            <a:r>
              <a:rPr lang="en-US" sz="2800" b="1" dirty="0"/>
              <a:t>of Stock Represent Pieces of a Business</a:t>
            </a:r>
          </a:p>
          <a:p>
            <a:endParaRPr lang="en-US" sz="2400" dirty="0" smtClean="0"/>
          </a:p>
          <a:p>
            <a:r>
              <a:rPr lang="en-US" sz="2400" dirty="0" smtClean="0"/>
              <a:t>You start you own landscaping business.  You decide that you need $1,000 to get started. </a:t>
            </a:r>
            <a:r>
              <a:rPr lang="en-US" sz="2400" dirty="0"/>
              <a:t>You divide the company into </a:t>
            </a:r>
            <a:r>
              <a:rPr lang="en-US" sz="2400" dirty="0" smtClean="0"/>
              <a:t>10 </a:t>
            </a:r>
            <a:r>
              <a:rPr lang="en-US" sz="2400" dirty="0"/>
              <a:t>pieces, or "shares" of stock</a:t>
            </a:r>
            <a:r>
              <a:rPr lang="en-US" sz="2400" dirty="0" smtClean="0"/>
              <a:t>. </a:t>
            </a:r>
            <a:r>
              <a:rPr lang="en-US" sz="2400" dirty="0"/>
              <a:t>You price each new share of stock at $</a:t>
            </a:r>
            <a:r>
              <a:rPr lang="en-US" sz="2400" dirty="0" smtClean="0"/>
              <a:t>100 which will garner the </a:t>
            </a:r>
            <a:r>
              <a:rPr lang="en-US" sz="2400" dirty="0"/>
              <a:t>$</a:t>
            </a:r>
            <a:r>
              <a:rPr lang="en-US" sz="2400" dirty="0" smtClean="0"/>
              <a:t>1,000 </a:t>
            </a:r>
            <a:r>
              <a:rPr lang="en-US" sz="2400" dirty="0"/>
              <a:t>you </a:t>
            </a:r>
            <a:r>
              <a:rPr lang="en-US" sz="2400" dirty="0" smtClean="0"/>
              <a:t>need to get started.  If </a:t>
            </a:r>
            <a:r>
              <a:rPr lang="en-US" sz="2400" dirty="0"/>
              <a:t>the </a:t>
            </a:r>
            <a:r>
              <a:rPr lang="en-US" sz="2400" dirty="0" smtClean="0"/>
              <a:t>business earns $500 </a:t>
            </a:r>
            <a:r>
              <a:rPr lang="en-US" sz="2400" dirty="0"/>
              <a:t>after taxes during its first year, each share of stock would be entitled </a:t>
            </a:r>
            <a:r>
              <a:rPr lang="en-US" sz="2400" dirty="0" smtClean="0"/>
              <a:t>(not guaranteed) to 1/10th </a:t>
            </a:r>
            <a:r>
              <a:rPr lang="en-US" sz="2400" dirty="0"/>
              <a:t>of the profit. You'd take $</a:t>
            </a:r>
            <a:r>
              <a:rPr lang="en-US" sz="2400" dirty="0" smtClean="0"/>
              <a:t>500 </a:t>
            </a:r>
            <a:r>
              <a:rPr lang="en-US" sz="2400" dirty="0"/>
              <a:t>and divide it by </a:t>
            </a:r>
            <a:r>
              <a:rPr lang="en-US" sz="2400" dirty="0" smtClean="0"/>
              <a:t>10</a:t>
            </a:r>
            <a:r>
              <a:rPr lang="en-US" sz="2400" dirty="0"/>
              <a:t>, resulting in $50.00 earnings per share </a:t>
            </a:r>
            <a:r>
              <a:rPr lang="en-US" sz="2400" dirty="0" smtClean="0"/>
              <a:t>(EPS). 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  <a:p>
            <a:r>
              <a:rPr lang="en-US" sz="1200" b="1" dirty="0"/>
              <a:t>Source</a:t>
            </a:r>
            <a:r>
              <a:rPr lang="en-US" sz="1200" b="1" dirty="0" smtClean="0"/>
              <a:t>: http</a:t>
            </a:r>
            <a:r>
              <a:rPr lang="en-US" sz="1200" b="1" dirty="0"/>
              <a:t>://beginnersinvest.about.com/od/stocksoptionswarrants/a/what-is-stock.htm</a:t>
            </a:r>
          </a:p>
        </p:txBody>
      </p:sp>
    </p:spTree>
    <p:extLst>
      <p:ext uri="{BB962C8B-B14F-4D97-AF65-F5344CB8AC3E}">
        <p14:creationId xmlns:p14="http://schemas.microsoft.com/office/powerpoint/2010/main" val="78121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52815107"/>
              </p:ext>
            </p:extLst>
          </p:nvPr>
        </p:nvGraphicFramePr>
        <p:xfrm>
          <a:off x="533400" y="76200"/>
          <a:ext cx="82296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914400"/>
            <a:ext cx="7924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Stock investors expect to earn a return (no guarantee).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Capital Appreciation –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Income - dividends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Firm’s that pay dividends?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/>
              <a:t>Why firms may not pay a dividend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/>
              <a:t>Types of investors that invest in these firms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en-US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Firm’s that don’t pay dividends, and why?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/>
              <a:t>Types of investors that invest in these firms and why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en-US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Many/most firms pay some dividends as well as enjoy price appreciation.</a:t>
            </a:r>
          </a:p>
        </p:txBody>
      </p:sp>
    </p:spTree>
    <p:extLst>
      <p:ext uri="{BB962C8B-B14F-4D97-AF65-F5344CB8AC3E}">
        <p14:creationId xmlns:p14="http://schemas.microsoft.com/office/powerpoint/2010/main" val="330302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7003841"/>
              </p:ext>
            </p:extLst>
          </p:nvPr>
        </p:nvGraphicFramePr>
        <p:xfrm>
          <a:off x="533400" y="76200"/>
          <a:ext cx="83820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 descr="fig13_01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257607" cy="488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12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27708748"/>
              </p:ext>
            </p:extLst>
          </p:nvPr>
        </p:nvGraphicFramePr>
        <p:xfrm>
          <a:off x="533400" y="76200"/>
          <a:ext cx="83820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762000"/>
            <a:ext cx="8382000" cy="5410200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altLang="en-US" sz="3800" dirty="0" smtClean="0">
                <a:ea typeface="ヒラギノ角ゴ Pro W3" charset="-128"/>
              </a:rPr>
              <a:t>Limited Liability – only amount invested but unlimited potential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800" dirty="0" smtClean="0">
                <a:ea typeface="ヒラギノ角ゴ Pro W3" charset="-128"/>
              </a:rPr>
              <a:t>Claim on Income - dividends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3800" dirty="0" smtClean="0">
                <a:ea typeface="ヒラギノ角ゴ Pro W3" charset="-128"/>
              </a:rPr>
              <a:t>Declaration date – date which BOD declares upcoming dividend payment 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altLang="en-US" sz="3800" dirty="0" smtClean="0">
                <a:ea typeface="ヒラギノ角ゴ Pro W3" charset="-128"/>
              </a:rPr>
              <a:t>Ex-dividend date -  date on which shareholders </a:t>
            </a:r>
            <a:r>
              <a:rPr lang="en-US" altLang="en-US" sz="3800" dirty="0">
                <a:ea typeface="ヒラギノ角ゴ Pro W3" charset="-128"/>
              </a:rPr>
              <a:t>must own stock to be eligible</a:t>
            </a:r>
            <a:endParaRPr lang="en-US" altLang="en-US" sz="3800" dirty="0" smtClean="0">
              <a:ea typeface="ヒラギノ角ゴ Pro W3" charset="-128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800" dirty="0" smtClean="0">
                <a:ea typeface="ヒラギノ角ゴ Pro W3" charset="-128"/>
              </a:rPr>
              <a:t>Claim on assets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800" dirty="0">
                <a:ea typeface="ヒラギノ角ゴ Pro W3" charset="-128"/>
              </a:rPr>
              <a:t>Voting Rights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altLang="en-US" sz="3800" dirty="0">
                <a:ea typeface="ヒラギノ角ゴ Pro W3" charset="-128"/>
              </a:rPr>
              <a:t>Proxy 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altLang="en-US" sz="3800" dirty="0">
                <a:ea typeface="ヒラギノ角ゴ Pro W3" charset="-128"/>
              </a:rPr>
              <a:t>Stock </a:t>
            </a:r>
            <a:r>
              <a:rPr lang="en-US" altLang="en-US" sz="3800" dirty="0" smtClean="0">
                <a:ea typeface="ヒラギノ角ゴ Pro W3" charset="-128"/>
              </a:rPr>
              <a:t>splits – e.g. 2 for 1 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altLang="en-US" sz="3800" dirty="0" smtClean="0">
                <a:ea typeface="ヒラギノ角ゴ Pro W3" charset="-128"/>
              </a:rPr>
              <a:t>Reverse splits -  1 for 2</a:t>
            </a:r>
            <a:endParaRPr lang="en-US" altLang="en-US" sz="3800" dirty="0">
              <a:ea typeface="ヒラギノ角ゴ Pro W3" charset="-128"/>
            </a:endParaRP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altLang="en-US" sz="3800" dirty="0">
                <a:ea typeface="ヒラギノ角ゴ Pro W3" charset="-128"/>
              </a:rPr>
              <a:t>Stock </a:t>
            </a:r>
            <a:r>
              <a:rPr lang="en-US" altLang="en-US" sz="3800" dirty="0" smtClean="0">
                <a:ea typeface="ヒラギノ角ゴ Pro W3" charset="-128"/>
              </a:rPr>
              <a:t>repurchases – why would a company choose to repurchase their own stock? </a:t>
            </a:r>
          </a:p>
          <a:p>
            <a:pPr lvl="1">
              <a:buNone/>
            </a:pPr>
            <a:endParaRPr lang="en-US" altLang="en-US" dirty="0">
              <a:ea typeface="ヒラギノ角ゴ Pro W3" charset="-128"/>
            </a:endParaRPr>
          </a:p>
          <a:p>
            <a:pPr>
              <a:spcAft>
                <a:spcPts val="1800"/>
              </a:spcAft>
            </a:pPr>
            <a:endParaRPr lang="en-US" altLang="en-US" dirty="0" smtClean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104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13192</TotalTime>
  <Words>3166</Words>
  <Application>Microsoft Office PowerPoint</Application>
  <PresentationFormat>On-screen Show (4:3)</PresentationFormat>
  <Paragraphs>294</Paragraphs>
  <Slides>52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Objectives</vt:lpstr>
      <vt:lpstr>Summary </vt:lpstr>
      <vt:lpstr>Summary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Estimating the Effect of Crime Risk on Property Values and Time on Market:  Evidence from Megan’s Law in Virginia</dc:title>
  <dc:creator>Bennnie</dc:creator>
  <cp:lastModifiedBy>Billy</cp:lastModifiedBy>
  <cp:revision>253</cp:revision>
  <dcterms:created xsi:type="dcterms:W3CDTF">2010-04-09T09:54:59Z</dcterms:created>
  <dcterms:modified xsi:type="dcterms:W3CDTF">2015-06-11T00:34:34Z</dcterms:modified>
</cp:coreProperties>
</file>