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10" r:id="rId2"/>
    <p:sldId id="286" r:id="rId3"/>
    <p:sldId id="265" r:id="rId4"/>
    <p:sldId id="270" r:id="rId5"/>
    <p:sldId id="319" r:id="rId6"/>
    <p:sldId id="314" r:id="rId7"/>
    <p:sldId id="320" r:id="rId8"/>
    <p:sldId id="311" r:id="rId9"/>
    <p:sldId id="325" r:id="rId10"/>
    <p:sldId id="327" r:id="rId11"/>
    <p:sldId id="264" r:id="rId12"/>
    <p:sldId id="315" r:id="rId13"/>
    <p:sldId id="316" r:id="rId14"/>
    <p:sldId id="269" r:id="rId15"/>
    <p:sldId id="312" r:id="rId16"/>
    <p:sldId id="329" r:id="rId17"/>
    <p:sldId id="328" r:id="rId18"/>
    <p:sldId id="330" r:id="rId19"/>
    <p:sldId id="280" r:id="rId20"/>
    <p:sldId id="287" r:id="rId21"/>
    <p:sldId id="300" r:id="rId22"/>
    <p:sldId id="318" r:id="rId23"/>
    <p:sldId id="317" r:id="rId24"/>
    <p:sldId id="268" r:id="rId25"/>
    <p:sldId id="299" r:id="rId26"/>
    <p:sldId id="263" r:id="rId27"/>
    <p:sldId id="295" r:id="rId28"/>
    <p:sldId id="297" r:id="rId29"/>
    <p:sldId id="267" r:id="rId30"/>
    <p:sldId id="296" r:id="rId31"/>
    <p:sldId id="272" r:id="rId32"/>
    <p:sldId id="273" r:id="rId33"/>
    <p:sldId id="324" r:id="rId34"/>
    <p:sldId id="274" r:id="rId35"/>
    <p:sldId id="288" r:id="rId36"/>
    <p:sldId id="275" r:id="rId37"/>
    <p:sldId id="282" r:id="rId38"/>
    <p:sldId id="323" r:id="rId39"/>
    <p:sldId id="284" r:id="rId40"/>
    <p:sldId id="262" r:id="rId41"/>
    <p:sldId id="322" r:id="rId42"/>
    <p:sldId id="281" r:id="rId43"/>
    <p:sldId id="271" r:id="rId44"/>
    <p:sldId id="278" r:id="rId45"/>
    <p:sldId id="321" r:id="rId46"/>
    <p:sldId id="285" r:id="rId47"/>
    <p:sldId id="291" r:id="rId48"/>
    <p:sldId id="292" r:id="rId49"/>
    <p:sldId id="294" r:id="rId50"/>
    <p:sldId id="293" r:id="rId51"/>
    <p:sldId id="298" r:id="rId52"/>
    <p:sldId id="309" r:id="rId53"/>
    <p:sldId id="331" r:id="rId54"/>
    <p:sldId id="302" r:id="rId55"/>
    <p:sldId id="303" r:id="rId56"/>
    <p:sldId id="332" r:id="rId57"/>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nie Waller" initials="B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1" autoAdjust="0"/>
  </p:normalViewPr>
  <p:slideViewPr>
    <p:cSldViewPr>
      <p:cViewPr varScale="1">
        <p:scale>
          <a:sx n="81" d="100"/>
          <a:sy n="81" d="100"/>
        </p:scale>
        <p:origin x="-102" y="-5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2800" b="1" dirty="0" smtClean="0"/>
            <a:t>Personal Finance</a:t>
          </a:r>
          <a:endParaRPr lang="en-US" sz="28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9AB37C70-D5E5-45A4-9528-D393496E5363}" type="presOf" srcId="{DFA88CC8-EAF9-42DA-A4C8-793A1F818815}" destId="{CBAFC969-D6C9-4FA0-AA7E-DD4FC4F910F2}" srcOrd="0" destOrd="0" presId="urn:microsoft.com/office/officeart/2005/8/layout/vList5"/>
    <dgm:cxn modelId="{9BDBAF50-D0CF-42E4-98C1-CB14472F759E}"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FC77DEE5-2C1A-4740-9148-7A5832F5A225}" type="presParOf" srcId="{CBAFC969-D6C9-4FA0-AA7E-DD4FC4F910F2}" destId="{13B03F90-85AE-4245-9BA3-36BA7C1BCA58}" srcOrd="0" destOrd="0" presId="urn:microsoft.com/office/officeart/2005/8/layout/vList5"/>
    <dgm:cxn modelId="{CACED03C-A65C-49C1-9554-DAFF82700DC1}"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4F69B5BA-BEAA-4581-BB5A-46F851B764C5}"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9ABE8763-55FC-40E6-B37D-D0F65BD1C93F}" type="presOf" srcId="{DFA88CC8-EAF9-42DA-A4C8-793A1F818815}" destId="{CBAFC969-D6C9-4FA0-AA7E-DD4FC4F910F2}" srcOrd="0" destOrd="0" presId="urn:microsoft.com/office/officeart/2005/8/layout/vList5"/>
    <dgm:cxn modelId="{CB2928B6-32BF-4F2D-AF43-AA4403644295}" type="presParOf" srcId="{CBAFC969-D6C9-4FA0-AA7E-DD4FC4F910F2}" destId="{13B03F90-85AE-4245-9BA3-36BA7C1BCA58}" srcOrd="0" destOrd="0" presId="urn:microsoft.com/office/officeart/2005/8/layout/vList5"/>
    <dgm:cxn modelId="{1DCBDBB1-F1AE-4501-B49E-73461B440163}"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128F7E2A-7AFD-43F1-9EF8-7D3B270CCEB8}"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98F6E1C4-AE17-492F-81F7-916EECD095FA}" type="presOf" srcId="{DFA88CC8-EAF9-42DA-A4C8-793A1F818815}" destId="{CBAFC969-D6C9-4FA0-AA7E-DD4FC4F910F2}" srcOrd="0" destOrd="0" presId="urn:microsoft.com/office/officeart/2005/8/layout/vList5"/>
    <dgm:cxn modelId="{162A096A-5A3B-4669-81D2-93F0CD5FF31E}" type="presParOf" srcId="{CBAFC969-D6C9-4FA0-AA7E-DD4FC4F910F2}" destId="{13B03F90-85AE-4245-9BA3-36BA7C1BCA58}" srcOrd="0" destOrd="0" presId="urn:microsoft.com/office/officeart/2005/8/layout/vList5"/>
    <dgm:cxn modelId="{CC54F0B6-74C7-4219-82E1-190D79B6C31B}"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E141DE4B-7C67-4D60-B2EF-7E8BD07E8DB5}"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AE7F29A3-F80A-462A-BCD4-9ABCF25B8A8C}" type="presOf" srcId="{601AFE5E-81B7-4493-BBD0-A9CB0AA6CAD2}" destId="{A3DFCA2A-3259-4688-A833-7E47232A7BA9}" srcOrd="0" destOrd="0" presId="urn:microsoft.com/office/officeart/2005/8/layout/vList5"/>
    <dgm:cxn modelId="{0A048E59-3200-47D1-9491-E1F158B19C69}" type="presParOf" srcId="{CBAFC969-D6C9-4FA0-AA7E-DD4FC4F910F2}" destId="{13B03F90-85AE-4245-9BA3-36BA7C1BCA58}" srcOrd="0" destOrd="0" presId="urn:microsoft.com/office/officeart/2005/8/layout/vList5"/>
    <dgm:cxn modelId="{CCBF615A-4EC9-4455-A122-503531D131AE}"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21F30D53-CCFA-403E-BBEF-2FB1E54FFBFC}"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6A1A3100-E51F-4F98-94A7-D37060678854}" type="presOf" srcId="{601AFE5E-81B7-4493-BBD0-A9CB0AA6CAD2}" destId="{A3DFCA2A-3259-4688-A833-7E47232A7BA9}" srcOrd="0" destOrd="0" presId="urn:microsoft.com/office/officeart/2005/8/layout/vList5"/>
    <dgm:cxn modelId="{2D213D64-B49D-4C51-BC9B-E4070DF56DD1}" type="presParOf" srcId="{CBAFC969-D6C9-4FA0-AA7E-DD4FC4F910F2}" destId="{13B03F90-85AE-4245-9BA3-36BA7C1BCA58}" srcOrd="0" destOrd="0" presId="urn:microsoft.com/office/officeart/2005/8/layout/vList5"/>
    <dgm:cxn modelId="{87D7095D-0A66-4788-8DC2-A680742668FE}"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02481532-E0E1-48F6-B186-15E4A7AD0D62}"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B11F3077-DD4D-413A-BE8C-917107D8D132}" type="presOf" srcId="{DFA88CC8-EAF9-42DA-A4C8-793A1F818815}" destId="{CBAFC969-D6C9-4FA0-AA7E-DD4FC4F910F2}" srcOrd="0" destOrd="0" presId="urn:microsoft.com/office/officeart/2005/8/layout/vList5"/>
    <dgm:cxn modelId="{3C0439B9-96BE-4B80-9770-F93EC41F8A08}" type="presParOf" srcId="{CBAFC969-D6C9-4FA0-AA7E-DD4FC4F910F2}" destId="{13B03F90-85AE-4245-9BA3-36BA7C1BCA58}" srcOrd="0" destOrd="0" presId="urn:microsoft.com/office/officeart/2005/8/layout/vList5"/>
    <dgm:cxn modelId="{1CDAF3B6-767D-4D93-889C-6BA2D8C63D70}"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D865F37C-8F6C-4E64-90F5-0934D216791F}"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92259AA3-4FF4-487C-94B2-98BF2804FF22}" type="presOf" srcId="{601AFE5E-81B7-4493-BBD0-A9CB0AA6CAD2}" destId="{A3DFCA2A-3259-4688-A833-7E47232A7BA9}" srcOrd="0" destOrd="0" presId="urn:microsoft.com/office/officeart/2005/8/layout/vList5"/>
    <dgm:cxn modelId="{79C4A28B-E72C-458E-B421-FADCD66CA568}" type="presParOf" srcId="{CBAFC969-D6C9-4FA0-AA7E-DD4FC4F910F2}" destId="{13B03F90-85AE-4245-9BA3-36BA7C1BCA58}" srcOrd="0" destOrd="0" presId="urn:microsoft.com/office/officeart/2005/8/layout/vList5"/>
    <dgm:cxn modelId="{46C19990-CDC4-4650-B7B9-4443977F12C8}"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86F035C6-9170-4568-A4E7-A54012E3EC5B}"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FFB5D495-2E54-4FA6-82CD-C4E1E31F1381}" type="presOf" srcId="{DFA88CC8-EAF9-42DA-A4C8-793A1F818815}" destId="{CBAFC969-D6C9-4FA0-AA7E-DD4FC4F910F2}" srcOrd="0" destOrd="0" presId="urn:microsoft.com/office/officeart/2005/8/layout/vList5"/>
    <dgm:cxn modelId="{95C812B2-9023-4FF8-8753-6FBDBA99598F}" type="presParOf" srcId="{CBAFC969-D6C9-4FA0-AA7E-DD4FC4F910F2}" destId="{13B03F90-85AE-4245-9BA3-36BA7C1BCA58}" srcOrd="0" destOrd="0" presId="urn:microsoft.com/office/officeart/2005/8/layout/vList5"/>
    <dgm:cxn modelId="{316360A9-E8E3-4EED-939A-AD69A9806E7E}"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E2226042-0415-4DD1-ACB9-B9BDEF6E7EF5}"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0B04313E-ADB0-460C-9DD4-3C5E56921412}" type="presOf" srcId="{601AFE5E-81B7-4493-BBD0-A9CB0AA6CAD2}" destId="{A3DFCA2A-3259-4688-A833-7E47232A7BA9}" srcOrd="0" destOrd="0" presId="urn:microsoft.com/office/officeart/2005/8/layout/vList5"/>
    <dgm:cxn modelId="{A78307BD-D603-47B4-A1A1-0843A2A4C85A}" type="presParOf" srcId="{CBAFC969-D6C9-4FA0-AA7E-DD4FC4F910F2}" destId="{13B03F90-85AE-4245-9BA3-36BA7C1BCA58}" srcOrd="0" destOrd="0" presId="urn:microsoft.com/office/officeart/2005/8/layout/vList5"/>
    <dgm:cxn modelId="{667D2CCC-8506-415A-8821-943D8A0A4A4F}"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915ED49F-4F7E-4A88-8720-59D0073B365B}"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88D93B2E-F847-4B69-8395-FDFB33E75D3A}" type="presOf" srcId="{DFA88CC8-EAF9-42DA-A4C8-793A1F818815}" destId="{CBAFC969-D6C9-4FA0-AA7E-DD4FC4F910F2}" srcOrd="0" destOrd="0" presId="urn:microsoft.com/office/officeart/2005/8/layout/vList5"/>
    <dgm:cxn modelId="{99AD91E1-2939-4601-9F84-2535493265D6}" type="presParOf" srcId="{CBAFC969-D6C9-4FA0-AA7E-DD4FC4F910F2}" destId="{13B03F90-85AE-4245-9BA3-36BA7C1BCA58}" srcOrd="0" destOrd="0" presId="urn:microsoft.com/office/officeart/2005/8/layout/vList5"/>
    <dgm:cxn modelId="{14892D9A-EDA1-47F3-831F-ECB2EB0FBA2C}"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61B91300-1E59-4AD1-B711-E66D3BF34746}" srcId="{DFA88CC8-EAF9-42DA-A4C8-793A1F818815}" destId="{601AFE5E-81B7-4493-BBD0-A9CB0AA6CAD2}" srcOrd="0" destOrd="0" parTransId="{C74E7451-C8CA-48D3-B887-55D8E13A929C}" sibTransId="{503552E4-F0C3-4F5F-B43B-B38C8200A8B5}"/>
    <dgm:cxn modelId="{F9F757BC-58AC-47B1-A27C-255896D79391}" type="presOf" srcId="{DFA88CC8-EAF9-42DA-A4C8-793A1F818815}" destId="{CBAFC969-D6C9-4FA0-AA7E-DD4FC4F910F2}" srcOrd="0" destOrd="0" presId="urn:microsoft.com/office/officeart/2005/8/layout/vList5"/>
    <dgm:cxn modelId="{BCE9E557-3E78-4709-9FAB-34A5A28D2637}" type="presOf" srcId="{601AFE5E-81B7-4493-BBD0-A9CB0AA6CAD2}" destId="{A3DFCA2A-3259-4688-A833-7E47232A7BA9}" srcOrd="0" destOrd="0" presId="urn:microsoft.com/office/officeart/2005/8/layout/vList5"/>
    <dgm:cxn modelId="{486E7230-920F-435C-B88E-24F165DC7721}" type="presParOf" srcId="{CBAFC969-D6C9-4FA0-AA7E-DD4FC4F910F2}" destId="{13B03F90-85AE-4245-9BA3-36BA7C1BCA58}" srcOrd="0" destOrd="0" presId="urn:microsoft.com/office/officeart/2005/8/layout/vList5"/>
    <dgm:cxn modelId="{A6181227-A26C-4DA1-9E74-F04264C9092D}"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61B91300-1E59-4AD1-B711-E66D3BF34746}" srcId="{DFA88CC8-EAF9-42DA-A4C8-793A1F818815}" destId="{601AFE5E-81B7-4493-BBD0-A9CB0AA6CAD2}" srcOrd="0" destOrd="0" parTransId="{C74E7451-C8CA-48D3-B887-55D8E13A929C}" sibTransId="{503552E4-F0C3-4F5F-B43B-B38C8200A8B5}"/>
    <dgm:cxn modelId="{29A1CBD8-26F4-439F-A4D5-8B0097A8C4C0}" type="presOf" srcId="{DFA88CC8-EAF9-42DA-A4C8-793A1F818815}" destId="{CBAFC969-D6C9-4FA0-AA7E-DD4FC4F910F2}" srcOrd="0" destOrd="0" presId="urn:microsoft.com/office/officeart/2005/8/layout/vList5"/>
    <dgm:cxn modelId="{C60A4E71-3B5C-4EB5-9631-C71346AC5FB5}" type="presOf" srcId="{601AFE5E-81B7-4493-BBD0-A9CB0AA6CAD2}" destId="{A3DFCA2A-3259-4688-A833-7E47232A7BA9}" srcOrd="0" destOrd="0" presId="urn:microsoft.com/office/officeart/2005/8/layout/vList5"/>
    <dgm:cxn modelId="{2C166E8C-F7B1-4682-B75B-B8A963F40E67}" type="presParOf" srcId="{CBAFC969-D6C9-4FA0-AA7E-DD4FC4F910F2}" destId="{13B03F90-85AE-4245-9BA3-36BA7C1BCA58}" srcOrd="0" destOrd="0" presId="urn:microsoft.com/office/officeart/2005/8/layout/vList5"/>
    <dgm:cxn modelId="{32C34086-6291-43A5-BEB9-372F0B6B7D0C}"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05C75A9C-0EA1-47D4-810C-5735BAB05640}" type="presOf" srcId="{DFA88CC8-EAF9-42DA-A4C8-793A1F818815}" destId="{CBAFC969-D6C9-4FA0-AA7E-DD4FC4F910F2}" srcOrd="0" destOrd="0" presId="urn:microsoft.com/office/officeart/2005/8/layout/vList5"/>
    <dgm:cxn modelId="{EB79F74E-C5F8-4602-89E0-FD756CA18C93}"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5F060B86-CAEA-4AA9-8FEF-EB7DD5B721AB}" type="presParOf" srcId="{CBAFC969-D6C9-4FA0-AA7E-DD4FC4F910F2}" destId="{13B03F90-85AE-4245-9BA3-36BA7C1BCA58}" srcOrd="0" destOrd="0" presId="urn:microsoft.com/office/officeart/2005/8/layout/vList5"/>
    <dgm:cxn modelId="{08A4B2F8-0F8C-4288-8CF6-AFD905B95D2B}"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altLang="en-US" sz="3200" dirty="0" smtClean="0">
              <a:ea typeface="ヒラギノ角ゴ Pro W3" pitchFamily="112" charset="-128"/>
            </a:rPr>
            <a:t>Compound Interest at 6 Percent Over Time</a:t>
          </a:r>
          <a:endParaRPr lang="en-US" sz="32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9B324B53-4530-49A8-8B8F-0A772FADF029}" type="presOf" srcId="{272188CF-E719-4B97-93EC-29B63202C477}" destId="{67102D7B-15D9-45C1-9189-36EE3C442D3B}" srcOrd="0" destOrd="0" presId="urn:microsoft.com/office/officeart/2005/8/layout/vList5"/>
    <dgm:cxn modelId="{FEAD0BCF-B4DF-4326-AA14-FD3C33CB8493}" srcId="{6301CF29-031A-473C-AFEB-BC37CEEFE31C}" destId="{272188CF-E719-4B97-93EC-29B63202C477}" srcOrd="0" destOrd="0" parTransId="{4CA52A13-6C42-417F-B611-4FA082D5BA09}" sibTransId="{253434C2-7ED9-42CA-8030-2E8DC2F2D88E}"/>
    <dgm:cxn modelId="{8094D5BF-9521-4378-B0E8-ECC8CEEFE7BD}" type="presOf" srcId="{6301CF29-031A-473C-AFEB-BC37CEEFE31C}" destId="{CECCFC02-FA83-430C-9F2A-11CE0F366AB4}" srcOrd="0" destOrd="0" presId="urn:microsoft.com/office/officeart/2005/8/layout/vList5"/>
    <dgm:cxn modelId="{E4D137D8-2E6E-40F9-B95B-B43E215ABA72}" type="presParOf" srcId="{CECCFC02-FA83-430C-9F2A-11CE0F366AB4}" destId="{F0C98EE2-93C6-4055-B774-04D737F872FE}" srcOrd="0" destOrd="0" presId="urn:microsoft.com/office/officeart/2005/8/layout/vList5"/>
    <dgm:cxn modelId="{5CB35914-6B20-4634-BCA4-92FB6AD398BC}"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altLang="en-US" sz="3200" dirty="0" smtClean="0">
              <a:ea typeface="ヒラギノ角ゴ Pro W3" pitchFamily="112" charset="-128"/>
            </a:rPr>
            <a:t>Compound Interest at 6 Percent Over Time</a:t>
          </a:r>
          <a:endParaRPr lang="en-US" sz="32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C88C9F78-C174-4362-821E-C0651E159CEB}" type="presOf" srcId="{272188CF-E719-4B97-93EC-29B63202C477}" destId="{67102D7B-15D9-45C1-9189-36EE3C442D3B}" srcOrd="0" destOrd="0" presId="urn:microsoft.com/office/officeart/2005/8/layout/vList5"/>
    <dgm:cxn modelId="{F22DCC3D-E6E1-4D12-9460-24E3EFEAA5A3}" type="presOf" srcId="{6301CF29-031A-473C-AFEB-BC37CEEFE31C}" destId="{CECCFC02-FA83-430C-9F2A-11CE0F366AB4}" srcOrd="0" destOrd="0" presId="urn:microsoft.com/office/officeart/2005/8/layout/vList5"/>
    <dgm:cxn modelId="{DAC00F82-6EFA-405F-A4AB-0F59D00318B8}" type="presParOf" srcId="{CECCFC02-FA83-430C-9F2A-11CE0F366AB4}" destId="{F0C98EE2-93C6-4055-B774-04D737F872FE}" srcOrd="0" destOrd="0" presId="urn:microsoft.com/office/officeart/2005/8/layout/vList5"/>
    <dgm:cxn modelId="{F0B297EA-4FE6-476C-8000-D8E488F438ED}"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01CF29-031A-473C-AFEB-BC37CEEFE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188CF-E719-4B97-93EC-29B63202C477}">
      <dgm:prSet custT="1"/>
      <dgm:spPr>
        <a:solidFill>
          <a:srgbClr val="002060"/>
        </a:solidFill>
        <a:effectLst>
          <a:innerShdw blurRad="825500" dist="50800" dir="13500000">
            <a:prstClr val="black"/>
          </a:innerShdw>
        </a:effectLst>
      </dgm:spPr>
      <dgm:t>
        <a:bodyPr/>
        <a:lstStyle/>
        <a:p>
          <a:pPr rtl="0"/>
          <a:r>
            <a:rPr lang="en-US" sz="4000" dirty="0" smtClean="0"/>
            <a:t>The Rule of 72</a:t>
          </a:r>
          <a:endParaRPr lang="en-US" sz="4000" dirty="0"/>
        </a:p>
      </dgm:t>
    </dgm:pt>
    <dgm:pt modelId="{253434C2-7ED9-42CA-8030-2E8DC2F2D88E}" type="sibTrans" cxnId="{FEAD0BCF-B4DF-4326-AA14-FD3C33CB8493}">
      <dgm:prSet/>
      <dgm:spPr/>
      <dgm:t>
        <a:bodyPr/>
        <a:lstStyle/>
        <a:p>
          <a:endParaRPr lang="en-US"/>
        </a:p>
      </dgm:t>
    </dgm:pt>
    <dgm:pt modelId="{4CA52A13-6C42-417F-B611-4FA082D5BA09}" type="parTrans" cxnId="{FEAD0BCF-B4DF-4326-AA14-FD3C33CB8493}">
      <dgm:prSet/>
      <dgm:spPr/>
      <dgm:t>
        <a:bodyPr/>
        <a:lstStyle/>
        <a:p>
          <a:endParaRPr lang="en-US"/>
        </a:p>
      </dgm:t>
    </dgm:pt>
    <dgm:pt modelId="{CECCFC02-FA83-430C-9F2A-11CE0F366AB4}" type="pres">
      <dgm:prSet presAssocID="{6301CF29-031A-473C-AFEB-BC37CEEFE31C}" presName="Name0" presStyleCnt="0">
        <dgm:presLayoutVars>
          <dgm:dir/>
          <dgm:animLvl val="lvl"/>
          <dgm:resizeHandles val="exact"/>
        </dgm:presLayoutVars>
      </dgm:prSet>
      <dgm:spPr/>
      <dgm:t>
        <a:bodyPr/>
        <a:lstStyle/>
        <a:p>
          <a:endParaRPr lang="en-US"/>
        </a:p>
      </dgm:t>
    </dgm:pt>
    <dgm:pt modelId="{F0C98EE2-93C6-4055-B774-04D737F872FE}" type="pres">
      <dgm:prSet presAssocID="{272188CF-E719-4B97-93EC-29B63202C477}" presName="linNode" presStyleCnt="0"/>
      <dgm:spPr/>
    </dgm:pt>
    <dgm:pt modelId="{67102D7B-15D9-45C1-9189-36EE3C442D3B}" type="pres">
      <dgm:prSet presAssocID="{272188CF-E719-4B97-93EC-29B63202C477}" presName="parentText" presStyleLbl="node1" presStyleIdx="0" presStyleCnt="1" custScaleX="277778" custScaleY="100000" custLinFactNeighborX="-136" custLinFactNeighborY="-32216">
        <dgm:presLayoutVars>
          <dgm:chMax val="1"/>
          <dgm:bulletEnabled val="1"/>
        </dgm:presLayoutVars>
      </dgm:prSet>
      <dgm:spPr/>
      <dgm:t>
        <a:bodyPr/>
        <a:lstStyle/>
        <a:p>
          <a:endParaRPr lang="en-US"/>
        </a:p>
      </dgm:t>
    </dgm:pt>
  </dgm:ptLst>
  <dgm:cxnLst>
    <dgm:cxn modelId="{FEAD0BCF-B4DF-4326-AA14-FD3C33CB8493}" srcId="{6301CF29-031A-473C-AFEB-BC37CEEFE31C}" destId="{272188CF-E719-4B97-93EC-29B63202C477}" srcOrd="0" destOrd="0" parTransId="{4CA52A13-6C42-417F-B611-4FA082D5BA09}" sibTransId="{253434C2-7ED9-42CA-8030-2E8DC2F2D88E}"/>
    <dgm:cxn modelId="{6DE13E56-4018-4478-958D-0961C71E1272}" type="presOf" srcId="{6301CF29-031A-473C-AFEB-BC37CEEFE31C}" destId="{CECCFC02-FA83-430C-9F2A-11CE0F366AB4}" srcOrd="0" destOrd="0" presId="urn:microsoft.com/office/officeart/2005/8/layout/vList5"/>
    <dgm:cxn modelId="{3546DB8C-9128-4259-BC53-D121EA0DC7DC}" type="presOf" srcId="{272188CF-E719-4B97-93EC-29B63202C477}" destId="{67102D7B-15D9-45C1-9189-36EE3C442D3B}" srcOrd="0" destOrd="0" presId="urn:microsoft.com/office/officeart/2005/8/layout/vList5"/>
    <dgm:cxn modelId="{061C9913-AC78-461C-B1E9-51D699CA6058}" type="presParOf" srcId="{CECCFC02-FA83-430C-9F2A-11CE0F366AB4}" destId="{F0C98EE2-93C6-4055-B774-04D737F872FE}" srcOrd="0" destOrd="0" presId="urn:microsoft.com/office/officeart/2005/8/layout/vList5"/>
    <dgm:cxn modelId="{2C1AA324-A956-46F3-9669-502A8C775A14}" type="presParOf" srcId="{F0C98EE2-93C6-4055-B774-04D737F872FE}" destId="{67102D7B-15D9-45C1-9189-36EE3C442D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custLinFactNeighborX="-136" custLinFactNeighborY="64349">
        <dgm:presLayoutVars>
          <dgm:chMax val="1"/>
          <dgm:bulletEnabled val="1"/>
        </dgm:presLayoutVars>
      </dgm:prSet>
      <dgm:spPr/>
      <dgm:t>
        <a:bodyPr/>
        <a:lstStyle/>
        <a:p>
          <a:endParaRPr lang="en-US"/>
        </a:p>
      </dgm:t>
    </dgm:pt>
  </dgm:ptLst>
  <dgm:cxnLst>
    <dgm:cxn modelId="{D94F5AA1-0D3E-44D0-BBB4-DB282232AA21}"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0B6F5D18-DB85-4F8E-9E21-A10BC5CCEE2C}" type="presOf" srcId="{601AFE5E-81B7-4493-BBD0-A9CB0AA6CAD2}" destId="{A3DFCA2A-3259-4688-A833-7E47232A7BA9}" srcOrd="0" destOrd="0" presId="urn:microsoft.com/office/officeart/2005/8/layout/vList5"/>
    <dgm:cxn modelId="{A4398434-C4FA-43A7-9933-251EFB7D793B}" type="presParOf" srcId="{CBAFC969-D6C9-4FA0-AA7E-DD4FC4F910F2}" destId="{13B03F90-85AE-4245-9BA3-36BA7C1BCA58}" srcOrd="0" destOrd="0" presId="urn:microsoft.com/office/officeart/2005/8/layout/vList5"/>
    <dgm:cxn modelId="{C6D27F00-D377-47F0-9D82-2CF252FDAE8A}"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b="1" dirty="0" smtClean="0"/>
            <a:t>Calculator</a:t>
          </a:r>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61B91300-1E59-4AD1-B711-E66D3BF34746}" srcId="{DFA88CC8-EAF9-42DA-A4C8-793A1F818815}" destId="{601AFE5E-81B7-4493-BBD0-A9CB0AA6CAD2}" srcOrd="0" destOrd="0" parTransId="{C74E7451-C8CA-48D3-B887-55D8E13A929C}" sibTransId="{503552E4-F0C3-4F5F-B43B-B38C8200A8B5}"/>
    <dgm:cxn modelId="{B6F02DFE-FA52-429C-BEB2-71DBE18CDEAD}" type="presOf" srcId="{DFA88CC8-EAF9-42DA-A4C8-793A1F818815}" destId="{CBAFC969-D6C9-4FA0-AA7E-DD4FC4F910F2}" srcOrd="0" destOrd="0" presId="urn:microsoft.com/office/officeart/2005/8/layout/vList5"/>
    <dgm:cxn modelId="{316BEDC9-331C-4C18-B74F-0F6959C7E46F}" type="presOf" srcId="{601AFE5E-81B7-4493-BBD0-A9CB0AA6CAD2}" destId="{A3DFCA2A-3259-4688-A833-7E47232A7BA9}" srcOrd="0" destOrd="0" presId="urn:microsoft.com/office/officeart/2005/8/layout/vList5"/>
    <dgm:cxn modelId="{DC0205F7-E9BE-4A4A-B6A9-86D8C570DDA9}" type="presParOf" srcId="{CBAFC969-D6C9-4FA0-AA7E-DD4FC4F910F2}" destId="{13B03F90-85AE-4245-9BA3-36BA7C1BCA58}" srcOrd="0" destOrd="0" presId="urn:microsoft.com/office/officeart/2005/8/layout/vList5"/>
    <dgm:cxn modelId="{D409B9BF-F10C-4311-847A-74FCC9C532B8}"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419E704A-8346-4E4E-98F5-A4AC4BDC4324}" type="presOf" srcId="{DFA88CC8-EAF9-42DA-A4C8-793A1F818815}" destId="{CBAFC969-D6C9-4FA0-AA7E-DD4FC4F910F2}" srcOrd="0" destOrd="0" presId="urn:microsoft.com/office/officeart/2005/8/layout/vList5"/>
    <dgm:cxn modelId="{07A21E7E-7092-407C-ACE0-EB016F589B8F}"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4FCBB994-B28C-49E8-8450-AC054AE70CDC}" type="presParOf" srcId="{CBAFC969-D6C9-4FA0-AA7E-DD4FC4F910F2}" destId="{13B03F90-85AE-4245-9BA3-36BA7C1BCA58}" srcOrd="0" destOrd="0" presId="urn:microsoft.com/office/officeart/2005/8/layout/vList5"/>
    <dgm:cxn modelId="{C0882BCC-60A8-454C-A5C0-69C43C4B15B0}"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5DD3C148-E2C6-42EE-A27A-FE4B0177DDB6}" type="presOf" srcId="{DFA88CC8-EAF9-42DA-A4C8-793A1F818815}" destId="{CBAFC969-D6C9-4FA0-AA7E-DD4FC4F910F2}" srcOrd="0" destOrd="0" presId="urn:microsoft.com/office/officeart/2005/8/layout/vList5"/>
    <dgm:cxn modelId="{90810213-4CCC-49D3-B7B6-48051B7C74E9}"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E201C81B-1445-4011-BA6B-6C01EBCA2C35}" type="presParOf" srcId="{CBAFC969-D6C9-4FA0-AA7E-DD4FC4F910F2}" destId="{13B03F90-85AE-4245-9BA3-36BA7C1BCA58}" srcOrd="0" destOrd="0" presId="urn:microsoft.com/office/officeart/2005/8/layout/vList5"/>
    <dgm:cxn modelId="{8E8E8583-F0B1-47BE-AA4C-A2A799571CC9}"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CBF10F99-4BD4-4B28-B765-400B12A990DE}"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47AAB2FE-C96A-47B7-8816-11F8A99585FA}" type="presOf" srcId="{DFA88CC8-EAF9-42DA-A4C8-793A1F818815}" destId="{CBAFC969-D6C9-4FA0-AA7E-DD4FC4F910F2}" srcOrd="0" destOrd="0" presId="urn:microsoft.com/office/officeart/2005/8/layout/vList5"/>
    <dgm:cxn modelId="{CF3FAF12-76B0-405C-84CD-687D41733152}" type="presParOf" srcId="{CBAFC969-D6C9-4FA0-AA7E-DD4FC4F910F2}" destId="{13B03F90-85AE-4245-9BA3-36BA7C1BCA58}" srcOrd="0" destOrd="0" presId="urn:microsoft.com/office/officeart/2005/8/layout/vList5"/>
    <dgm:cxn modelId="{31D492F4-BD55-4667-839B-BEAFAE205B5F}"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AF4F263E-9957-4D6E-8A66-75080A574B8A}"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55C19357-15AF-4D9F-BC96-1D7415942720}" type="presOf" srcId="{DFA88CC8-EAF9-42DA-A4C8-793A1F818815}" destId="{CBAFC969-D6C9-4FA0-AA7E-DD4FC4F910F2}" srcOrd="0" destOrd="0" presId="urn:microsoft.com/office/officeart/2005/8/layout/vList5"/>
    <dgm:cxn modelId="{8DEC5008-5D0F-455A-B8C0-8D9B622A42EC}" type="presParOf" srcId="{CBAFC969-D6C9-4FA0-AA7E-DD4FC4F910F2}" destId="{13B03F90-85AE-4245-9BA3-36BA7C1BCA58}" srcOrd="0" destOrd="0" presId="urn:microsoft.com/office/officeart/2005/8/layout/vList5"/>
    <dgm:cxn modelId="{568EBD2D-0992-409F-A14C-D9174E68AEDF}"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1EE29CB8-7C55-4E68-BE6C-355CACF91A87}"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1EC014CD-F6BA-49B1-900D-698EE900100C}" type="presOf" srcId="{DFA88CC8-EAF9-42DA-A4C8-793A1F818815}" destId="{CBAFC969-D6C9-4FA0-AA7E-DD4FC4F910F2}" srcOrd="0" destOrd="0" presId="urn:microsoft.com/office/officeart/2005/8/layout/vList5"/>
    <dgm:cxn modelId="{B5BC7053-BE05-43C6-ABAD-5A1CE3AC584E}" type="presParOf" srcId="{CBAFC969-D6C9-4FA0-AA7E-DD4FC4F910F2}" destId="{13B03F90-85AE-4245-9BA3-36BA7C1BCA58}" srcOrd="0" destOrd="0" presId="urn:microsoft.com/office/officeart/2005/8/layout/vList5"/>
    <dgm:cxn modelId="{1E6BF2B1-FE34-44EF-B39F-ACB5A2E045A3}"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39EB670D-34D7-41C8-AFA2-2265F6800643}"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6C70F240-F8A7-4A82-80BB-9407C0350E6D}" type="presOf" srcId="{601AFE5E-81B7-4493-BBD0-A9CB0AA6CAD2}" destId="{A3DFCA2A-3259-4688-A833-7E47232A7BA9}" srcOrd="0" destOrd="0" presId="urn:microsoft.com/office/officeart/2005/8/layout/vList5"/>
    <dgm:cxn modelId="{84A53164-A5B9-4264-92CA-5289E9487593}" type="presParOf" srcId="{CBAFC969-D6C9-4FA0-AA7E-DD4FC4F910F2}" destId="{13B03F90-85AE-4245-9BA3-36BA7C1BCA58}" srcOrd="0" destOrd="0" presId="urn:microsoft.com/office/officeart/2005/8/layout/vList5"/>
    <dgm:cxn modelId="{93D948DF-2F45-49F5-BDAC-71EFE5F1D876}"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3E430CD6-0011-491F-AE8F-38903F1A7FEE}"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8DE2DD68-408D-43B7-BB35-86A4B62C7BF3}" type="presOf" srcId="{601AFE5E-81B7-4493-BBD0-A9CB0AA6CAD2}" destId="{A3DFCA2A-3259-4688-A833-7E47232A7BA9}" srcOrd="0" destOrd="0" presId="urn:microsoft.com/office/officeart/2005/8/layout/vList5"/>
    <dgm:cxn modelId="{A71C238A-7A74-4A99-97B5-5FACA55F9AC2}" type="presParOf" srcId="{CBAFC969-D6C9-4FA0-AA7E-DD4FC4F910F2}" destId="{13B03F90-85AE-4245-9BA3-36BA7C1BCA58}" srcOrd="0" destOrd="0" presId="urn:microsoft.com/office/officeart/2005/8/layout/vList5"/>
    <dgm:cxn modelId="{94BE8CF7-4778-4615-BD0D-AF4ACAAD593E}"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61B91300-1E59-4AD1-B711-E66D3BF34746}" srcId="{DFA88CC8-EAF9-42DA-A4C8-793A1F818815}" destId="{601AFE5E-81B7-4493-BBD0-A9CB0AA6CAD2}" srcOrd="0" destOrd="0" parTransId="{C74E7451-C8CA-48D3-B887-55D8E13A929C}" sibTransId="{503552E4-F0C3-4F5F-B43B-B38C8200A8B5}"/>
    <dgm:cxn modelId="{FCD281EE-CB95-4A82-80A3-C1E70F484077}" type="presOf" srcId="{DFA88CC8-EAF9-42DA-A4C8-793A1F818815}" destId="{CBAFC969-D6C9-4FA0-AA7E-DD4FC4F910F2}" srcOrd="0" destOrd="0" presId="urn:microsoft.com/office/officeart/2005/8/layout/vList5"/>
    <dgm:cxn modelId="{596CA3E1-F53E-4DFD-8F7B-1CA11E1EF8D8}" type="presOf" srcId="{601AFE5E-81B7-4493-BBD0-A9CB0AA6CAD2}" destId="{A3DFCA2A-3259-4688-A833-7E47232A7BA9}" srcOrd="0" destOrd="0" presId="urn:microsoft.com/office/officeart/2005/8/layout/vList5"/>
    <dgm:cxn modelId="{9B0A4DB9-C495-40B5-92D4-07CDCE2B9D67}" type="presParOf" srcId="{CBAFC969-D6C9-4FA0-AA7E-DD4FC4F910F2}" destId="{13B03F90-85AE-4245-9BA3-36BA7C1BCA58}" srcOrd="0" destOrd="0" presId="urn:microsoft.com/office/officeart/2005/8/layout/vList5"/>
    <dgm:cxn modelId="{522B3CE0-2823-4EBF-A0EE-9766A08C68C0}"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C1909A5D-5D47-47F5-A9D9-758DC09FF196}" type="presOf" srcId="{DFA88CC8-EAF9-42DA-A4C8-793A1F818815}" destId="{CBAFC969-D6C9-4FA0-AA7E-DD4FC4F910F2}" srcOrd="0" destOrd="0" presId="urn:microsoft.com/office/officeart/2005/8/layout/vList5"/>
    <dgm:cxn modelId="{9C9D6E25-12C5-45FA-94AC-73144B1E897A}"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5D59AAA2-D39E-4694-9D3A-5F9C519B6A61}" type="presParOf" srcId="{CBAFC969-D6C9-4FA0-AA7E-DD4FC4F910F2}" destId="{13B03F90-85AE-4245-9BA3-36BA7C1BCA58}" srcOrd="0" destOrd="0" presId="urn:microsoft.com/office/officeart/2005/8/layout/vList5"/>
    <dgm:cxn modelId="{C1FA9FC4-8168-4B68-B8FE-6F2D8E9720C9}"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AACF4EF5-050B-4219-B196-C2622E4C228B}" type="presOf" srcId="{DFA88CC8-EAF9-42DA-A4C8-793A1F818815}" destId="{CBAFC969-D6C9-4FA0-AA7E-DD4FC4F910F2}" srcOrd="0" destOrd="0" presId="urn:microsoft.com/office/officeart/2005/8/layout/vList5"/>
    <dgm:cxn modelId="{153359A0-EFC6-4AFD-AF77-A0352C5A14D4}"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03D3D01F-146B-40A6-AB4D-283A1D0CBFBF}" type="presParOf" srcId="{CBAFC969-D6C9-4FA0-AA7E-DD4FC4F910F2}" destId="{13B03F90-85AE-4245-9BA3-36BA7C1BCA58}" srcOrd="0" destOrd="0" presId="urn:microsoft.com/office/officeart/2005/8/layout/vList5"/>
    <dgm:cxn modelId="{BAECA02D-C3F9-45DC-91BC-A80C14BB9C57}"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61B91300-1E59-4AD1-B711-E66D3BF34746}" srcId="{DFA88CC8-EAF9-42DA-A4C8-793A1F818815}" destId="{601AFE5E-81B7-4493-BBD0-A9CB0AA6CAD2}" srcOrd="0" destOrd="0" parTransId="{C74E7451-C8CA-48D3-B887-55D8E13A929C}" sibTransId="{503552E4-F0C3-4F5F-B43B-B38C8200A8B5}"/>
    <dgm:cxn modelId="{8D16E8EC-3E8A-4264-B5C9-C06C355017A9}" type="presOf" srcId="{DFA88CC8-EAF9-42DA-A4C8-793A1F818815}" destId="{CBAFC969-D6C9-4FA0-AA7E-DD4FC4F910F2}" srcOrd="0" destOrd="0" presId="urn:microsoft.com/office/officeart/2005/8/layout/vList5"/>
    <dgm:cxn modelId="{0754708B-37A7-4F84-8B5B-87D98FD9F60B}" type="presOf" srcId="{601AFE5E-81B7-4493-BBD0-A9CB0AA6CAD2}" destId="{A3DFCA2A-3259-4688-A833-7E47232A7BA9}" srcOrd="0" destOrd="0" presId="urn:microsoft.com/office/officeart/2005/8/layout/vList5"/>
    <dgm:cxn modelId="{5F149649-333D-40FE-A141-95F663004636}" type="presParOf" srcId="{CBAFC969-D6C9-4FA0-AA7E-DD4FC4F910F2}" destId="{13B03F90-85AE-4245-9BA3-36BA7C1BCA58}" srcOrd="0" destOrd="0" presId="urn:microsoft.com/office/officeart/2005/8/layout/vList5"/>
    <dgm:cxn modelId="{DA67A6AB-3089-46F8-BD4D-F9A630D833AC}"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61B91300-1E59-4AD1-B711-E66D3BF34746}" srcId="{DFA88CC8-EAF9-42DA-A4C8-793A1F818815}" destId="{601AFE5E-81B7-4493-BBD0-A9CB0AA6CAD2}" srcOrd="0" destOrd="0" parTransId="{C74E7451-C8CA-48D3-B887-55D8E13A929C}" sibTransId="{503552E4-F0C3-4F5F-B43B-B38C8200A8B5}"/>
    <dgm:cxn modelId="{4C4BA029-C3FA-4D68-8266-8D6FA1027CE4}" type="presOf" srcId="{DFA88CC8-EAF9-42DA-A4C8-793A1F818815}" destId="{CBAFC969-D6C9-4FA0-AA7E-DD4FC4F910F2}" srcOrd="0" destOrd="0" presId="urn:microsoft.com/office/officeart/2005/8/layout/vList5"/>
    <dgm:cxn modelId="{45BF9652-A910-46A9-A968-5BFC8603BB01}" type="presOf" srcId="{601AFE5E-81B7-4493-BBD0-A9CB0AA6CAD2}" destId="{A3DFCA2A-3259-4688-A833-7E47232A7BA9}" srcOrd="0" destOrd="0" presId="urn:microsoft.com/office/officeart/2005/8/layout/vList5"/>
    <dgm:cxn modelId="{D849510E-9935-40F4-9F22-A41C86A9B369}" type="presParOf" srcId="{CBAFC969-D6C9-4FA0-AA7E-DD4FC4F910F2}" destId="{13B03F90-85AE-4245-9BA3-36BA7C1BCA58}" srcOrd="0" destOrd="0" presId="urn:microsoft.com/office/officeart/2005/8/layout/vList5"/>
    <dgm:cxn modelId="{DF1BFC41-CB31-4A20-AFC9-6FB66DF03252}"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340D30D5-5508-423D-90ED-79020DE7893C}" type="presOf" srcId="{DFA88CC8-EAF9-42DA-A4C8-793A1F818815}" destId="{CBAFC969-D6C9-4FA0-AA7E-DD4FC4F910F2}" srcOrd="0" destOrd="0" presId="urn:microsoft.com/office/officeart/2005/8/layout/vList5"/>
    <dgm:cxn modelId="{4D4D3ED9-F848-4988-A18C-30729FD2F1FD}"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2CADC0EE-3958-4772-9BB6-87600CAC7DF9}" type="presParOf" srcId="{CBAFC969-D6C9-4FA0-AA7E-DD4FC4F910F2}" destId="{13B03F90-85AE-4245-9BA3-36BA7C1BCA58}" srcOrd="0" destOrd="0" presId="urn:microsoft.com/office/officeart/2005/8/layout/vList5"/>
    <dgm:cxn modelId="{2850D95B-01C7-40E0-A7D8-5236CD84B9B8}"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5B166A9C-0032-4172-8098-1707926D5BA4}" type="presOf" srcId="{DFA88CC8-EAF9-42DA-A4C8-793A1F818815}" destId="{CBAFC969-D6C9-4FA0-AA7E-DD4FC4F910F2}" srcOrd="0" destOrd="0" presId="urn:microsoft.com/office/officeart/2005/8/layout/vList5"/>
    <dgm:cxn modelId="{272BEA6E-E9B4-4684-833E-E3CBE500EAA5}"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C426C019-8839-4CF5-95D2-7802358D582D}" type="presParOf" srcId="{CBAFC969-D6C9-4FA0-AA7E-DD4FC4F910F2}" destId="{13B03F90-85AE-4245-9BA3-36BA7C1BCA58}" srcOrd="0" destOrd="0" presId="urn:microsoft.com/office/officeart/2005/8/layout/vList5"/>
    <dgm:cxn modelId="{C07D794C-487D-4457-8A15-AF7A41B059E0}"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283FC736-71D2-4B28-9296-5F0E0EFE3C9A}" type="presOf" srcId="{601AFE5E-81B7-4493-BBD0-A9CB0AA6CAD2}" destId="{A3DFCA2A-3259-4688-A833-7E47232A7BA9}" srcOrd="0" destOrd="0" presId="urn:microsoft.com/office/officeart/2005/8/layout/vList5"/>
    <dgm:cxn modelId="{1F8E5DA2-7C6E-45B1-B589-B45D23F368A0}"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4CF3FF7C-9199-4E42-9E30-0AFB81A8E890}" type="presParOf" srcId="{CBAFC969-D6C9-4FA0-AA7E-DD4FC4F910F2}" destId="{13B03F90-85AE-4245-9BA3-36BA7C1BCA58}" srcOrd="0" destOrd="0" presId="urn:microsoft.com/office/officeart/2005/8/layout/vList5"/>
    <dgm:cxn modelId="{ED45C55F-CEBD-4CC3-A1D3-319F48EB679C}"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BF49D2FD-31F2-4D4F-B3CA-3BD4221CCE9D}"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B41ADE19-FD39-436F-809A-8233A5E2BC42}" type="presOf" srcId="{601AFE5E-81B7-4493-BBD0-A9CB0AA6CAD2}" destId="{A3DFCA2A-3259-4688-A833-7E47232A7BA9}" srcOrd="0" destOrd="0" presId="urn:microsoft.com/office/officeart/2005/8/layout/vList5"/>
    <dgm:cxn modelId="{93907B3F-1F8D-4B84-9EBF-340A04FECE40}" type="presParOf" srcId="{CBAFC969-D6C9-4FA0-AA7E-DD4FC4F910F2}" destId="{13B03F90-85AE-4245-9BA3-36BA7C1BCA58}" srcOrd="0" destOrd="0" presId="urn:microsoft.com/office/officeart/2005/8/layout/vList5"/>
    <dgm:cxn modelId="{7ECD3708-D9BB-4EAD-8A84-C805194F92AE}"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49ADCD3F-0978-4737-BB5B-A105350F9051}"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13CF5C1D-2F44-4228-9646-92073303018A}" type="presOf" srcId="{DFA88CC8-EAF9-42DA-A4C8-793A1F818815}" destId="{CBAFC969-D6C9-4FA0-AA7E-DD4FC4F910F2}" srcOrd="0" destOrd="0" presId="urn:microsoft.com/office/officeart/2005/8/layout/vList5"/>
    <dgm:cxn modelId="{90DC02A5-8425-4527-B120-465B76D5B3A0}" type="presParOf" srcId="{CBAFC969-D6C9-4FA0-AA7E-DD4FC4F910F2}" destId="{13B03F90-85AE-4245-9BA3-36BA7C1BCA58}" srcOrd="0" destOrd="0" presId="urn:microsoft.com/office/officeart/2005/8/layout/vList5"/>
    <dgm:cxn modelId="{C49FBAEF-8458-49D6-85C7-FFC138216AE4}"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1A6D855D-2A0A-4BDD-88D3-52FDE20228F3}"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BC04DAD3-82CF-4943-A60D-DEC4A8B45845}" type="presOf" srcId="{601AFE5E-81B7-4493-BBD0-A9CB0AA6CAD2}" destId="{A3DFCA2A-3259-4688-A833-7E47232A7BA9}" srcOrd="0" destOrd="0" presId="urn:microsoft.com/office/officeart/2005/8/layout/vList5"/>
    <dgm:cxn modelId="{5EF0F583-DDC4-4CB7-A726-030D2E554DEA}" type="presParOf" srcId="{CBAFC969-D6C9-4FA0-AA7E-DD4FC4F910F2}" destId="{13B03F90-85AE-4245-9BA3-36BA7C1BCA58}" srcOrd="0" destOrd="0" presId="urn:microsoft.com/office/officeart/2005/8/layout/vList5"/>
    <dgm:cxn modelId="{809B594A-F3B9-4443-A012-FF34EEDEDCC3}"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93A3259C-9D85-4130-9A2C-98505A8DF40A}"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A5518848-0FA4-409F-8AE8-505102176156}" type="presOf" srcId="{DFA88CC8-EAF9-42DA-A4C8-793A1F818815}" destId="{CBAFC969-D6C9-4FA0-AA7E-DD4FC4F910F2}" srcOrd="0" destOrd="0" presId="urn:microsoft.com/office/officeart/2005/8/layout/vList5"/>
    <dgm:cxn modelId="{ABC4899A-0BD5-4F30-A92F-2F7D0081F97D}" type="presParOf" srcId="{CBAFC969-D6C9-4FA0-AA7E-DD4FC4F910F2}" destId="{13B03F90-85AE-4245-9BA3-36BA7C1BCA58}" srcOrd="0" destOrd="0" presId="urn:microsoft.com/office/officeart/2005/8/layout/vList5"/>
    <dgm:cxn modelId="{11B93F1D-3992-410D-BD3D-53FC93F4EAE2}"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69054779-8FCD-43E3-8848-F7491987BECC}"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79AAB1D0-0615-4D7A-BC35-810B9938035E}" type="presOf" srcId="{DFA88CC8-EAF9-42DA-A4C8-793A1F818815}" destId="{CBAFC969-D6C9-4FA0-AA7E-DD4FC4F910F2}" srcOrd="0" destOrd="0" presId="urn:microsoft.com/office/officeart/2005/8/layout/vList5"/>
    <dgm:cxn modelId="{81201AEB-5E48-407A-BA91-894F4A85A07A}" type="presParOf" srcId="{CBAFC969-D6C9-4FA0-AA7E-DD4FC4F910F2}" destId="{13B03F90-85AE-4245-9BA3-36BA7C1BCA58}" srcOrd="0" destOrd="0" presId="urn:microsoft.com/office/officeart/2005/8/layout/vList5"/>
    <dgm:cxn modelId="{95A9ADF7-12E8-426B-8C45-FA79F3C759CB}"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C82C98E8-DE1F-4C5A-A746-2B4281974244}"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213CDE39-7DF1-48A1-AEF8-297A6E7176B2}" type="presOf" srcId="{601AFE5E-81B7-4493-BBD0-A9CB0AA6CAD2}" destId="{A3DFCA2A-3259-4688-A833-7E47232A7BA9}" srcOrd="0" destOrd="0" presId="urn:microsoft.com/office/officeart/2005/8/layout/vList5"/>
    <dgm:cxn modelId="{176A199A-8AE3-4E8D-97E0-E7EE74B2FCDC}" type="presParOf" srcId="{CBAFC969-D6C9-4FA0-AA7E-DD4FC4F910F2}" destId="{13B03F90-85AE-4245-9BA3-36BA7C1BCA58}" srcOrd="0" destOrd="0" presId="urn:microsoft.com/office/officeart/2005/8/layout/vList5"/>
    <dgm:cxn modelId="{46EF8EA2-D567-47D7-8FF2-EE0559C78C7F}"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7B91A996-2799-4B86-86F2-80EC518840E4}" type="presOf" srcId="{601AFE5E-81B7-4493-BBD0-A9CB0AA6CAD2}" destId="{A3DFCA2A-3259-4688-A833-7E47232A7BA9}" srcOrd="0" destOrd="0" presId="urn:microsoft.com/office/officeart/2005/8/layout/vList5"/>
    <dgm:cxn modelId="{9BBD5A97-D0E8-4E12-9057-37E03104ADCA}"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00D8DAA4-99FD-4A63-8BCE-B9CA0814F1D3}" type="presParOf" srcId="{CBAFC969-D6C9-4FA0-AA7E-DD4FC4F910F2}" destId="{13B03F90-85AE-4245-9BA3-36BA7C1BCA58}" srcOrd="0" destOrd="0" presId="urn:microsoft.com/office/officeart/2005/8/layout/vList5"/>
    <dgm:cxn modelId="{73E75DD3-540D-4CEA-9BC5-C57B5A657EAB}"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FCDD23EE-EBF3-4B57-9D77-28E99F5654E3}" type="presOf" srcId="{DFA88CC8-EAF9-42DA-A4C8-793A1F818815}" destId="{CBAFC969-D6C9-4FA0-AA7E-DD4FC4F910F2}" srcOrd="0" destOrd="0" presId="urn:microsoft.com/office/officeart/2005/8/layout/vList5"/>
    <dgm:cxn modelId="{44A68B97-A455-4BC1-A93A-72F24417FF4F}"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C8C9E086-AE07-4283-8520-406F3A75F3FA}" type="presParOf" srcId="{CBAFC969-D6C9-4FA0-AA7E-DD4FC4F910F2}" destId="{13B03F90-85AE-4245-9BA3-36BA7C1BCA58}" srcOrd="0" destOrd="0" presId="urn:microsoft.com/office/officeart/2005/8/layout/vList5"/>
    <dgm:cxn modelId="{B6FB1523-A1AF-4F5F-B1A1-A5CF0A72D3F2}"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9C2A8F55-0537-4C5E-B4A7-B66059066BE8}"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4D91A540-94D6-4A6C-8BFA-78953708ADC0}" type="presOf" srcId="{DFA88CC8-EAF9-42DA-A4C8-793A1F818815}" destId="{CBAFC969-D6C9-4FA0-AA7E-DD4FC4F910F2}" srcOrd="0" destOrd="0" presId="urn:microsoft.com/office/officeart/2005/8/layout/vList5"/>
    <dgm:cxn modelId="{79EED9D2-2093-4593-9F68-EC369C5F38FC}" type="presParOf" srcId="{CBAFC969-D6C9-4FA0-AA7E-DD4FC4F910F2}" destId="{13B03F90-85AE-4245-9BA3-36BA7C1BCA58}" srcOrd="0" destOrd="0" presId="urn:microsoft.com/office/officeart/2005/8/layout/vList5"/>
    <dgm:cxn modelId="{9E071339-F13C-40ED-AC66-F80DD416B1CD}"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9A0F8140-F79C-46C3-9803-3F35B3597A0A}"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03A5C027-B60A-418A-BC31-C031CCE615D4}" type="presOf" srcId="{601AFE5E-81B7-4493-BBD0-A9CB0AA6CAD2}" destId="{A3DFCA2A-3259-4688-A833-7E47232A7BA9}" srcOrd="0" destOrd="0" presId="urn:microsoft.com/office/officeart/2005/8/layout/vList5"/>
    <dgm:cxn modelId="{3777313A-EE79-46D4-A18B-CB30DE614D51}" type="presParOf" srcId="{CBAFC969-D6C9-4FA0-AA7E-DD4FC4F910F2}" destId="{13B03F90-85AE-4245-9BA3-36BA7C1BCA58}" srcOrd="0" destOrd="0" presId="urn:microsoft.com/office/officeart/2005/8/layout/vList5"/>
    <dgm:cxn modelId="{98533F6F-C970-48ED-BDA1-0066144BFE4F}"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04BC42A8-63E3-4820-A4BD-4B007F25C19D}"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C439F2E9-BE7C-48EE-8EC2-C4838380DF9C}" type="presOf" srcId="{DFA88CC8-EAF9-42DA-A4C8-793A1F818815}" destId="{CBAFC969-D6C9-4FA0-AA7E-DD4FC4F910F2}" srcOrd="0" destOrd="0" presId="urn:microsoft.com/office/officeart/2005/8/layout/vList5"/>
    <dgm:cxn modelId="{FA3F192B-A6F4-41B0-B560-8F2FEEE65123}" type="presParOf" srcId="{CBAFC969-D6C9-4FA0-AA7E-DD4FC4F910F2}" destId="{13B03F90-85AE-4245-9BA3-36BA7C1BCA58}" srcOrd="0" destOrd="0" presId="urn:microsoft.com/office/officeart/2005/8/layout/vList5"/>
    <dgm:cxn modelId="{4277A7E7-C72B-4C4F-B61E-A3CBA940E28F}"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EEB17011-7C06-4470-AE95-79855CE68A36}"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8B547A70-5213-46DF-B5D3-FEEAB1314896}" type="presOf" srcId="{DFA88CC8-EAF9-42DA-A4C8-793A1F818815}" destId="{CBAFC969-D6C9-4FA0-AA7E-DD4FC4F910F2}" srcOrd="0" destOrd="0" presId="urn:microsoft.com/office/officeart/2005/8/layout/vList5"/>
    <dgm:cxn modelId="{AD095759-38C8-43BD-9127-4BAD7FEBD558}" type="presParOf" srcId="{CBAFC969-D6C9-4FA0-AA7E-DD4FC4F910F2}" destId="{13B03F90-85AE-4245-9BA3-36BA7C1BCA58}" srcOrd="0" destOrd="0" presId="urn:microsoft.com/office/officeart/2005/8/layout/vList5"/>
    <dgm:cxn modelId="{E78659C3-BA7C-4CF4-AB81-0045F3D4F86D}"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FD150C71-3CDD-4A05-9B39-5E4FDB905623}"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5697D42B-EE78-4EFE-94C6-F0F276505FF3}" type="presOf" srcId="{601AFE5E-81B7-4493-BBD0-A9CB0AA6CAD2}" destId="{A3DFCA2A-3259-4688-A833-7E47232A7BA9}" srcOrd="0" destOrd="0" presId="urn:microsoft.com/office/officeart/2005/8/layout/vList5"/>
    <dgm:cxn modelId="{CB5B8052-E835-4907-9B47-154BA08E50F8}" type="presParOf" srcId="{CBAFC969-D6C9-4FA0-AA7E-DD4FC4F910F2}" destId="{13B03F90-85AE-4245-9BA3-36BA7C1BCA58}" srcOrd="0" destOrd="0" presId="urn:microsoft.com/office/officeart/2005/8/layout/vList5"/>
    <dgm:cxn modelId="{69FA8FC5-1523-4B86-A8D9-A5674EEA9083}"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61B91300-1E59-4AD1-B711-E66D3BF34746}" srcId="{DFA88CC8-EAF9-42DA-A4C8-793A1F818815}" destId="{601AFE5E-81B7-4493-BBD0-A9CB0AA6CAD2}" srcOrd="0" destOrd="0" parTransId="{C74E7451-C8CA-48D3-B887-55D8E13A929C}" sibTransId="{503552E4-F0C3-4F5F-B43B-B38C8200A8B5}"/>
    <dgm:cxn modelId="{FF205F36-C485-4D12-B4E2-3BA4B80A37C5}" type="presOf" srcId="{DFA88CC8-EAF9-42DA-A4C8-793A1F818815}" destId="{CBAFC969-D6C9-4FA0-AA7E-DD4FC4F910F2}" srcOrd="0" destOrd="0" presId="urn:microsoft.com/office/officeart/2005/8/layout/vList5"/>
    <dgm:cxn modelId="{E4364343-B036-48D0-9496-EB366B8B2CAC}" type="presOf" srcId="{601AFE5E-81B7-4493-BBD0-A9CB0AA6CAD2}" destId="{A3DFCA2A-3259-4688-A833-7E47232A7BA9}" srcOrd="0" destOrd="0" presId="urn:microsoft.com/office/officeart/2005/8/layout/vList5"/>
    <dgm:cxn modelId="{0DD6BFF1-18DD-4512-9B78-6A844C3B39DA}" type="presParOf" srcId="{CBAFC969-D6C9-4FA0-AA7E-DD4FC4F910F2}" destId="{13B03F90-85AE-4245-9BA3-36BA7C1BCA58}" srcOrd="0" destOrd="0" presId="urn:microsoft.com/office/officeart/2005/8/layout/vList5"/>
    <dgm:cxn modelId="{E30FA06B-941A-4F7C-A387-13DE2CB04358}"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089F47BF-F463-455A-9A00-51A6A7A747D7}"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17234B0B-930A-4C4B-87F6-841D9C88FDB7}" type="presOf" srcId="{601AFE5E-81B7-4493-BBD0-A9CB0AA6CAD2}" destId="{A3DFCA2A-3259-4688-A833-7E47232A7BA9}" srcOrd="0" destOrd="0" presId="urn:microsoft.com/office/officeart/2005/8/layout/vList5"/>
    <dgm:cxn modelId="{CBBDF6EA-A7CE-491C-B7E9-8F74A913038D}" type="presParOf" srcId="{CBAFC969-D6C9-4FA0-AA7E-DD4FC4F910F2}" destId="{13B03F90-85AE-4245-9BA3-36BA7C1BCA58}" srcOrd="0" destOrd="0" presId="urn:microsoft.com/office/officeart/2005/8/layout/vList5"/>
    <dgm:cxn modelId="{2A249D4A-0A21-4E35-B420-2617EC21866F}"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B7953F25-B854-4223-A5DD-AA7CB3D3F966}"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334E5390-B137-4B2D-98C6-63D310E3852E}" type="presOf" srcId="{601AFE5E-81B7-4493-BBD0-A9CB0AA6CAD2}" destId="{A3DFCA2A-3259-4688-A833-7E47232A7BA9}" srcOrd="0" destOrd="0" presId="urn:microsoft.com/office/officeart/2005/8/layout/vList5"/>
    <dgm:cxn modelId="{94369A86-8C5A-45D3-89FD-DAD00D8A7B53}" type="presParOf" srcId="{CBAFC969-D6C9-4FA0-AA7E-DD4FC4F910F2}" destId="{13B03F90-85AE-4245-9BA3-36BA7C1BCA58}" srcOrd="0" destOrd="0" presId="urn:microsoft.com/office/officeart/2005/8/layout/vList5"/>
    <dgm:cxn modelId="{B7A60D8C-954A-4226-B0DE-EC7112B2F101}"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15CED92E-C5FD-4A16-A245-F0418CF978DE}" type="presOf" srcId="{DFA88CC8-EAF9-42DA-A4C8-793A1F818815}" destId="{CBAFC969-D6C9-4FA0-AA7E-DD4FC4F910F2}" srcOrd="0" destOrd="0" presId="urn:microsoft.com/office/officeart/2005/8/layout/vList5"/>
    <dgm:cxn modelId="{F9ABAFD9-C667-4C74-9615-11D1ECDF06FA}"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7C188716-2F44-491F-8546-643E55A0C8C2}" type="presParOf" srcId="{CBAFC969-D6C9-4FA0-AA7E-DD4FC4F910F2}" destId="{13B03F90-85AE-4245-9BA3-36BA7C1BCA58}" srcOrd="0" destOrd="0" presId="urn:microsoft.com/office/officeart/2005/8/layout/vList5"/>
    <dgm:cxn modelId="{7F44C9E7-735A-4023-BD51-CEF38EEFB60C}"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B284751C-10E6-492E-A5A2-63EA05EF3632}"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F21A8EFA-AE86-4C53-BB25-6EE74865CF29}" type="presOf" srcId="{DFA88CC8-EAF9-42DA-A4C8-793A1F818815}" destId="{CBAFC969-D6C9-4FA0-AA7E-DD4FC4F910F2}" srcOrd="0" destOrd="0" presId="urn:microsoft.com/office/officeart/2005/8/layout/vList5"/>
    <dgm:cxn modelId="{151E99D8-F351-4847-BC4F-E87A28D2997E}" type="presParOf" srcId="{CBAFC969-D6C9-4FA0-AA7E-DD4FC4F910F2}" destId="{13B03F90-85AE-4245-9BA3-36BA7C1BCA58}" srcOrd="0" destOrd="0" presId="urn:microsoft.com/office/officeart/2005/8/layout/vList5"/>
    <dgm:cxn modelId="{11C8167E-0465-4E85-9746-EA81C504A10F}"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4C8763C5-65EF-44E8-82BE-1593234843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0D63AB-9284-4EB9-BDB8-704D999003A0}">
      <dgm:prSet custT="1"/>
      <dgm:spPr>
        <a:solidFill>
          <a:srgbClr val="002060"/>
        </a:solidFill>
      </dgm:spPr>
      <dgm:t>
        <a:bodyPr/>
        <a:lstStyle/>
        <a:p>
          <a:pPr algn="ctr" rtl="0"/>
          <a:r>
            <a:rPr lang="en-US" sz="5400" dirty="0" smtClean="0"/>
            <a:t>Thank You</a:t>
          </a:r>
          <a:endParaRPr lang="en-US" sz="5400" dirty="0"/>
        </a:p>
      </dgm:t>
    </dgm:pt>
    <dgm:pt modelId="{B5F39481-DE7E-49FF-893D-689A3BDBFCF9}" type="parTrans" cxnId="{79943951-4083-41AD-A9D6-9E896734C7F4}">
      <dgm:prSet/>
      <dgm:spPr/>
      <dgm:t>
        <a:bodyPr/>
        <a:lstStyle/>
        <a:p>
          <a:endParaRPr lang="en-US"/>
        </a:p>
      </dgm:t>
    </dgm:pt>
    <dgm:pt modelId="{CDCCFDB2-17B3-4098-9B6C-6B18F6CDE8D2}" type="sibTrans" cxnId="{79943951-4083-41AD-A9D6-9E896734C7F4}">
      <dgm:prSet/>
      <dgm:spPr/>
      <dgm:t>
        <a:bodyPr/>
        <a:lstStyle/>
        <a:p>
          <a:endParaRPr lang="en-US"/>
        </a:p>
      </dgm:t>
    </dgm:pt>
    <dgm:pt modelId="{532A5627-EF82-4CDF-A013-16A6DE8184B8}" type="pres">
      <dgm:prSet presAssocID="{4C8763C5-65EF-44E8-82BE-159323484316}" presName="linear" presStyleCnt="0">
        <dgm:presLayoutVars>
          <dgm:animLvl val="lvl"/>
          <dgm:resizeHandles val="exact"/>
        </dgm:presLayoutVars>
      </dgm:prSet>
      <dgm:spPr/>
      <dgm:t>
        <a:bodyPr/>
        <a:lstStyle/>
        <a:p>
          <a:endParaRPr lang="en-US"/>
        </a:p>
      </dgm:t>
    </dgm:pt>
    <dgm:pt modelId="{A6C91B52-68CA-4730-899D-B0CAB925556C}" type="pres">
      <dgm:prSet presAssocID="{020D63AB-9284-4EB9-BDB8-704D999003A0}" presName="parentText" presStyleLbl="node1" presStyleIdx="0" presStyleCnt="1" custLinFactNeighborX="952" custLinFactNeighborY="-8575">
        <dgm:presLayoutVars>
          <dgm:chMax val="0"/>
          <dgm:bulletEnabled val="1"/>
        </dgm:presLayoutVars>
      </dgm:prSet>
      <dgm:spPr/>
      <dgm:t>
        <a:bodyPr/>
        <a:lstStyle/>
        <a:p>
          <a:endParaRPr lang="en-US"/>
        </a:p>
      </dgm:t>
    </dgm:pt>
  </dgm:ptLst>
  <dgm:cxnLst>
    <dgm:cxn modelId="{D341E73B-C30A-4D78-B51D-841CD1A2B3B7}" type="presOf" srcId="{4C8763C5-65EF-44E8-82BE-159323484316}" destId="{532A5627-EF82-4CDF-A013-16A6DE8184B8}" srcOrd="0" destOrd="0" presId="urn:microsoft.com/office/officeart/2005/8/layout/vList2"/>
    <dgm:cxn modelId="{B648BCF7-D408-427D-A83D-E1C23EDF819A}" type="presOf" srcId="{020D63AB-9284-4EB9-BDB8-704D999003A0}" destId="{A6C91B52-68CA-4730-899D-B0CAB925556C}" srcOrd="0" destOrd="0" presId="urn:microsoft.com/office/officeart/2005/8/layout/vList2"/>
    <dgm:cxn modelId="{79943951-4083-41AD-A9D6-9E896734C7F4}" srcId="{4C8763C5-65EF-44E8-82BE-159323484316}" destId="{020D63AB-9284-4EB9-BDB8-704D999003A0}" srcOrd="0" destOrd="0" parTransId="{B5F39481-DE7E-49FF-893D-689A3BDBFCF9}" sibTransId="{CDCCFDB2-17B3-4098-9B6C-6B18F6CDE8D2}"/>
    <dgm:cxn modelId="{41F77A0E-EB8E-45B2-A096-47ED39FD4284}" type="presParOf" srcId="{532A5627-EF82-4CDF-A013-16A6DE8184B8}" destId="{A6C91B52-68CA-4730-899D-B0CAB92555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8791FF8B-69C4-4BA4-A7DB-3272EE6CDAF2}" type="presOf" srcId="{DFA88CC8-EAF9-42DA-A4C8-793A1F818815}" destId="{CBAFC969-D6C9-4FA0-AA7E-DD4FC4F910F2}" srcOrd="0" destOrd="0" presId="urn:microsoft.com/office/officeart/2005/8/layout/vList5"/>
    <dgm:cxn modelId="{D603238C-A06D-4A62-AA77-2DF8BF87B166}"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C0447533-27D6-45F5-8226-B7CF41614CDE}" type="presParOf" srcId="{CBAFC969-D6C9-4FA0-AA7E-DD4FC4F910F2}" destId="{13B03F90-85AE-4245-9BA3-36BA7C1BCA58}" srcOrd="0" destOrd="0" presId="urn:microsoft.com/office/officeart/2005/8/layout/vList5"/>
    <dgm:cxn modelId="{CF0678FA-8879-4934-9A26-D0B51EDA6056}"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C623A0F1-6422-40EB-9A20-B7DFEE54CF2C}" type="presOf" srcId="{601AFE5E-81B7-4493-BBD0-A9CB0AA6CAD2}" destId="{A3DFCA2A-3259-4688-A833-7E47232A7BA9}" srcOrd="0" destOrd="0" presId="urn:microsoft.com/office/officeart/2005/8/layout/vList5"/>
    <dgm:cxn modelId="{46ADA40E-5A17-4255-A270-6C4F1488DB0B}"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DF315698-2371-40DA-8ABD-D976CF58B028}" type="presParOf" srcId="{CBAFC969-D6C9-4FA0-AA7E-DD4FC4F910F2}" destId="{13B03F90-85AE-4245-9BA3-36BA7C1BCA58}" srcOrd="0" destOrd="0" presId="urn:microsoft.com/office/officeart/2005/8/layout/vList5"/>
    <dgm:cxn modelId="{CC8AA6D5-5858-4C25-8CFB-C9DFFC214AE7}"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76BAB2C0-3147-469B-A80F-4FD0FE0B25ED}" type="presOf" srcId="{DFA88CC8-EAF9-42DA-A4C8-793A1F818815}" destId="{CBAFC969-D6C9-4FA0-AA7E-DD4FC4F910F2}"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D65D1138-DBB0-4B98-AFB2-70518920027B}" type="presOf" srcId="{601AFE5E-81B7-4493-BBD0-A9CB0AA6CAD2}" destId="{A3DFCA2A-3259-4688-A833-7E47232A7BA9}" srcOrd="0" destOrd="0" presId="urn:microsoft.com/office/officeart/2005/8/layout/vList5"/>
    <dgm:cxn modelId="{B46CF70E-8616-4742-B4B9-15A227EEB97A}" type="presParOf" srcId="{CBAFC969-D6C9-4FA0-AA7E-DD4FC4F910F2}" destId="{13B03F90-85AE-4245-9BA3-36BA7C1BCA58}" srcOrd="0" destOrd="0" presId="urn:microsoft.com/office/officeart/2005/8/layout/vList5"/>
    <dgm:cxn modelId="{7345C7D1-C702-41D6-BDDA-92204FF57F08}"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A88CC8-EAF9-42DA-A4C8-793A1F818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1AFE5E-81B7-4493-BBD0-A9CB0AA6CAD2}">
      <dgm:prSet custT="1"/>
      <dgm:spPr>
        <a:solidFill>
          <a:srgbClr val="002060"/>
        </a:solidFill>
        <a:effectLst>
          <a:innerShdw blurRad="825500" dist="50800" dir="13500000">
            <a:prstClr val="black"/>
          </a:innerShdw>
        </a:effectLst>
      </dgm:spPr>
      <dgm:t>
        <a:bodyPr/>
        <a:lstStyle/>
        <a:p>
          <a:pPr rtl="0"/>
          <a:r>
            <a:rPr lang="en-US" sz="3600" dirty="0" smtClean="0"/>
            <a:t>Time Value of Money</a:t>
          </a:r>
          <a:endParaRPr lang="en-US" sz="3600" dirty="0"/>
        </a:p>
      </dgm:t>
    </dgm:pt>
    <dgm:pt modelId="{C74E7451-C8CA-48D3-B887-55D8E13A929C}" type="parTrans" cxnId="{61B91300-1E59-4AD1-B711-E66D3BF34746}">
      <dgm:prSet/>
      <dgm:spPr/>
      <dgm:t>
        <a:bodyPr/>
        <a:lstStyle/>
        <a:p>
          <a:endParaRPr lang="en-US"/>
        </a:p>
      </dgm:t>
    </dgm:pt>
    <dgm:pt modelId="{503552E4-F0C3-4F5F-B43B-B38C8200A8B5}" type="sibTrans" cxnId="{61B91300-1E59-4AD1-B711-E66D3BF34746}">
      <dgm:prSet/>
      <dgm:spPr/>
      <dgm:t>
        <a:bodyPr/>
        <a:lstStyle/>
        <a:p>
          <a:endParaRPr lang="en-US"/>
        </a:p>
      </dgm:t>
    </dgm:pt>
    <dgm:pt modelId="{CBAFC969-D6C9-4FA0-AA7E-DD4FC4F910F2}" type="pres">
      <dgm:prSet presAssocID="{DFA88CC8-EAF9-42DA-A4C8-793A1F818815}" presName="Name0" presStyleCnt="0">
        <dgm:presLayoutVars>
          <dgm:dir/>
          <dgm:animLvl val="lvl"/>
          <dgm:resizeHandles val="exact"/>
        </dgm:presLayoutVars>
      </dgm:prSet>
      <dgm:spPr/>
      <dgm:t>
        <a:bodyPr/>
        <a:lstStyle/>
        <a:p>
          <a:endParaRPr lang="en-US"/>
        </a:p>
      </dgm:t>
    </dgm:pt>
    <dgm:pt modelId="{13B03F90-85AE-4245-9BA3-36BA7C1BCA58}" type="pres">
      <dgm:prSet presAssocID="{601AFE5E-81B7-4493-BBD0-A9CB0AA6CAD2}" presName="linNode" presStyleCnt="0"/>
      <dgm:spPr/>
    </dgm:pt>
    <dgm:pt modelId="{A3DFCA2A-3259-4688-A833-7E47232A7BA9}" type="pres">
      <dgm:prSet presAssocID="{601AFE5E-81B7-4493-BBD0-A9CB0AA6CAD2}" presName="parentText" presStyleLbl="node1" presStyleIdx="0" presStyleCnt="1" custScaleX="277778">
        <dgm:presLayoutVars>
          <dgm:chMax val="1"/>
          <dgm:bulletEnabled val="1"/>
        </dgm:presLayoutVars>
      </dgm:prSet>
      <dgm:spPr/>
      <dgm:t>
        <a:bodyPr/>
        <a:lstStyle/>
        <a:p>
          <a:endParaRPr lang="en-US"/>
        </a:p>
      </dgm:t>
    </dgm:pt>
  </dgm:ptLst>
  <dgm:cxnLst>
    <dgm:cxn modelId="{0B4BABAA-3713-4EBF-9B4D-394F22BDCDF4}" type="presOf" srcId="{601AFE5E-81B7-4493-BBD0-A9CB0AA6CAD2}" destId="{A3DFCA2A-3259-4688-A833-7E47232A7BA9}" srcOrd="0" destOrd="0" presId="urn:microsoft.com/office/officeart/2005/8/layout/vList5"/>
    <dgm:cxn modelId="{61B91300-1E59-4AD1-B711-E66D3BF34746}" srcId="{DFA88CC8-EAF9-42DA-A4C8-793A1F818815}" destId="{601AFE5E-81B7-4493-BBD0-A9CB0AA6CAD2}" srcOrd="0" destOrd="0" parTransId="{C74E7451-C8CA-48D3-B887-55D8E13A929C}" sibTransId="{503552E4-F0C3-4F5F-B43B-B38C8200A8B5}"/>
    <dgm:cxn modelId="{9D6592E0-2714-4165-AAE4-BFA4E7E2214B}" type="presOf" srcId="{DFA88CC8-EAF9-42DA-A4C8-793A1F818815}" destId="{CBAFC969-D6C9-4FA0-AA7E-DD4FC4F910F2}" srcOrd="0" destOrd="0" presId="urn:microsoft.com/office/officeart/2005/8/layout/vList5"/>
    <dgm:cxn modelId="{51FB66AC-5010-4D50-843D-B514862E92A1}" type="presParOf" srcId="{CBAFC969-D6C9-4FA0-AA7E-DD4FC4F910F2}" destId="{13B03F90-85AE-4245-9BA3-36BA7C1BCA58}" srcOrd="0" destOrd="0" presId="urn:microsoft.com/office/officeart/2005/8/layout/vList5"/>
    <dgm:cxn modelId="{E8DEC584-B07B-4BF1-B773-7F8C40CA4A77}" type="presParOf" srcId="{13B03F90-85AE-4245-9BA3-36BA7C1BCA58}" destId="{A3DFCA2A-3259-4688-A833-7E47232A7B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0"/>
          <a:ext cx="8221569" cy="1447800"/>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Personal Finance</a:t>
          </a:r>
          <a:endParaRPr lang="en-US" sz="2800" kern="1200" dirty="0"/>
        </a:p>
      </dsp:txBody>
      <dsp:txXfrm>
        <a:off x="74691" y="70676"/>
        <a:ext cx="8080217" cy="13064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0"/>
          <a:ext cx="8221569" cy="1295400"/>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67251" y="63236"/>
        <a:ext cx="8095097" cy="11689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CA2A-3259-4688-A833-7E47232A7BA9}">
      <dsp:nvSpPr>
        <dsp:cNvPr id="0" name=""/>
        <dsp:cNvSpPr/>
      </dsp:nvSpPr>
      <dsp:spPr>
        <a:xfrm>
          <a:off x="4015" y="260"/>
          <a:ext cx="8221569" cy="532879"/>
        </a:xfrm>
        <a:prstGeom prst="roundRect">
          <a:avLst/>
        </a:prstGeom>
        <a:solidFill>
          <a:srgbClr val="002060"/>
        </a:solidFill>
        <a:ln w="25400" cap="flat" cmpd="sng" algn="ctr">
          <a:solidFill>
            <a:schemeClr val="lt1">
              <a:hueOff val="0"/>
              <a:satOff val="0"/>
              <a:lumOff val="0"/>
              <a:alphaOff val="0"/>
            </a:schemeClr>
          </a:solidFill>
          <a:prstDash val="solid"/>
        </a:ln>
        <a:effectLst>
          <a:innerShdw blurRad="825500" dist="50800" dir="135000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Time Value of Money</a:t>
          </a:r>
          <a:endParaRPr lang="en-US" sz="3600" kern="1200" dirty="0"/>
        </a:p>
      </dsp:txBody>
      <dsp:txXfrm>
        <a:off x="30028" y="26273"/>
        <a:ext cx="8169543" cy="4808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FAFC0-5C3A-448D-B1D9-9DAB2B0B2B3C}" type="datetimeFigureOut">
              <a:rPr lang="en-US" smtClean="0"/>
              <a:t>6/8/2015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AF106-6FE0-45F9-8C6B-3101607ED065}" type="slidenum">
              <a:rPr lang="en-US" smtClean="0"/>
              <a:t>‹#›</a:t>
            </a:fld>
            <a:endParaRPr lang="en-US"/>
          </a:p>
        </p:txBody>
      </p:sp>
    </p:spTree>
    <p:extLst>
      <p:ext uri="{BB962C8B-B14F-4D97-AF65-F5344CB8AC3E}">
        <p14:creationId xmlns:p14="http://schemas.microsoft.com/office/powerpoint/2010/main" val="419344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AF106-6FE0-45F9-8C6B-3101607ED065}" type="slidenum">
              <a:rPr lang="en-US" smtClean="0"/>
              <a:t>25</a:t>
            </a:fld>
            <a:endParaRPr lang="en-US"/>
          </a:p>
        </p:txBody>
      </p:sp>
    </p:spTree>
    <p:extLst>
      <p:ext uri="{BB962C8B-B14F-4D97-AF65-F5344CB8AC3E}">
        <p14:creationId xmlns:p14="http://schemas.microsoft.com/office/powerpoint/2010/main" val="256599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33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93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5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32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11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28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53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20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92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8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6B95-C3D4-4E3D-A489-21B1A5C0BD4D}" type="datetimeFigureOut">
              <a:rPr lang="en-US" smtClean="0">
                <a:solidFill>
                  <a:prstClr val="black">
                    <a:tint val="75000"/>
                  </a:prstClr>
                </a:solidFill>
              </a:rPr>
              <a:pPr/>
              <a:t>6/8/2015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0BD48-1C1E-4772-A563-8D4BD24459C9}"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p:nvSpPr>
        <p:spPr>
          <a:xfrm>
            <a:off x="152400" y="6248400"/>
            <a:ext cx="8839200" cy="276999"/>
          </a:xfrm>
          <a:prstGeom prst="rect">
            <a:avLst/>
          </a:prstGeom>
          <a:solidFill>
            <a:srgbClr val="002060"/>
          </a:solidFill>
        </p:spPr>
        <p:txBody>
          <a:bodyPr wrap="square" rtlCol="0">
            <a:spAutoFit/>
          </a:bodyPr>
          <a:lstStyle/>
          <a:p>
            <a:pPr algn="ctr"/>
            <a:r>
              <a:rPr lang="en-US" sz="1200" dirty="0" smtClean="0">
                <a:solidFill>
                  <a:prstClr val="white"/>
                </a:solidFill>
              </a:rPr>
              <a:t>Bennie Waller – Longwood University</a:t>
            </a:r>
            <a:endParaRPr lang="en-US" sz="1200" dirty="0">
              <a:solidFill>
                <a:prstClr val="white"/>
              </a:solidFill>
            </a:endParaRPr>
          </a:p>
        </p:txBody>
      </p:sp>
      <p:sp>
        <p:nvSpPr>
          <p:cNvPr id="8" name="Rectangle 7"/>
          <p:cNvSpPr/>
          <p:nvPr/>
        </p:nvSpPr>
        <p:spPr>
          <a:xfrm>
            <a:off x="228600" y="152400"/>
            <a:ext cx="152400" cy="6553200"/>
          </a:xfrm>
          <a:prstGeom prst="rect">
            <a:avLst/>
          </a:prstGeom>
          <a:solidFill>
            <a:srgbClr val="002060"/>
          </a:solidFill>
          <a:ln w="31750" cmpd="sng">
            <a:solidFill>
              <a:srgbClr val="002060"/>
            </a:solidFill>
          </a:ln>
          <a:effectLst>
            <a:outerShdw blurRad="152400" dist="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0439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wallerbd@longwood.edu"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4.xml"/><Relationship Id="rId7"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png"/><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9.pn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7.xml"/><Relationship Id="rId7" Type="http://schemas.openxmlformats.org/officeDocument/2006/relationships/image" Target="../media/image10.png"/><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2.png"/><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3.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4.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5.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6.png"/><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6.xml"/><Relationship Id="rId7" Type="http://schemas.openxmlformats.org/officeDocument/2006/relationships/hyperlink" Target="http://highered.mcgraw-hill.com/sites/dl/free/0073382337/792644/9e_Financial_Calculator_Reference.pdf" TargetMode="External"/><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7.png"/><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8.png"/><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9.xml"/><Relationship Id="rId7" Type="http://schemas.openxmlformats.org/officeDocument/2006/relationships/image" Target="../media/image17.png"/><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17.png"/><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20.png"/><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1.png"/><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34.xml"/><Relationship Id="rId7" Type="http://schemas.openxmlformats.org/officeDocument/2006/relationships/image" Target="../media/image17.png"/><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17.png"/><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23.png"/><Relationship Id="rId2" Type="http://schemas.openxmlformats.org/officeDocument/2006/relationships/diagramData" Target="../diagrams/data37.xml"/><Relationship Id="rId1" Type="http://schemas.openxmlformats.org/officeDocument/2006/relationships/slideLayout" Target="../slideLayouts/slideLayout1.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24.png"/><Relationship Id="rId2" Type="http://schemas.openxmlformats.org/officeDocument/2006/relationships/diagramData" Target="../diagrams/data38.xml"/><Relationship Id="rId1" Type="http://schemas.openxmlformats.org/officeDocument/2006/relationships/slideLayout" Target="../slideLayouts/slideLayout1.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39.xml"/><Relationship Id="rId7" Type="http://schemas.openxmlformats.org/officeDocument/2006/relationships/image" Target="../media/image17.png"/><Relationship Id="rId2" Type="http://schemas.openxmlformats.org/officeDocument/2006/relationships/diagramData" Target="../diagrams/data39.xml"/><Relationship Id="rId1" Type="http://schemas.openxmlformats.org/officeDocument/2006/relationships/slideLayout" Target="../slideLayouts/slideLayout1.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26.png"/><Relationship Id="rId2" Type="http://schemas.openxmlformats.org/officeDocument/2006/relationships/diagramData" Target="../diagrams/data40.xml"/><Relationship Id="rId1" Type="http://schemas.openxmlformats.org/officeDocument/2006/relationships/slideLayout" Target="../slideLayouts/slideLayout1.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27.png"/><Relationship Id="rId2" Type="http://schemas.openxmlformats.org/officeDocument/2006/relationships/diagramData" Target="../diagrams/data41.xml"/><Relationship Id="rId1" Type="http://schemas.openxmlformats.org/officeDocument/2006/relationships/slideLayout" Target="../slideLayouts/slideLayout1.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42.xml"/><Relationship Id="rId7" Type="http://schemas.openxmlformats.org/officeDocument/2006/relationships/image" Target="../media/image17.png"/><Relationship Id="rId2" Type="http://schemas.openxmlformats.org/officeDocument/2006/relationships/diagramData" Target="../diagrams/data42.xml"/><Relationship Id="rId1" Type="http://schemas.openxmlformats.org/officeDocument/2006/relationships/slideLayout" Target="../slideLayouts/slideLayout1.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9.png"/><Relationship Id="rId2" Type="http://schemas.openxmlformats.org/officeDocument/2006/relationships/diagramData" Target="../diagrams/data44.xml"/><Relationship Id="rId1" Type="http://schemas.openxmlformats.org/officeDocument/2006/relationships/slideLayout" Target="../slideLayouts/slideLayout1.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29.png"/><Relationship Id="rId2" Type="http://schemas.openxmlformats.org/officeDocument/2006/relationships/diagramData" Target="../diagrams/data45.xml"/><Relationship Id="rId1" Type="http://schemas.openxmlformats.org/officeDocument/2006/relationships/slideLayout" Target="../slideLayouts/slideLayout1.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46.xml"/><Relationship Id="rId7" Type="http://schemas.openxmlformats.org/officeDocument/2006/relationships/image" Target="../media/image17.png"/><Relationship Id="rId2" Type="http://schemas.openxmlformats.org/officeDocument/2006/relationships/diagramData" Target="../diagrams/data46.xml"/><Relationship Id="rId1" Type="http://schemas.openxmlformats.org/officeDocument/2006/relationships/slideLayout" Target="../slideLayouts/slideLayout1.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1.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48.xml"/><Relationship Id="rId7" Type="http://schemas.openxmlformats.org/officeDocument/2006/relationships/image" Target="../media/image17.png"/><Relationship Id="rId2" Type="http://schemas.openxmlformats.org/officeDocument/2006/relationships/diagramData" Target="../diagrams/data48.xml"/><Relationship Id="rId1" Type="http://schemas.openxmlformats.org/officeDocument/2006/relationships/slideLayout" Target="../slideLayouts/slideLayout1.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image" Target="../media/image17.png"/><Relationship Id="rId2" Type="http://schemas.openxmlformats.org/officeDocument/2006/relationships/diagramData" Target="../diagrams/data49.xml"/><Relationship Id="rId1" Type="http://schemas.openxmlformats.org/officeDocument/2006/relationships/slideLayout" Target="../slideLayouts/slideLayout1.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17.png"/><Relationship Id="rId2" Type="http://schemas.openxmlformats.org/officeDocument/2006/relationships/diagramData" Target="../diagrams/data50.xml"/><Relationship Id="rId1" Type="http://schemas.openxmlformats.org/officeDocument/2006/relationships/slideLayout" Target="../slideLayouts/slideLayout1.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image" Target="../media/image32.png"/><Relationship Id="rId2" Type="http://schemas.openxmlformats.org/officeDocument/2006/relationships/diagramData" Target="../diagrams/data51.xml"/><Relationship Id="rId1" Type="http://schemas.openxmlformats.org/officeDocument/2006/relationships/slideLayout" Target="../slideLayouts/slideLayout1.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2.xml"/><Relationship Id="rId7" Type="http://schemas.openxmlformats.org/officeDocument/2006/relationships/image" Target="../media/image17.png"/><Relationship Id="rId2" Type="http://schemas.openxmlformats.org/officeDocument/2006/relationships/diagramData" Target="../diagrams/data52.xml"/><Relationship Id="rId1" Type="http://schemas.openxmlformats.org/officeDocument/2006/relationships/slideLayout" Target="../slideLayouts/slideLayout1.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3.xml"/><Relationship Id="rId7" Type="http://schemas.openxmlformats.org/officeDocument/2006/relationships/image" Target="../media/image17.png"/><Relationship Id="rId2" Type="http://schemas.openxmlformats.org/officeDocument/2006/relationships/diagramData" Target="../diagrams/data53.xml"/><Relationship Id="rId1" Type="http://schemas.openxmlformats.org/officeDocument/2006/relationships/slideLayout" Target="../slideLayouts/slideLayout1.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4.xml"/><Relationship Id="rId7" Type="http://schemas.openxmlformats.org/officeDocument/2006/relationships/image" Target="../media/image210.png"/><Relationship Id="rId2" Type="http://schemas.openxmlformats.org/officeDocument/2006/relationships/diagramData" Target="../diagrams/data54.xml"/><Relationship Id="rId1" Type="http://schemas.openxmlformats.org/officeDocument/2006/relationships/slideLayout" Target="../slideLayouts/slideLayout1.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image" Target="../media/image33.png"/><Relationship Id="rId2" Type="http://schemas.openxmlformats.org/officeDocument/2006/relationships/diagramData" Target="../diagrams/data55.xml"/><Relationship Id="rId1" Type="http://schemas.openxmlformats.org/officeDocument/2006/relationships/slideLayout" Target="../slideLayouts/slideLayout1.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1.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36017398"/>
              </p:ext>
            </p:extLst>
          </p:nvPr>
        </p:nvGraphicFramePr>
        <p:xfrm>
          <a:off x="533400" y="914400"/>
          <a:ext cx="8229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1371600" y="2819400"/>
            <a:ext cx="6400800" cy="2819400"/>
          </a:xfrm>
        </p:spPr>
        <p:txBody>
          <a:bodyPr>
            <a:normAutofit lnSpcReduction="10000"/>
          </a:bodyPr>
          <a:lstStyle/>
          <a:p>
            <a:r>
              <a:rPr lang="en-US" b="1" dirty="0" smtClean="0">
                <a:solidFill>
                  <a:schemeClr val="tx1"/>
                </a:solidFill>
              </a:rPr>
              <a:t>Bennie Waller</a:t>
            </a:r>
          </a:p>
          <a:p>
            <a:r>
              <a:rPr lang="en-US" b="1" dirty="0" smtClean="0">
                <a:solidFill>
                  <a:schemeClr val="tx1"/>
                </a:solidFill>
                <a:hlinkClick r:id="rId7"/>
              </a:rPr>
              <a:t>wallerbd@longwood.edu</a:t>
            </a:r>
            <a:endParaRPr lang="en-US" b="1" dirty="0" smtClean="0">
              <a:solidFill>
                <a:schemeClr val="tx1"/>
              </a:solidFill>
            </a:endParaRPr>
          </a:p>
          <a:p>
            <a:r>
              <a:rPr lang="en-US" b="1" dirty="0" smtClean="0">
                <a:solidFill>
                  <a:schemeClr val="tx1"/>
                </a:solidFill>
              </a:rPr>
              <a:t>434-395-2046</a:t>
            </a:r>
          </a:p>
          <a:p>
            <a:r>
              <a:rPr lang="en-US" sz="2400" b="1" dirty="0" smtClean="0">
                <a:solidFill>
                  <a:schemeClr val="tx1"/>
                </a:solidFill>
              </a:rPr>
              <a:t>Longwood University</a:t>
            </a:r>
            <a:br>
              <a:rPr lang="en-US" sz="2400" b="1" dirty="0" smtClean="0">
                <a:solidFill>
                  <a:schemeClr val="tx1"/>
                </a:solidFill>
              </a:rPr>
            </a:br>
            <a:r>
              <a:rPr lang="en-US" sz="2400" b="1" dirty="0" smtClean="0">
                <a:solidFill>
                  <a:schemeClr val="tx1"/>
                </a:solidFill>
              </a:rPr>
              <a:t>201 High Street</a:t>
            </a:r>
            <a:br>
              <a:rPr lang="en-US" sz="2400" b="1" dirty="0" smtClean="0">
                <a:solidFill>
                  <a:schemeClr val="tx1"/>
                </a:solidFill>
              </a:rPr>
            </a:br>
            <a:r>
              <a:rPr lang="en-US" sz="2400" b="1" dirty="0" smtClean="0">
                <a:solidFill>
                  <a:schemeClr val="tx1"/>
                </a:solidFill>
              </a:rPr>
              <a:t>Farmville, VA 23901</a:t>
            </a:r>
            <a:endParaRPr lang="en-US" sz="2400" b="1" dirty="0">
              <a:solidFill>
                <a:schemeClr val="tx1"/>
              </a:solidFill>
            </a:endParaRPr>
          </a:p>
        </p:txBody>
      </p:sp>
    </p:spTree>
    <p:extLst>
      <p:ext uri="{BB962C8B-B14F-4D97-AF65-F5344CB8AC3E}">
        <p14:creationId xmlns:p14="http://schemas.microsoft.com/office/powerpoint/2010/main" val="3261365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12249662"/>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a:xfrm>
            <a:off x="1066800" y="822468"/>
            <a:ext cx="6934200" cy="4038600"/>
          </a:xfrm>
          <a:prstGeom prst="rect">
            <a:avLst/>
          </a:prstGeom>
          <a:effectLst>
            <a:outerShdw algn="ctr" rotWithShape="0">
              <a:schemeClr val="bg2"/>
            </a:outerShdw>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endParaRPr lang="en-US" dirty="0" smtClean="0"/>
          </a:p>
        </p:txBody>
      </p:sp>
      <p:pic>
        <p:nvPicPr>
          <p:cNvPr id="7" name="Picture 4" descr="tbl03_03.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371600"/>
            <a:ext cx="765175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2800" y="822468"/>
            <a:ext cx="3155950" cy="461665"/>
          </a:xfrm>
          <a:prstGeom prst="rect">
            <a:avLst/>
          </a:prstGeom>
        </p:spPr>
        <p:txBody>
          <a:bodyPr wrap="square">
            <a:spAutoFit/>
          </a:bodyPr>
          <a:lstStyle/>
          <a:p>
            <a:r>
              <a:rPr lang="en-US" altLang="en-US" sz="2400" b="1" dirty="0">
                <a:ea typeface="ヒラギノ角ゴ Pro W3" pitchFamily="112" charset="-128"/>
              </a:rPr>
              <a:t>Present Value of $</a:t>
            </a:r>
            <a:r>
              <a:rPr lang="en-US" altLang="en-US" sz="2400" b="1" dirty="0" smtClean="0">
                <a:ea typeface="ヒラギノ角ゴ Pro W3" pitchFamily="112" charset="-128"/>
              </a:rPr>
              <a:t>1</a:t>
            </a:r>
            <a:endParaRPr lang="en-US" sz="2400" b="1" dirty="0"/>
          </a:p>
        </p:txBody>
      </p:sp>
    </p:spTree>
    <p:extLst>
      <p:ext uri="{BB962C8B-B14F-4D97-AF65-F5344CB8AC3E}">
        <p14:creationId xmlns:p14="http://schemas.microsoft.com/office/powerpoint/2010/main" val="870114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7057447"/>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8458200" cy="1569660"/>
          </a:xfrm>
          <a:prstGeom prst="rect">
            <a:avLst/>
          </a:prstGeom>
          <a:noFill/>
        </p:spPr>
        <p:txBody>
          <a:bodyPr wrap="square" rtlCol="0">
            <a:spAutoFit/>
          </a:bodyPr>
          <a:lstStyle/>
          <a:p>
            <a:r>
              <a:rPr lang="en-US" sz="2400" dirty="0" smtClean="0"/>
              <a:t>How much would you be willing to pay for an investment today based on some amount of money  to be received in the future?  It should depend on the riskiness of the investment or the certainty that you will receive the monies in the future. </a:t>
            </a:r>
            <a:endParaRPr lang="en-US" sz="2400" dirty="0"/>
          </a:p>
        </p:txBody>
      </p:sp>
      <p:sp>
        <p:nvSpPr>
          <p:cNvPr id="6" name="TextBox 5"/>
          <p:cNvSpPr txBox="1"/>
          <p:nvPr/>
        </p:nvSpPr>
        <p:spPr>
          <a:xfrm>
            <a:off x="381000" y="2259132"/>
            <a:ext cx="8458200" cy="1200329"/>
          </a:xfrm>
          <a:prstGeom prst="rect">
            <a:avLst/>
          </a:prstGeom>
          <a:noFill/>
        </p:spPr>
        <p:txBody>
          <a:bodyPr wrap="square" rtlCol="0">
            <a:spAutoFit/>
          </a:bodyPr>
          <a:lstStyle/>
          <a:p>
            <a:r>
              <a:rPr lang="en-US" sz="2400" dirty="0" smtClean="0"/>
              <a:t>Consider an investment expected to return $1,000 at the end of three years.  Let’s first compare the amount you would be willing to pay if you required a 6%? </a:t>
            </a:r>
            <a:endParaRPr lang="en-US" sz="2400" dirty="0"/>
          </a:p>
        </p:txBody>
      </p: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7057447"/>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8419" y="762000"/>
            <a:ext cx="8458200" cy="1200329"/>
          </a:xfrm>
          <a:prstGeom prst="rect">
            <a:avLst/>
          </a:prstGeom>
          <a:noFill/>
        </p:spPr>
        <p:txBody>
          <a:bodyPr wrap="square" rtlCol="0">
            <a:spAutoFit/>
          </a:bodyPr>
          <a:lstStyle/>
          <a:p>
            <a:r>
              <a:rPr lang="en-US" sz="2400" dirty="0" smtClean="0"/>
              <a:t>Suppose a firm is offered an investment that is expected to return $1,000 at the end of three years.  Now let’s consider the 10% return? </a:t>
            </a:r>
            <a:endParaRPr lang="en-US" sz="2400" dirty="0"/>
          </a:p>
        </p:txBody>
      </p:sp>
    </p:spTree>
    <p:extLst>
      <p:ext uri="{BB962C8B-B14F-4D97-AF65-F5344CB8AC3E}">
        <p14:creationId xmlns:p14="http://schemas.microsoft.com/office/powerpoint/2010/main" val="24303241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7057447"/>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8419" y="762000"/>
            <a:ext cx="8458200" cy="1200329"/>
          </a:xfrm>
          <a:prstGeom prst="rect">
            <a:avLst/>
          </a:prstGeom>
          <a:noFill/>
        </p:spPr>
        <p:txBody>
          <a:bodyPr wrap="square" rtlCol="0">
            <a:spAutoFit/>
          </a:bodyPr>
          <a:lstStyle/>
          <a:p>
            <a:r>
              <a:rPr lang="en-US" sz="2400" dirty="0" smtClean="0"/>
              <a:t>Let’s consider the differences in these two values based on a 6% required return versus a 10% required return?</a:t>
            </a:r>
          </a:p>
          <a:p>
            <a:r>
              <a:rPr lang="en-US" sz="2400" dirty="0" smtClean="0"/>
              <a:t> </a:t>
            </a:r>
            <a:endParaRPr lang="en-US" sz="2400" dirty="0"/>
          </a:p>
        </p:txBody>
      </p:sp>
    </p:spTree>
    <p:extLst>
      <p:ext uri="{BB962C8B-B14F-4D97-AF65-F5344CB8AC3E}">
        <p14:creationId xmlns:p14="http://schemas.microsoft.com/office/powerpoint/2010/main" val="3187886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58124016"/>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a:xfrm>
            <a:off x="381000" y="1221105"/>
            <a:ext cx="6934200" cy="4038600"/>
          </a:xfrm>
          <a:prstGeom prst="rect">
            <a:avLst/>
          </a:prstGeom>
          <a:effectLst>
            <a:outerShdw algn="ctr" rotWithShape="0">
              <a:schemeClr val="bg2"/>
            </a:outerShdw>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endParaRPr lang="en-US" dirty="0" smtClean="0"/>
          </a:p>
        </p:txBody>
      </p:sp>
      <mc:AlternateContent xmlns:mc="http://schemas.openxmlformats.org/markup-compatibility/2006" xmlns:a14="http://schemas.microsoft.com/office/drawing/2010/main">
        <mc:Choice Requires="a14">
          <p:sp>
            <p:nvSpPr>
              <p:cNvPr id="7" name="TextBox 6"/>
              <p:cNvSpPr txBox="1"/>
              <p:nvPr/>
            </p:nvSpPr>
            <p:spPr>
              <a:xfrm>
                <a:off x="533400" y="762000"/>
                <a:ext cx="8351520" cy="5293757"/>
              </a:xfrm>
              <a:prstGeom prst="rect">
                <a:avLst/>
              </a:prstGeom>
              <a:noFill/>
            </p:spPr>
            <p:txBody>
              <a:bodyPr wrap="square" rtlCol="0">
                <a:spAutoFit/>
              </a:bodyPr>
              <a:lstStyle/>
              <a:p>
                <a:pPr marL="0" lvl="1"/>
                <a:r>
                  <a:rPr lang="en-US" sz="2800" b="1" dirty="0" smtClean="0"/>
                  <a:t>Future </a:t>
                </a:r>
                <a:r>
                  <a:rPr lang="en-US" sz="2800" b="1" dirty="0"/>
                  <a:t>value of a lump </a:t>
                </a:r>
                <a:r>
                  <a:rPr lang="en-US" sz="2800" b="1" dirty="0" smtClean="0"/>
                  <a:t>sum</a:t>
                </a:r>
              </a:p>
              <a:p>
                <a:pPr marL="0" lvl="1"/>
                <a:endParaRPr lang="en-US" sz="2800" b="1"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𝐹𝑉</m:t>
                      </m:r>
                      <m:r>
                        <a:rPr lang="en-US" sz="2400" b="0" i="1" smtClean="0">
                          <a:latin typeface="Cambria Math"/>
                        </a:rPr>
                        <m:t>=</m:t>
                      </m:r>
                      <m:r>
                        <a:rPr lang="en-US" sz="2400" b="0" i="1" smtClean="0">
                          <a:latin typeface="Cambria Math"/>
                        </a:rPr>
                        <m:t>𝑃𝑉</m:t>
                      </m:r>
                      <m:sSup>
                        <m:sSupPr>
                          <m:ctrlPr>
                            <a:rPr lang="en-US" sz="2400" b="0" i="1" smtClean="0">
                              <a:latin typeface="Cambria Math"/>
                            </a:rPr>
                          </m:ctrlPr>
                        </m:sSupPr>
                        <m:e>
                          <m:r>
                            <a:rPr lang="en-US" sz="2400" b="0" i="1" smtClean="0">
                              <a:latin typeface="Cambria Math"/>
                            </a:rPr>
                            <m:t>(1+</m:t>
                          </m:r>
                          <m:r>
                            <a:rPr lang="en-US" sz="2400" b="0" i="1" smtClean="0">
                              <a:latin typeface="Cambria Math"/>
                            </a:rPr>
                            <m:t>𝑖</m:t>
                          </m:r>
                          <m:r>
                            <a:rPr lang="en-US" sz="2400" b="0" i="1" smtClean="0">
                              <a:latin typeface="Cambria Math"/>
                            </a:rPr>
                            <m:t>)</m:t>
                          </m:r>
                        </m:e>
                        <m:sup>
                          <m:r>
                            <a:rPr lang="en-US" sz="2400" b="0" i="1" smtClean="0">
                              <a:latin typeface="Cambria Math"/>
                            </a:rPr>
                            <m:t>𝑁</m:t>
                          </m:r>
                        </m:sup>
                      </m:sSup>
                      <m:r>
                        <a:rPr lang="en-US" sz="2400" b="0" i="1" smtClean="0">
                          <a:latin typeface="Cambria Math"/>
                        </a:rPr>
                        <m:t>=90.91</m:t>
                      </m:r>
                      <m:sSup>
                        <m:sSupPr>
                          <m:ctrlPr>
                            <a:rPr lang="en-US" sz="2400" b="0" i="1" smtClean="0">
                              <a:latin typeface="Cambria Math"/>
                            </a:rPr>
                          </m:ctrlPr>
                        </m:sSupPr>
                        <m:e>
                          <m:r>
                            <a:rPr lang="en-US" sz="2400" b="0" i="1" smtClean="0">
                              <a:latin typeface="Cambria Math"/>
                            </a:rPr>
                            <m:t>(1+.10)</m:t>
                          </m:r>
                        </m:e>
                        <m:sup>
                          <m:r>
                            <a:rPr lang="en-US" sz="2400" b="0" i="1" smtClean="0">
                              <a:latin typeface="Cambria Math"/>
                            </a:rPr>
                            <m:t>1</m:t>
                          </m:r>
                        </m:sup>
                      </m:sSup>
                      <m:r>
                        <a:rPr lang="en-US" sz="2400" b="0" i="1" smtClean="0">
                          <a:latin typeface="Cambria Math"/>
                        </a:rPr>
                        <m:t>=100</m:t>
                      </m:r>
                    </m:oMath>
                  </m:oMathPara>
                </a14:m>
                <a:endParaRPr lang="en-US" sz="2400" dirty="0" smtClean="0"/>
              </a:p>
              <a:p>
                <a:pPr lvl="1"/>
                <a:endParaRPr lang="en-US" sz="2400" dirty="0" smtClean="0"/>
              </a:p>
              <a:p>
                <a:pPr marL="800100" lvl="1" indent="-342900">
                  <a:buFont typeface="Arial" pitchFamily="34" charset="0"/>
                  <a:buChar char="•"/>
                </a:pPr>
                <a:endParaRPr lang="en-US" sz="2400" dirty="0" smtClean="0"/>
              </a:p>
              <a:p>
                <a:pPr marL="800100" lvl="1" indent="-342900">
                  <a:buFont typeface="Arial" pitchFamily="34" charset="0"/>
                  <a:buChar char="•"/>
                </a:pPr>
                <a:endParaRPr lang="en-US" sz="2400" dirty="0"/>
              </a:p>
              <a:p>
                <a:pPr marL="800100" lvl="1" indent="-342900">
                  <a:buFont typeface="Arial" pitchFamily="34" charset="0"/>
                  <a:buChar char="•"/>
                </a:pPr>
                <a:endParaRPr lang="en-US" sz="2400" dirty="0"/>
              </a:p>
              <a:p>
                <a:pPr marL="800100" lvl="1" indent="-342900">
                  <a:buFont typeface="Arial" pitchFamily="34" charset="0"/>
                  <a:buChar char="•"/>
                </a:pPr>
                <a:endParaRPr lang="en-US" sz="2400" dirty="0" smtClean="0"/>
              </a:p>
              <a:p>
                <a:pPr marL="800100" lvl="1" indent="-342900">
                  <a:buFont typeface="Arial" pitchFamily="34" charset="0"/>
                  <a:buChar char="•"/>
                </a:pPr>
                <a14:m>
                  <m:oMath xmlns:m="http://schemas.openxmlformats.org/officeDocument/2006/math">
                    <m:r>
                      <a:rPr lang="en-US" sz="2400" i="1">
                        <a:latin typeface="Cambria Math"/>
                      </a:rPr>
                      <m:t>𝐹𝑉</m:t>
                    </m:r>
                    <m:r>
                      <a:rPr lang="en-US" sz="2400" i="1">
                        <a:latin typeface="Cambria Math"/>
                      </a:rPr>
                      <m:t>=</m:t>
                    </m:r>
                    <m:r>
                      <a:rPr lang="en-US" sz="2400" i="1">
                        <a:latin typeface="Cambria Math"/>
                      </a:rPr>
                      <m:t>𝑃𝑉</m:t>
                    </m:r>
                    <m:sSup>
                      <m:sSupPr>
                        <m:ctrlPr>
                          <a:rPr lang="en-US" sz="2400" i="1">
                            <a:latin typeface="Cambria Math"/>
                          </a:rPr>
                        </m:ctrlPr>
                      </m:sSupPr>
                      <m:e>
                        <m:r>
                          <a:rPr lang="en-US" sz="2400" i="1">
                            <a:latin typeface="Cambria Math"/>
                          </a:rPr>
                          <m:t>(1+</m:t>
                        </m:r>
                        <m:r>
                          <a:rPr lang="en-US" sz="2400" i="1">
                            <a:latin typeface="Cambria Math"/>
                          </a:rPr>
                          <m:t>𝑖</m:t>
                        </m:r>
                        <m:r>
                          <a:rPr lang="en-US" sz="2400" i="1">
                            <a:latin typeface="Cambria Math"/>
                          </a:rPr>
                          <m:t>)</m:t>
                        </m:r>
                      </m:e>
                      <m:sup>
                        <m:r>
                          <a:rPr lang="en-US" sz="2400" i="1">
                            <a:latin typeface="Cambria Math"/>
                          </a:rPr>
                          <m:t>𝑁</m:t>
                        </m:r>
                      </m:sup>
                    </m:sSup>
                    <m:r>
                      <a:rPr lang="en-US" sz="2400" i="1">
                        <a:latin typeface="Cambria Math"/>
                      </a:rPr>
                      <m:t>=</m:t>
                    </m:r>
                    <m:r>
                      <a:rPr lang="en-US" sz="2400" b="0" i="1" smtClean="0">
                        <a:latin typeface="Cambria Math" panose="02040503050406030204" pitchFamily="18" charset="0"/>
                      </a:rPr>
                      <m:t>100</m:t>
                    </m:r>
                    <m:sSup>
                      <m:sSupPr>
                        <m:ctrlPr>
                          <a:rPr lang="en-US" sz="2400" i="1">
                            <a:latin typeface="Cambria Math"/>
                          </a:rPr>
                        </m:ctrlPr>
                      </m:sSupPr>
                      <m:e>
                        <m:r>
                          <a:rPr lang="en-US" sz="2400" i="1">
                            <a:latin typeface="Cambria Math"/>
                          </a:rPr>
                          <m:t>(1+.10)</m:t>
                        </m:r>
                      </m:e>
                      <m:sup>
                        <m:r>
                          <a:rPr lang="en-US" sz="2400" i="1">
                            <a:latin typeface="Cambria Math"/>
                          </a:rPr>
                          <m:t>1</m:t>
                        </m:r>
                      </m:sup>
                    </m:sSup>
                    <m:r>
                      <a:rPr lang="en-US" sz="2400" i="1">
                        <a:latin typeface="Cambria Math"/>
                      </a:rPr>
                      <m:t>=1</m:t>
                    </m:r>
                    <m:r>
                      <a:rPr lang="en-US" sz="2400" b="0" i="1" smtClean="0">
                        <a:latin typeface="Cambria Math" panose="02040503050406030204" pitchFamily="18" charset="0"/>
                      </a:rPr>
                      <m:t>1</m:t>
                    </m:r>
                    <m:r>
                      <a:rPr lang="en-US" sz="2400" i="1">
                        <a:latin typeface="Cambria Math"/>
                      </a:rPr>
                      <m:t>0</m:t>
                    </m:r>
                  </m:oMath>
                </a14:m>
                <a:endParaRPr lang="en-US" sz="2400" dirty="0"/>
              </a:p>
              <a:p>
                <a:pPr marL="800100" lvl="1" indent="-342900">
                  <a:buFont typeface="Arial" pitchFamily="34" charset="0"/>
                  <a:buChar char="•"/>
                </a:pPr>
                <a14:m>
                  <m:oMath xmlns:m="http://schemas.openxmlformats.org/officeDocument/2006/math">
                    <m:r>
                      <a:rPr lang="en-US" sz="2400" i="1">
                        <a:latin typeface="Cambria Math"/>
                      </a:rPr>
                      <m:t>𝐹𝑉</m:t>
                    </m:r>
                    <m:r>
                      <a:rPr lang="en-US" sz="2400" i="1">
                        <a:latin typeface="Cambria Math"/>
                      </a:rPr>
                      <m:t>=</m:t>
                    </m:r>
                    <m:r>
                      <a:rPr lang="en-US" sz="2400" i="1">
                        <a:latin typeface="Cambria Math"/>
                      </a:rPr>
                      <m:t>𝑃𝑉</m:t>
                    </m:r>
                    <m:sSup>
                      <m:sSupPr>
                        <m:ctrlPr>
                          <a:rPr lang="en-US" sz="2400" i="1">
                            <a:latin typeface="Cambria Math"/>
                          </a:rPr>
                        </m:ctrlPr>
                      </m:sSupPr>
                      <m:e>
                        <m:r>
                          <a:rPr lang="en-US" sz="2400" i="1">
                            <a:latin typeface="Cambria Math"/>
                          </a:rPr>
                          <m:t>(1+</m:t>
                        </m:r>
                        <m:r>
                          <a:rPr lang="en-US" sz="2400" i="1">
                            <a:latin typeface="Cambria Math"/>
                          </a:rPr>
                          <m:t>𝑖</m:t>
                        </m:r>
                        <m:r>
                          <a:rPr lang="en-US" sz="2400" i="1">
                            <a:latin typeface="Cambria Math"/>
                          </a:rPr>
                          <m:t>)</m:t>
                        </m:r>
                      </m:e>
                      <m:sup>
                        <m:r>
                          <a:rPr lang="en-US" sz="2400" i="1">
                            <a:latin typeface="Cambria Math"/>
                          </a:rPr>
                          <m:t>𝑁</m:t>
                        </m:r>
                      </m:sup>
                    </m:sSup>
                    <m:r>
                      <a:rPr lang="en-US" sz="2400" i="1">
                        <a:latin typeface="Cambria Math"/>
                      </a:rPr>
                      <m:t>=</m:t>
                    </m:r>
                    <m:r>
                      <a:rPr lang="en-US" sz="2400" i="1">
                        <a:latin typeface="Cambria Math" panose="02040503050406030204" pitchFamily="18" charset="0"/>
                      </a:rPr>
                      <m:t>100</m:t>
                    </m:r>
                    <m:sSup>
                      <m:sSupPr>
                        <m:ctrlPr>
                          <a:rPr lang="en-US" sz="2400" i="1">
                            <a:latin typeface="Cambria Math"/>
                          </a:rPr>
                        </m:ctrlPr>
                      </m:sSupPr>
                      <m:e>
                        <m:r>
                          <a:rPr lang="en-US" sz="2400" i="1">
                            <a:latin typeface="Cambria Math"/>
                          </a:rPr>
                          <m:t>(1+.0</m:t>
                        </m:r>
                        <m:r>
                          <a:rPr lang="en-US" sz="2400" b="0" i="1" smtClean="0">
                            <a:latin typeface="Cambria Math" panose="02040503050406030204" pitchFamily="18" charset="0"/>
                          </a:rPr>
                          <m:t>5</m:t>
                        </m:r>
                        <m:r>
                          <a:rPr lang="en-US" sz="2400" i="1">
                            <a:latin typeface="Cambria Math"/>
                          </a:rPr>
                          <m:t>)</m:t>
                        </m:r>
                      </m:e>
                      <m:sup>
                        <m:r>
                          <a:rPr lang="en-US" sz="2400" i="1">
                            <a:latin typeface="Cambria Math"/>
                          </a:rPr>
                          <m:t>1</m:t>
                        </m:r>
                      </m:sup>
                    </m:sSup>
                    <m:r>
                      <a:rPr lang="en-US" sz="2400" i="1">
                        <a:latin typeface="Cambria Math"/>
                      </a:rPr>
                      <m:t>=10</m:t>
                    </m:r>
                    <m:r>
                      <a:rPr lang="en-US" sz="2400" b="0" i="1" smtClean="0">
                        <a:latin typeface="Cambria Math" panose="02040503050406030204" pitchFamily="18" charset="0"/>
                      </a:rPr>
                      <m:t>5</m:t>
                    </m:r>
                  </m:oMath>
                </a14:m>
                <a:endParaRPr lang="en-US" sz="2400" dirty="0"/>
              </a:p>
              <a:p>
                <a:pPr marL="800100" lvl="1" indent="-342900">
                  <a:buFont typeface="Arial" pitchFamily="34" charset="0"/>
                  <a:buChar char="•"/>
                </a:pPr>
                <a14:m>
                  <m:oMath xmlns:m="http://schemas.openxmlformats.org/officeDocument/2006/math">
                    <m:r>
                      <a:rPr lang="en-US" sz="2400" i="1">
                        <a:latin typeface="Cambria Math"/>
                      </a:rPr>
                      <m:t>𝐹𝑉</m:t>
                    </m:r>
                    <m:r>
                      <a:rPr lang="en-US" sz="2400" i="1">
                        <a:latin typeface="Cambria Math"/>
                      </a:rPr>
                      <m:t>=</m:t>
                    </m:r>
                    <m:r>
                      <a:rPr lang="en-US" sz="2400" i="1">
                        <a:latin typeface="Cambria Math"/>
                      </a:rPr>
                      <m:t>𝑃𝑉</m:t>
                    </m:r>
                    <m:sSup>
                      <m:sSupPr>
                        <m:ctrlPr>
                          <a:rPr lang="en-US" sz="2400" i="1">
                            <a:latin typeface="Cambria Math"/>
                          </a:rPr>
                        </m:ctrlPr>
                      </m:sSupPr>
                      <m:e>
                        <m:r>
                          <a:rPr lang="en-US" sz="2400" i="1">
                            <a:latin typeface="Cambria Math"/>
                          </a:rPr>
                          <m:t>(1+</m:t>
                        </m:r>
                        <m:r>
                          <a:rPr lang="en-US" sz="2400" i="1">
                            <a:latin typeface="Cambria Math"/>
                          </a:rPr>
                          <m:t>𝑖</m:t>
                        </m:r>
                        <m:r>
                          <a:rPr lang="en-US" sz="2400" i="1">
                            <a:latin typeface="Cambria Math"/>
                          </a:rPr>
                          <m:t>)</m:t>
                        </m:r>
                      </m:e>
                      <m:sup>
                        <m:r>
                          <a:rPr lang="en-US" sz="2400" i="1">
                            <a:latin typeface="Cambria Math"/>
                          </a:rPr>
                          <m:t>𝑁</m:t>
                        </m:r>
                      </m:sup>
                    </m:sSup>
                    <m:r>
                      <a:rPr lang="en-US" sz="2400" i="1">
                        <a:latin typeface="Cambria Math"/>
                      </a:rPr>
                      <m:t>=</m:t>
                    </m:r>
                    <m:r>
                      <a:rPr lang="en-US" sz="2400" i="1">
                        <a:latin typeface="Cambria Math" panose="02040503050406030204" pitchFamily="18" charset="0"/>
                      </a:rPr>
                      <m:t>100</m:t>
                    </m:r>
                    <m:sSup>
                      <m:sSupPr>
                        <m:ctrlPr>
                          <a:rPr lang="en-US" sz="2400" i="1">
                            <a:latin typeface="Cambria Math"/>
                          </a:rPr>
                        </m:ctrlPr>
                      </m:sSupPr>
                      <m:e>
                        <m:r>
                          <a:rPr lang="en-US" sz="2400" i="1">
                            <a:latin typeface="Cambria Math"/>
                          </a:rPr>
                          <m:t>(1+.0</m:t>
                        </m:r>
                        <m:r>
                          <a:rPr lang="en-US" sz="2400" b="0" i="1" smtClean="0">
                            <a:latin typeface="Cambria Math" panose="02040503050406030204" pitchFamily="18" charset="0"/>
                          </a:rPr>
                          <m:t>2</m:t>
                        </m:r>
                        <m:r>
                          <a:rPr lang="en-US" sz="2400" i="1">
                            <a:latin typeface="Cambria Math"/>
                          </a:rPr>
                          <m:t>)</m:t>
                        </m:r>
                      </m:e>
                      <m:sup>
                        <m:r>
                          <a:rPr lang="en-US" sz="2400" i="1">
                            <a:latin typeface="Cambria Math"/>
                          </a:rPr>
                          <m:t>1</m:t>
                        </m:r>
                      </m:sup>
                    </m:sSup>
                    <m:r>
                      <a:rPr lang="en-US" sz="2400" i="1">
                        <a:latin typeface="Cambria Math"/>
                      </a:rPr>
                      <m:t>=1</m:t>
                    </m:r>
                    <m:r>
                      <a:rPr lang="en-US" sz="2400" b="0" i="1" smtClean="0">
                        <a:latin typeface="Cambria Math" panose="02040503050406030204" pitchFamily="18" charset="0"/>
                      </a:rPr>
                      <m:t>02</m:t>
                    </m:r>
                  </m:oMath>
                </a14:m>
                <a:endParaRPr lang="en-US" sz="2400" dirty="0"/>
              </a:p>
              <a:p>
                <a:pPr marL="800100" lvl="1" indent="-342900">
                  <a:buFont typeface="Arial" pitchFamily="34" charset="0"/>
                  <a:buChar char="•"/>
                </a:pPr>
                <a:endParaRPr lang="en-US" sz="2400" dirty="0" smtClean="0"/>
              </a:p>
              <a:p>
                <a:pPr marL="800100" lvl="1" indent="-342900">
                  <a:buFont typeface="Arial" pitchFamily="34" charset="0"/>
                  <a:buChar char="•"/>
                </a:pPr>
                <a:endParaRPr lang="en-US" sz="2400" dirty="0" smtClean="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3400" y="762000"/>
                <a:ext cx="8351520" cy="5293757"/>
              </a:xfrm>
              <a:prstGeom prst="rect">
                <a:avLst/>
              </a:prstGeom>
              <a:blipFill rotWithShape="0">
                <a:blip r:embed="rId7"/>
                <a:stretch>
                  <a:fillRect l="-1533" t="-1152"/>
                </a:stretch>
              </a:blipFill>
            </p:spPr>
            <p:txBody>
              <a:bodyPr/>
              <a:lstStyle/>
              <a:p>
                <a:r>
                  <a:rPr lang="en-US">
                    <a:noFill/>
                  </a:rPr>
                  <a:t> </a:t>
                </a:r>
              </a:p>
            </p:txBody>
          </p:sp>
        </mc:Fallback>
      </mc:AlternateContent>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2286000"/>
            <a:ext cx="22669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24625115"/>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a:xfrm>
            <a:off x="381000" y="1221105"/>
            <a:ext cx="6934200" cy="4038600"/>
          </a:xfrm>
          <a:prstGeom prst="rect">
            <a:avLst/>
          </a:prstGeom>
          <a:effectLst>
            <a:outerShdw algn="ctr" rotWithShape="0">
              <a:schemeClr val="bg2"/>
            </a:outerShdw>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endParaRPr lang="en-US" dirty="0" smtClean="0"/>
          </a:p>
        </p:txBody>
      </p:sp>
      <p:sp>
        <p:nvSpPr>
          <p:cNvPr id="2" name="TextBox 1"/>
          <p:cNvSpPr txBox="1"/>
          <p:nvPr/>
        </p:nvSpPr>
        <p:spPr>
          <a:xfrm>
            <a:off x="762000" y="762000"/>
            <a:ext cx="7696200" cy="2677656"/>
          </a:xfrm>
          <a:prstGeom prst="rect">
            <a:avLst/>
          </a:prstGeom>
          <a:noFill/>
        </p:spPr>
        <p:txBody>
          <a:bodyPr wrap="square" rtlCol="0">
            <a:spAutoFit/>
          </a:bodyPr>
          <a:lstStyle/>
          <a:p>
            <a:r>
              <a:rPr lang="en-US" sz="2400" b="1" dirty="0" smtClean="0"/>
              <a:t>Annuity</a:t>
            </a:r>
            <a:r>
              <a:rPr lang="en-US" sz="2400" dirty="0" smtClean="0"/>
              <a:t> – a series of equal dollar payments coming at the end of each time period for a specific number of periods.</a:t>
            </a:r>
          </a:p>
          <a:p>
            <a:endParaRPr lang="en-US" sz="2400" dirty="0"/>
          </a:p>
          <a:p>
            <a:pPr marL="342900" indent="-342900">
              <a:buFont typeface="Wingdings" panose="05000000000000000000" pitchFamily="2" charset="2"/>
              <a:buChar char="Ø"/>
            </a:pPr>
            <a:r>
              <a:rPr lang="en-US" sz="2400" dirty="0" smtClean="0"/>
              <a:t>You can determine how much your savings will be worth at some point in the future (graduation from college) or a more long-term focus of retirement</a:t>
            </a:r>
          </a:p>
          <a:p>
            <a:endParaRPr lang="en-US" sz="2400" dirty="0"/>
          </a:p>
        </p:txBody>
      </p:sp>
      <p:pic>
        <p:nvPicPr>
          <p:cNvPr id="9" name="Picture 4" descr="tbl03_04.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962" y="3205521"/>
            <a:ext cx="8529638"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7908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7924800" cy="1569660"/>
          </a:xfrm>
          <a:prstGeom prst="rect">
            <a:avLst/>
          </a:prstGeom>
          <a:noFill/>
        </p:spPr>
        <p:txBody>
          <a:bodyPr wrap="square" rtlCol="0">
            <a:spAutoFit/>
          </a:bodyPr>
          <a:lstStyle/>
          <a:p>
            <a:r>
              <a:rPr lang="en-US" sz="2400" b="1" dirty="0" smtClean="0"/>
              <a:t>Future Value of an annuity </a:t>
            </a:r>
            <a:r>
              <a:rPr lang="en-US" sz="2400" dirty="0" smtClean="0"/>
              <a:t>- </a:t>
            </a:r>
            <a:r>
              <a:rPr lang="en-US" sz="2400" dirty="0"/>
              <a:t>You deposit $100 at the end of each year in a savings account that pay 8% compounded annually.  How much is the investment worth at the end of 3 years? </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996" y="2743200"/>
            <a:ext cx="7837917" cy="34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419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24625115"/>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a:xfrm>
            <a:off x="381000" y="1221105"/>
            <a:ext cx="6934200" cy="4038600"/>
          </a:xfrm>
          <a:prstGeom prst="rect">
            <a:avLst/>
          </a:prstGeom>
          <a:effectLst>
            <a:outerShdw algn="ctr" rotWithShape="0">
              <a:schemeClr val="bg2"/>
            </a:outerShdw>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endParaRPr lang="en-US" dirty="0" smtClean="0"/>
          </a:p>
        </p:txBody>
      </p:sp>
      <mc:AlternateContent xmlns:mc="http://schemas.openxmlformats.org/markup-compatibility/2006" xmlns:a14="http://schemas.microsoft.com/office/drawing/2010/main">
        <mc:Choice Requires="a14">
          <p:sp>
            <p:nvSpPr>
              <p:cNvPr id="7" name="TextBox 6"/>
              <p:cNvSpPr txBox="1"/>
              <p:nvPr/>
            </p:nvSpPr>
            <p:spPr>
              <a:xfrm>
                <a:off x="533400" y="762000"/>
                <a:ext cx="8534400" cy="4228017"/>
              </a:xfrm>
              <a:prstGeom prst="rect">
                <a:avLst/>
              </a:prstGeom>
              <a:noFill/>
            </p:spPr>
            <p:txBody>
              <a:bodyPr wrap="square" rtlCol="0">
                <a:spAutoFit/>
              </a:bodyPr>
              <a:lstStyle/>
              <a:p>
                <a:pPr marL="0" lvl="1"/>
                <a:r>
                  <a:rPr lang="en-US" sz="2800" b="1" dirty="0" smtClean="0"/>
                  <a:t>Present value of an annuity</a:t>
                </a:r>
              </a:p>
              <a:p>
                <a:pPr marL="0" lvl="1"/>
                <a:endParaRPr lang="en-US" sz="1600" i="1" dirty="0" smtClean="0">
                  <a:latin typeface="Cambria Math"/>
                </a:endParaRPr>
              </a:p>
              <a:p>
                <a:pPr marL="0" lvl="1"/>
                <a14:m>
                  <m:oMathPara xmlns:m="http://schemas.openxmlformats.org/officeDocument/2006/math">
                    <m:oMathParaPr>
                      <m:jc m:val="left"/>
                    </m:oMathParaPr>
                    <m:oMath xmlns:m="http://schemas.openxmlformats.org/officeDocument/2006/math">
                      <m:r>
                        <a:rPr lang="en-US" sz="1600" i="1">
                          <a:latin typeface="Cambria Math"/>
                        </a:rPr>
                        <m:t>𝑃𝑉</m:t>
                      </m:r>
                      <m:r>
                        <a:rPr lang="en-US" sz="1600" i="1">
                          <a:latin typeface="Cambria Math"/>
                        </a:rPr>
                        <m:t>=</m:t>
                      </m:r>
                      <m:nary>
                        <m:naryPr>
                          <m:chr m:val="∑"/>
                          <m:subHide m:val="on"/>
                          <m:supHide m:val="on"/>
                          <m:ctrlPr>
                            <a:rPr lang="en-US" sz="1600" i="1" smtClean="0">
                              <a:latin typeface="Cambria Math"/>
                            </a:rPr>
                          </m:ctrlPr>
                        </m:naryPr>
                        <m:sub/>
                        <m:sup/>
                        <m:e>
                          <m:f>
                            <m:fPr>
                              <m:ctrlPr>
                                <a:rPr lang="en-US" sz="1600" i="1">
                                  <a:latin typeface="Cambria Math"/>
                                </a:rPr>
                              </m:ctrlPr>
                            </m:fPr>
                            <m:num>
                              <m:r>
                                <a:rPr lang="en-US" sz="1600" i="1">
                                  <a:latin typeface="Cambria Math"/>
                                </a:rPr>
                                <m:t>𝐹𝑉</m:t>
                              </m:r>
                            </m:num>
                            <m:den>
                              <m:sSup>
                                <m:sSupPr>
                                  <m:ctrlPr>
                                    <a:rPr lang="en-US" sz="1600" i="1">
                                      <a:latin typeface="Cambria Math"/>
                                    </a:rPr>
                                  </m:ctrlPr>
                                </m:sSupPr>
                                <m:e>
                                  <m:r>
                                    <a:rPr lang="en-US" sz="1600" i="1">
                                      <a:latin typeface="Cambria Math"/>
                                    </a:rPr>
                                    <m:t>(1+</m:t>
                                  </m:r>
                                  <m:r>
                                    <a:rPr lang="en-US" sz="1600" i="1">
                                      <a:latin typeface="Cambria Math"/>
                                    </a:rPr>
                                    <m:t>𝑖</m:t>
                                  </m:r>
                                  <m:r>
                                    <a:rPr lang="en-US" sz="1600" i="1">
                                      <a:latin typeface="Cambria Math"/>
                                    </a:rPr>
                                    <m:t>)</m:t>
                                  </m:r>
                                </m:e>
                                <m:sup>
                                  <m:r>
                                    <a:rPr lang="en-US" sz="1600" i="1">
                                      <a:latin typeface="Cambria Math"/>
                                    </a:rPr>
                                    <m:t>𝑁</m:t>
                                  </m:r>
                                </m:sup>
                              </m:sSup>
                            </m:den>
                          </m:f>
                        </m:e>
                      </m:nary>
                      <m:r>
                        <a:rPr lang="en-US" sz="1600" i="1">
                          <a:latin typeface="Cambria Math"/>
                        </a:rPr>
                        <m:t>=</m:t>
                      </m:r>
                      <m:f>
                        <m:fPr>
                          <m:ctrlPr>
                            <a:rPr lang="en-US" sz="1600" i="1">
                              <a:latin typeface="Cambria Math"/>
                            </a:rPr>
                          </m:ctrlPr>
                        </m:fPr>
                        <m:num>
                          <m:r>
                            <a:rPr lang="en-US" sz="1600" i="1">
                              <a:latin typeface="Cambria Math"/>
                            </a:rPr>
                            <m:t>100</m:t>
                          </m:r>
                        </m:num>
                        <m:den>
                          <m:sSup>
                            <m:sSupPr>
                              <m:ctrlPr>
                                <a:rPr lang="en-US" sz="1600" i="1">
                                  <a:latin typeface="Cambria Math"/>
                                </a:rPr>
                              </m:ctrlPr>
                            </m:sSupPr>
                            <m:e>
                              <m:r>
                                <a:rPr lang="en-US" sz="1600" i="1">
                                  <a:latin typeface="Cambria Math"/>
                                </a:rPr>
                                <m:t>(1+.10)</m:t>
                              </m:r>
                            </m:e>
                            <m:sup>
                              <m:r>
                                <a:rPr lang="en-US" sz="1600" i="1">
                                  <a:latin typeface="Cambria Math"/>
                                </a:rPr>
                                <m:t>1</m:t>
                              </m:r>
                            </m:sup>
                          </m:sSup>
                        </m:den>
                      </m:f>
                      <m:r>
                        <a:rPr lang="en-US" sz="1600" b="0" i="1" smtClean="0">
                          <a:latin typeface="Cambria Math"/>
                        </a:rPr>
                        <m:t>+</m:t>
                      </m:r>
                      <m:f>
                        <m:fPr>
                          <m:ctrlPr>
                            <a:rPr lang="en-US" sz="1600" b="0" i="1" smtClean="0">
                              <a:latin typeface="Cambria Math"/>
                            </a:rPr>
                          </m:ctrlPr>
                        </m:fPr>
                        <m:num>
                          <m:r>
                            <a:rPr lang="en-US" sz="1600" b="0" i="1" smtClean="0">
                              <a:latin typeface="Cambria Math"/>
                            </a:rPr>
                            <m:t>100</m:t>
                          </m:r>
                        </m:num>
                        <m:den>
                          <m:sSup>
                            <m:sSupPr>
                              <m:ctrlPr>
                                <a:rPr lang="en-US" sz="1600" b="0" i="1" smtClean="0">
                                  <a:latin typeface="Cambria Math"/>
                                </a:rPr>
                              </m:ctrlPr>
                            </m:sSupPr>
                            <m:e>
                              <m:r>
                                <a:rPr lang="en-US" sz="1600" b="0" i="1" smtClean="0">
                                  <a:latin typeface="Cambria Math"/>
                                </a:rPr>
                                <m:t>(1+.10)</m:t>
                              </m:r>
                            </m:e>
                            <m:sup>
                              <m:r>
                                <a:rPr lang="en-US" sz="1600" b="0" i="1" smtClean="0">
                                  <a:latin typeface="Cambria Math"/>
                                </a:rPr>
                                <m:t>2</m:t>
                              </m:r>
                            </m:sup>
                          </m:sSup>
                        </m:den>
                      </m:f>
                      <m:r>
                        <a:rPr lang="en-US" sz="1600" i="1">
                          <a:latin typeface="Cambria Math"/>
                        </a:rPr>
                        <m:t>=</m:t>
                      </m:r>
                      <m:f>
                        <m:fPr>
                          <m:ctrlPr>
                            <a:rPr lang="en-US" sz="1600" i="1">
                              <a:latin typeface="Cambria Math"/>
                            </a:rPr>
                          </m:ctrlPr>
                        </m:fPr>
                        <m:num>
                          <m:r>
                            <a:rPr lang="en-US" sz="1600" i="1">
                              <a:latin typeface="Cambria Math"/>
                            </a:rPr>
                            <m:t>100</m:t>
                          </m:r>
                        </m:num>
                        <m:den>
                          <m:sSup>
                            <m:sSupPr>
                              <m:ctrlPr>
                                <a:rPr lang="en-US" sz="1600" i="1">
                                  <a:latin typeface="Cambria Math"/>
                                </a:rPr>
                              </m:ctrlPr>
                            </m:sSupPr>
                            <m:e>
                              <m:r>
                                <a:rPr lang="en-US" sz="1600" i="1">
                                  <a:latin typeface="Cambria Math"/>
                                </a:rPr>
                                <m:t>(1.1)</m:t>
                              </m:r>
                            </m:e>
                            <m:sup>
                              <m:r>
                                <a:rPr lang="en-US" sz="1600" i="1">
                                  <a:latin typeface="Cambria Math"/>
                                </a:rPr>
                                <m:t>1</m:t>
                              </m:r>
                            </m:sup>
                          </m:sSup>
                        </m:den>
                      </m:f>
                      <m:r>
                        <a:rPr lang="en-US" sz="1600" b="0" i="1" smtClean="0">
                          <a:latin typeface="Cambria Math"/>
                        </a:rPr>
                        <m:t>+</m:t>
                      </m:r>
                      <m:f>
                        <m:fPr>
                          <m:ctrlPr>
                            <a:rPr lang="en-US" sz="1600" b="0" i="1" smtClean="0">
                              <a:latin typeface="Cambria Math"/>
                            </a:rPr>
                          </m:ctrlPr>
                        </m:fPr>
                        <m:num>
                          <m:r>
                            <a:rPr lang="en-US" sz="1600" b="0" i="1" smtClean="0">
                              <a:latin typeface="Cambria Math"/>
                            </a:rPr>
                            <m:t>100</m:t>
                          </m:r>
                        </m:num>
                        <m:den>
                          <m:sSup>
                            <m:sSupPr>
                              <m:ctrlPr>
                                <a:rPr lang="en-US" sz="1600" b="0" i="1" smtClean="0">
                                  <a:latin typeface="Cambria Math"/>
                                </a:rPr>
                              </m:ctrlPr>
                            </m:sSupPr>
                            <m:e>
                              <m:r>
                                <a:rPr lang="en-US" sz="1600" b="0" i="1" smtClean="0">
                                  <a:latin typeface="Cambria Math"/>
                                </a:rPr>
                                <m:t>(1.1)</m:t>
                              </m:r>
                            </m:e>
                            <m:sup>
                              <m:r>
                                <a:rPr lang="en-US" sz="1600" b="0" i="1" smtClean="0">
                                  <a:latin typeface="Cambria Math"/>
                                </a:rPr>
                                <m:t>2</m:t>
                              </m:r>
                            </m:sup>
                          </m:sSup>
                        </m:den>
                      </m:f>
                      <m:r>
                        <a:rPr lang="en-US" sz="1600" i="1">
                          <a:latin typeface="Cambria Math"/>
                        </a:rPr>
                        <m:t>=90.91</m:t>
                      </m:r>
                      <m:r>
                        <a:rPr lang="en-US" sz="1600" b="0" i="1" smtClean="0">
                          <a:latin typeface="Cambria Math"/>
                        </a:rPr>
                        <m:t>+82.64=173.55</m:t>
                      </m:r>
                    </m:oMath>
                  </m:oMathPara>
                </a14:m>
                <a:endParaRPr lang="en-US" sz="1600" dirty="0"/>
              </a:p>
              <a:p>
                <a:pPr lvl="1"/>
                <a:endParaRPr lang="en-US" sz="2400" dirty="0" smtClean="0"/>
              </a:p>
              <a:p>
                <a:pPr marL="800100" lvl="1" indent="-342900">
                  <a:buFont typeface="Arial" pitchFamily="34" charset="0"/>
                  <a:buChar char="•"/>
                </a:pPr>
                <a:endParaRPr lang="en-US" sz="2400" dirty="0" smtClean="0"/>
              </a:p>
              <a:p>
                <a:pPr lvl="1"/>
                <a:endParaRPr lang="en-US" sz="2400" dirty="0"/>
              </a:p>
              <a:p>
                <a:pPr marL="800100" lvl="1" indent="-342900">
                  <a:buFont typeface="Arial" pitchFamily="34" charset="0"/>
                  <a:buChar char="•"/>
                </a:pPr>
                <a:endParaRPr lang="en-US" sz="2400" dirty="0" smtClean="0"/>
              </a:p>
              <a:p>
                <a:pPr marL="800100" lvl="1" indent="-342900">
                  <a:buFont typeface="Arial" pitchFamily="34" charset="0"/>
                  <a:buChar char="•"/>
                </a:pPr>
                <a:endParaRPr lang="en-US" sz="2400" dirty="0"/>
              </a:p>
              <a:p>
                <a:pPr marL="800100" lvl="1" indent="-342900">
                  <a:buFont typeface="Arial" pitchFamily="34" charset="0"/>
                  <a:buChar char="•"/>
                </a:pPr>
                <a:endParaRPr lang="en-US" sz="2400" dirty="0" smtClean="0"/>
              </a:p>
              <a:p>
                <a:pPr lvl="1"/>
                <a:endParaRPr lang="en-US" sz="2400" dirty="0" smtClean="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3400" y="762000"/>
                <a:ext cx="8534400" cy="4228017"/>
              </a:xfrm>
              <a:prstGeom prst="rect">
                <a:avLst/>
              </a:prstGeom>
              <a:blipFill rotWithShape="0">
                <a:blip r:embed="rId7"/>
                <a:stretch>
                  <a:fillRect l="-1500" t="-1441"/>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057400"/>
            <a:ext cx="4191000" cy="19431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760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24625115"/>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a:xfrm>
            <a:off x="381000" y="1221105"/>
            <a:ext cx="6934200" cy="4038600"/>
          </a:xfrm>
          <a:prstGeom prst="rect">
            <a:avLst/>
          </a:prstGeom>
          <a:effectLst>
            <a:outerShdw algn="ctr" rotWithShape="0">
              <a:schemeClr val="bg2"/>
            </a:outerShdw>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endParaRPr lang="en-US" dirty="0" smtClean="0"/>
          </a:p>
        </p:txBody>
      </p:sp>
      <p:sp>
        <p:nvSpPr>
          <p:cNvPr id="7" name="TextBox 6"/>
          <p:cNvSpPr txBox="1"/>
          <p:nvPr/>
        </p:nvSpPr>
        <p:spPr>
          <a:xfrm>
            <a:off x="533400" y="762000"/>
            <a:ext cx="8534400" cy="3631763"/>
          </a:xfrm>
          <a:prstGeom prst="rect">
            <a:avLst/>
          </a:prstGeom>
          <a:noFill/>
        </p:spPr>
        <p:txBody>
          <a:bodyPr wrap="square" rtlCol="0">
            <a:spAutoFit/>
          </a:bodyPr>
          <a:lstStyle/>
          <a:p>
            <a:pPr marL="0" lvl="1"/>
            <a:r>
              <a:rPr lang="en-US" sz="2800" b="1" dirty="0" smtClean="0"/>
              <a:t>Present value of an annuity</a:t>
            </a:r>
          </a:p>
          <a:p>
            <a:pPr marL="0" lvl="1"/>
            <a:endParaRPr lang="en-US" sz="1600" i="1" dirty="0" smtClean="0">
              <a:latin typeface="Cambria Math"/>
            </a:endParaRPr>
          </a:p>
          <a:p>
            <a:pPr lvl="1"/>
            <a:endParaRPr lang="en-US" sz="2400" dirty="0" smtClean="0"/>
          </a:p>
          <a:p>
            <a:pPr marL="800100" lvl="1" indent="-342900">
              <a:buFont typeface="Arial" pitchFamily="34" charset="0"/>
              <a:buChar char="•"/>
            </a:pPr>
            <a:endParaRPr lang="en-US" sz="2400" dirty="0" smtClean="0"/>
          </a:p>
          <a:p>
            <a:pPr lvl="1"/>
            <a:endParaRPr lang="en-US" sz="2400" dirty="0"/>
          </a:p>
          <a:p>
            <a:pPr marL="800100" lvl="1" indent="-342900">
              <a:buFont typeface="Arial" pitchFamily="34" charset="0"/>
              <a:buChar char="•"/>
            </a:pPr>
            <a:endParaRPr lang="en-US" sz="2400" dirty="0" smtClean="0"/>
          </a:p>
          <a:p>
            <a:pPr marL="800100" lvl="1" indent="-342900">
              <a:buFont typeface="Arial" pitchFamily="34" charset="0"/>
              <a:buChar char="•"/>
            </a:pPr>
            <a:endParaRPr lang="en-US" sz="2400" dirty="0"/>
          </a:p>
          <a:p>
            <a:pPr marL="800100" lvl="1" indent="-342900">
              <a:buFont typeface="Arial" pitchFamily="34" charset="0"/>
              <a:buChar char="•"/>
            </a:pPr>
            <a:endParaRPr lang="en-US" sz="2400" dirty="0" smtClean="0"/>
          </a:p>
          <a:p>
            <a:pPr lvl="1"/>
            <a:endParaRPr lang="en-US" sz="2400" dirty="0" smtClean="0"/>
          </a:p>
          <a:p>
            <a:endParaRPr lang="en-US" dirty="0"/>
          </a:p>
        </p:txBody>
      </p:sp>
      <p:pic>
        <p:nvPicPr>
          <p:cNvPr id="6" name="Picture 4" descr="tbl03_06.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877536"/>
            <a:ext cx="84836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948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79276184"/>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a:xfrm>
            <a:off x="381000" y="1221105"/>
            <a:ext cx="6934200" cy="4038600"/>
          </a:xfrm>
          <a:prstGeom prst="rect">
            <a:avLst/>
          </a:prstGeom>
          <a:effectLst>
            <a:outerShdw algn="ctr" rotWithShape="0">
              <a:schemeClr val="bg2"/>
            </a:outerShdw>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endParaRPr lang="en-US" dirty="0" smtClean="0"/>
          </a:p>
        </p:txBody>
      </p:sp>
      <p:sp>
        <p:nvSpPr>
          <p:cNvPr id="7" name="TextBox 6"/>
          <p:cNvSpPr txBox="1"/>
          <p:nvPr/>
        </p:nvSpPr>
        <p:spPr>
          <a:xfrm>
            <a:off x="431732" y="685800"/>
            <a:ext cx="8503920" cy="1938992"/>
          </a:xfrm>
          <a:prstGeom prst="rect">
            <a:avLst/>
          </a:prstGeom>
          <a:noFill/>
        </p:spPr>
        <p:txBody>
          <a:bodyPr wrap="square" rtlCol="0">
            <a:spAutoFit/>
          </a:bodyPr>
          <a:lstStyle/>
          <a:p>
            <a:pPr marL="0" lvl="1"/>
            <a:r>
              <a:rPr lang="en-US" sz="2400" b="1" dirty="0" smtClean="0"/>
              <a:t>Simple Interest - </a:t>
            </a:r>
            <a:r>
              <a:rPr lang="en-US" sz="2400" dirty="0" smtClean="0"/>
              <a:t> Interest earned on principal only</a:t>
            </a:r>
          </a:p>
          <a:p>
            <a:pPr marL="0" lvl="1"/>
            <a:endParaRPr lang="en-US" sz="2400" b="1" dirty="0" smtClean="0"/>
          </a:p>
          <a:p>
            <a:pPr marL="0" lvl="1"/>
            <a:r>
              <a:rPr lang="en-US" sz="2400" b="1" dirty="0" smtClean="0"/>
              <a:t>Compound Interest </a:t>
            </a:r>
            <a:r>
              <a:rPr lang="en-US" sz="2400" dirty="0" smtClean="0"/>
              <a:t>- Interest </a:t>
            </a:r>
            <a:r>
              <a:rPr lang="en-US" sz="2400" dirty="0"/>
              <a:t>paid (earned) on any previous interest earned, as well as on the principal borrowed (</a:t>
            </a:r>
            <a:r>
              <a:rPr lang="en-US" sz="2400" dirty="0" smtClean="0"/>
              <a:t>loaned). </a:t>
            </a:r>
            <a:endParaRPr lang="en-US" sz="2400" dirty="0"/>
          </a:p>
          <a:p>
            <a:pPr marL="342900" indent="-342900">
              <a:buFont typeface="Arial" pitchFamily="34" charset="0"/>
              <a:buChar char="•"/>
            </a:pPr>
            <a:endParaRPr lang="en-US" sz="2400"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016" y="2514600"/>
            <a:ext cx="8041216" cy="274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5880463" y="5562600"/>
            <a:ext cx="3048000" cy="6795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Another example</a:t>
            </a:r>
            <a:endParaRPr lang="en-US" sz="2400" b="1" dirty="0"/>
          </a:p>
        </p:txBody>
      </p:sp>
    </p:spTree>
    <p:extLst>
      <p:ext uri="{BB962C8B-B14F-4D97-AF65-F5344CB8AC3E}">
        <p14:creationId xmlns:p14="http://schemas.microsoft.com/office/powerpoint/2010/main" val="1888314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73287321"/>
              </p:ext>
            </p:extLst>
          </p:nvPr>
        </p:nvGraphicFramePr>
        <p:xfrm>
          <a:off x="609600" y="1524000"/>
          <a:ext cx="82296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15853074"/>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1066800" y="24384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1981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00800" y="1981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19400" y="1981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86800" y="20574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800" y="1981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0" y="1447800"/>
            <a:ext cx="1066800" cy="369332"/>
          </a:xfrm>
          <a:prstGeom prst="rect">
            <a:avLst/>
          </a:prstGeom>
          <a:noFill/>
        </p:spPr>
        <p:txBody>
          <a:bodyPr wrap="square" rtlCol="0">
            <a:spAutoFit/>
          </a:bodyPr>
          <a:lstStyle/>
          <a:p>
            <a:r>
              <a:rPr lang="en-US" dirty="0" smtClean="0"/>
              <a:t>3 months</a:t>
            </a:r>
          </a:p>
        </p:txBody>
      </p:sp>
      <p:sp>
        <p:nvSpPr>
          <p:cNvPr id="13" name="TextBox 12"/>
          <p:cNvSpPr txBox="1"/>
          <p:nvPr/>
        </p:nvSpPr>
        <p:spPr>
          <a:xfrm>
            <a:off x="3962400" y="1447800"/>
            <a:ext cx="1066800" cy="369332"/>
          </a:xfrm>
          <a:prstGeom prst="rect">
            <a:avLst/>
          </a:prstGeom>
          <a:noFill/>
        </p:spPr>
        <p:txBody>
          <a:bodyPr wrap="square" rtlCol="0">
            <a:spAutoFit/>
          </a:bodyPr>
          <a:lstStyle/>
          <a:p>
            <a:r>
              <a:rPr lang="en-US" dirty="0" smtClean="0"/>
              <a:t>6 months</a:t>
            </a:r>
          </a:p>
        </p:txBody>
      </p:sp>
      <p:sp>
        <p:nvSpPr>
          <p:cNvPr id="14" name="TextBox 13"/>
          <p:cNvSpPr txBox="1"/>
          <p:nvPr/>
        </p:nvSpPr>
        <p:spPr>
          <a:xfrm>
            <a:off x="5867400" y="1447800"/>
            <a:ext cx="1066800" cy="369332"/>
          </a:xfrm>
          <a:prstGeom prst="rect">
            <a:avLst/>
          </a:prstGeom>
          <a:noFill/>
        </p:spPr>
        <p:txBody>
          <a:bodyPr wrap="square" rtlCol="0">
            <a:spAutoFit/>
          </a:bodyPr>
          <a:lstStyle/>
          <a:p>
            <a:r>
              <a:rPr lang="en-US" dirty="0" smtClean="0"/>
              <a:t>9 months</a:t>
            </a:r>
          </a:p>
        </p:txBody>
      </p:sp>
      <p:sp>
        <p:nvSpPr>
          <p:cNvPr id="15" name="TextBox 14"/>
          <p:cNvSpPr txBox="1"/>
          <p:nvPr/>
        </p:nvSpPr>
        <p:spPr>
          <a:xfrm>
            <a:off x="8201297" y="1447800"/>
            <a:ext cx="914400" cy="369332"/>
          </a:xfrm>
          <a:prstGeom prst="rect">
            <a:avLst/>
          </a:prstGeom>
          <a:noFill/>
        </p:spPr>
        <p:txBody>
          <a:bodyPr wrap="square" rtlCol="0">
            <a:spAutoFit/>
          </a:bodyPr>
          <a:lstStyle/>
          <a:p>
            <a:r>
              <a:rPr lang="en-US" dirty="0" smtClean="0"/>
              <a:t>1 year</a:t>
            </a:r>
          </a:p>
        </p:txBody>
      </p:sp>
      <p:sp>
        <p:nvSpPr>
          <p:cNvPr id="16" name="TextBox 15"/>
          <p:cNvSpPr txBox="1"/>
          <p:nvPr/>
        </p:nvSpPr>
        <p:spPr>
          <a:xfrm>
            <a:off x="533400" y="1459468"/>
            <a:ext cx="1066800" cy="369332"/>
          </a:xfrm>
          <a:prstGeom prst="rect">
            <a:avLst/>
          </a:prstGeom>
          <a:noFill/>
        </p:spPr>
        <p:txBody>
          <a:bodyPr wrap="square" rtlCol="0">
            <a:spAutoFit/>
          </a:bodyPr>
          <a:lstStyle/>
          <a:p>
            <a:r>
              <a:rPr lang="en-US" dirty="0" smtClean="0"/>
              <a:t>Today</a:t>
            </a:r>
          </a:p>
        </p:txBody>
      </p:sp>
      <p:sp>
        <p:nvSpPr>
          <p:cNvPr id="17" name="TextBox 16"/>
          <p:cNvSpPr txBox="1"/>
          <p:nvPr/>
        </p:nvSpPr>
        <p:spPr>
          <a:xfrm>
            <a:off x="1981199" y="889391"/>
            <a:ext cx="6220097" cy="461665"/>
          </a:xfrm>
          <a:prstGeom prst="rect">
            <a:avLst/>
          </a:prstGeom>
          <a:noFill/>
        </p:spPr>
        <p:txBody>
          <a:bodyPr wrap="square" rtlCol="0">
            <a:spAutoFit/>
          </a:bodyPr>
          <a:lstStyle/>
          <a:p>
            <a:r>
              <a:rPr lang="en-US" sz="2400" b="1" dirty="0" smtClean="0"/>
              <a:t>Assume a 10% rate compounded quarterly.</a:t>
            </a:r>
            <a:endParaRPr lang="en-US" sz="2400" b="1" dirty="0"/>
          </a:p>
        </p:txBody>
      </p:sp>
      <p:sp>
        <p:nvSpPr>
          <p:cNvPr id="2" name="TextBox 1"/>
          <p:cNvSpPr txBox="1"/>
          <p:nvPr/>
        </p:nvSpPr>
        <p:spPr>
          <a:xfrm>
            <a:off x="838200" y="3124200"/>
            <a:ext cx="457200" cy="381000"/>
          </a:xfrm>
          <a:prstGeom prst="rect">
            <a:avLst/>
          </a:prstGeom>
          <a:noFill/>
        </p:spPr>
        <p:txBody>
          <a:bodyPr wrap="square" rtlCol="0">
            <a:spAutoFit/>
          </a:bodyPr>
          <a:lstStyle/>
          <a:p>
            <a:r>
              <a:rPr lang="en-US" dirty="0" smtClean="0"/>
              <a:t>$1</a:t>
            </a:r>
            <a:endParaRPr lang="en-US" dirty="0"/>
          </a:p>
        </p:txBody>
      </p:sp>
      <p:sp>
        <p:nvSpPr>
          <p:cNvPr id="18" name="TextBox 17"/>
          <p:cNvSpPr txBox="1"/>
          <p:nvPr/>
        </p:nvSpPr>
        <p:spPr>
          <a:xfrm>
            <a:off x="2057400" y="3182034"/>
            <a:ext cx="1524000" cy="646331"/>
          </a:xfrm>
          <a:prstGeom prst="rect">
            <a:avLst/>
          </a:prstGeom>
          <a:noFill/>
        </p:spPr>
        <p:txBody>
          <a:bodyPr wrap="square" rtlCol="0">
            <a:spAutoFit/>
          </a:bodyPr>
          <a:lstStyle/>
          <a:p>
            <a:r>
              <a:rPr lang="en-US" dirty="0" smtClean="0"/>
              <a:t>$1 X $.025 </a:t>
            </a:r>
          </a:p>
          <a:p>
            <a:r>
              <a:rPr lang="en-US" dirty="0" smtClean="0"/>
              <a:t>= </a:t>
            </a:r>
            <a:r>
              <a:rPr lang="en-US" b="1" dirty="0" smtClean="0"/>
              <a:t>$1.025</a:t>
            </a:r>
            <a:endParaRPr lang="en-US" b="1" dirty="0"/>
          </a:p>
        </p:txBody>
      </p:sp>
      <p:sp>
        <p:nvSpPr>
          <p:cNvPr id="21" name="TextBox 20"/>
          <p:cNvSpPr txBox="1"/>
          <p:nvPr/>
        </p:nvSpPr>
        <p:spPr>
          <a:xfrm>
            <a:off x="3733800" y="3182033"/>
            <a:ext cx="1752600" cy="646331"/>
          </a:xfrm>
          <a:prstGeom prst="rect">
            <a:avLst/>
          </a:prstGeom>
          <a:noFill/>
        </p:spPr>
        <p:txBody>
          <a:bodyPr wrap="square" rtlCol="0">
            <a:spAutoFit/>
          </a:bodyPr>
          <a:lstStyle/>
          <a:p>
            <a:r>
              <a:rPr lang="en-US" dirty="0" smtClean="0"/>
              <a:t>$1.025 X $.025 </a:t>
            </a:r>
          </a:p>
          <a:p>
            <a:r>
              <a:rPr lang="en-US" dirty="0" smtClean="0"/>
              <a:t>= </a:t>
            </a:r>
            <a:r>
              <a:rPr lang="en-US" b="1" dirty="0" smtClean="0"/>
              <a:t>$1.050625</a:t>
            </a:r>
            <a:endParaRPr lang="en-US" b="1" dirty="0"/>
          </a:p>
        </p:txBody>
      </p:sp>
      <p:sp>
        <p:nvSpPr>
          <p:cNvPr id="22" name="TextBox 21"/>
          <p:cNvSpPr txBox="1"/>
          <p:nvPr/>
        </p:nvSpPr>
        <p:spPr>
          <a:xfrm>
            <a:off x="5524500" y="3182034"/>
            <a:ext cx="1752600" cy="646331"/>
          </a:xfrm>
          <a:prstGeom prst="rect">
            <a:avLst/>
          </a:prstGeom>
          <a:noFill/>
        </p:spPr>
        <p:txBody>
          <a:bodyPr wrap="square" rtlCol="0">
            <a:spAutoFit/>
          </a:bodyPr>
          <a:lstStyle/>
          <a:p>
            <a:r>
              <a:rPr lang="en-US" dirty="0" smtClean="0"/>
              <a:t>$1.025 X $.025 </a:t>
            </a:r>
          </a:p>
          <a:p>
            <a:r>
              <a:rPr lang="en-US" dirty="0" smtClean="0"/>
              <a:t>= </a:t>
            </a:r>
            <a:r>
              <a:rPr lang="en-US" b="1" dirty="0" smtClean="0"/>
              <a:t>$1.076891</a:t>
            </a:r>
            <a:endParaRPr lang="en-US" b="1" dirty="0"/>
          </a:p>
        </p:txBody>
      </p:sp>
      <p:sp>
        <p:nvSpPr>
          <p:cNvPr id="23" name="TextBox 22"/>
          <p:cNvSpPr txBox="1"/>
          <p:nvPr/>
        </p:nvSpPr>
        <p:spPr>
          <a:xfrm>
            <a:off x="7620000" y="3182034"/>
            <a:ext cx="1752600" cy="646331"/>
          </a:xfrm>
          <a:prstGeom prst="rect">
            <a:avLst/>
          </a:prstGeom>
          <a:noFill/>
        </p:spPr>
        <p:txBody>
          <a:bodyPr wrap="square" rtlCol="0">
            <a:spAutoFit/>
          </a:bodyPr>
          <a:lstStyle/>
          <a:p>
            <a:r>
              <a:rPr lang="en-US" dirty="0" smtClean="0"/>
              <a:t>$1.025 X $.025 </a:t>
            </a:r>
          </a:p>
          <a:p>
            <a:r>
              <a:rPr lang="en-US" dirty="0" smtClean="0"/>
              <a:t>= </a:t>
            </a:r>
            <a:r>
              <a:rPr lang="en-US" b="1" dirty="0" smtClean="0"/>
              <a:t>$1.103813</a:t>
            </a:r>
            <a:endParaRPr lang="en-US" b="1" dirty="0"/>
          </a:p>
        </p:txBody>
      </p:sp>
      <p:cxnSp>
        <p:nvCxnSpPr>
          <p:cNvPr id="6" name="Straight Arrow Connector 5"/>
          <p:cNvCxnSpPr/>
          <p:nvPr/>
        </p:nvCxnSpPr>
        <p:spPr>
          <a:xfrm flipV="1">
            <a:off x="3124200" y="3314700"/>
            <a:ext cx="609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029200" y="3371850"/>
            <a:ext cx="609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918158" y="3371850"/>
            <a:ext cx="609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4812180"/>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fig03_01.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838200"/>
            <a:ext cx="6934200" cy="536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80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4812180"/>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LW Laptop\Documents\Longwood\Center for Financial Responsibility\Dual Enrollment\SavingInvesting\ALittleGoesaLongWaySav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762000"/>
            <a:ext cx="8347364" cy="540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04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13771202"/>
              </p:ext>
            </p:extLst>
          </p:nvPr>
        </p:nvGraphicFramePr>
        <p:xfrm>
          <a:off x="533400" y="76200"/>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5"/>
          <p:cNvSpPr>
            <a:spLocks noGrp="1" noChangeArrowheads="1"/>
          </p:cNvSpPr>
          <p:nvPr>
            <p:ph idx="1"/>
          </p:nvPr>
        </p:nvSpPr>
        <p:spPr>
          <a:xfrm>
            <a:off x="685800" y="838200"/>
            <a:ext cx="8229600" cy="4724400"/>
          </a:xfrm>
        </p:spPr>
        <p:txBody>
          <a:bodyPr/>
          <a:lstStyle/>
          <a:p>
            <a:pPr eaLnBrk="1" hangingPunct="1">
              <a:spcBef>
                <a:spcPct val="0"/>
              </a:spcBef>
              <a:spcAft>
                <a:spcPts val="1800"/>
              </a:spcAft>
              <a:buFont typeface="Wingdings" pitchFamily="2" charset="2"/>
              <a:buChar char="Ø"/>
            </a:pPr>
            <a:r>
              <a:rPr lang="en-US" sz="2800" dirty="0" smtClean="0">
                <a:ea typeface="ヒラギノ角ゴ Pro W3" pitchFamily="112" charset="-128"/>
              </a:rPr>
              <a:t>How long will it take to double your money?  </a:t>
            </a:r>
          </a:p>
          <a:p>
            <a:pPr eaLnBrk="1" hangingPunct="1">
              <a:spcBef>
                <a:spcPct val="0"/>
              </a:spcBef>
              <a:spcAft>
                <a:spcPts val="1800"/>
              </a:spcAft>
              <a:buFont typeface="Wingdings" pitchFamily="2" charset="2"/>
              <a:buChar char="Ø"/>
            </a:pPr>
            <a:r>
              <a:rPr lang="en-US" sz="2800" dirty="0" smtClean="0">
                <a:ea typeface="ヒラギノ角ゴ Pro W3" pitchFamily="112" charset="-128"/>
              </a:rPr>
              <a:t>Numbers of years for a given sum to double by dividing the investment’s annual growth or interest rate into 72.  </a:t>
            </a:r>
          </a:p>
          <a:p>
            <a:pPr>
              <a:buFont typeface="Wingdings" pitchFamily="2" charset="2"/>
              <a:buChar char="Ø"/>
            </a:pPr>
            <a:r>
              <a:rPr lang="en-US" sz="2800" dirty="0">
                <a:ea typeface="ヒラギノ角ゴ Pro W3" pitchFamily="112" charset="-128"/>
              </a:rPr>
              <a:t>Example: If an investment grows at an annual rate of 9% per year, then it should take 72/9 = 8 </a:t>
            </a:r>
            <a:r>
              <a:rPr lang="en-US" sz="2800" dirty="0" smtClean="0">
                <a:ea typeface="ヒラギノ角ゴ Pro W3" pitchFamily="112" charset="-128"/>
              </a:rPr>
              <a:t>years. </a:t>
            </a:r>
            <a:endParaRPr lang="en-US" sz="2800" dirty="0">
              <a:ea typeface="ヒラギノ角ゴ Pro W3" pitchFamily="112" charset="-128"/>
            </a:endParaRPr>
          </a:p>
          <a:p>
            <a:pPr eaLnBrk="1" hangingPunct="1"/>
            <a:endParaRPr lang="en-US" dirty="0" smtClean="0">
              <a:ea typeface="ヒラギノ角ゴ Pro W3" pitchFamily="112" charset="-128"/>
            </a:endParaRPr>
          </a:p>
        </p:txBody>
      </p:sp>
    </p:spTree>
    <p:extLst>
      <p:ext uri="{BB962C8B-B14F-4D97-AF65-F5344CB8AC3E}">
        <p14:creationId xmlns:p14="http://schemas.microsoft.com/office/powerpoint/2010/main" val="3925630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67726447"/>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7924800" cy="523220"/>
          </a:xfrm>
          <a:prstGeom prst="rect">
            <a:avLst/>
          </a:prstGeom>
          <a:noFill/>
        </p:spPr>
        <p:txBody>
          <a:bodyPr wrap="square" rtlCol="0">
            <a:spAutoFit/>
          </a:bodyPr>
          <a:lstStyle/>
          <a:p>
            <a:pPr algn="ctr"/>
            <a:r>
              <a:rPr lang="en-US" sz="2800" b="1" dirty="0" smtClean="0"/>
              <a:t>BA II PLUS Calculator</a:t>
            </a:r>
            <a:endParaRPr lang="en-US" sz="2800" b="1" dirty="0"/>
          </a:p>
        </p:txBody>
      </p:sp>
      <p:pic>
        <p:nvPicPr>
          <p:cNvPr id="5121"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467" y="1219200"/>
            <a:ext cx="8639033" cy="4572000"/>
          </a:xfrm>
          <a:prstGeom prst="rect">
            <a:avLst/>
          </a:prstGeom>
          <a:noFill/>
          <a:ln w="9525">
            <a:noFill/>
            <a:miter lim="800000"/>
            <a:headEnd/>
            <a:tailEnd/>
          </a:ln>
        </p:spPr>
      </p:pic>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0764010"/>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553200" y="6208564"/>
            <a:ext cx="2575560" cy="369332"/>
          </a:xfrm>
          <a:prstGeom prst="rect">
            <a:avLst/>
          </a:prstGeom>
          <a:noFill/>
        </p:spPr>
        <p:txBody>
          <a:bodyPr wrap="square" rtlCol="0">
            <a:spAutoFit/>
          </a:bodyPr>
          <a:lstStyle/>
          <a:p>
            <a:r>
              <a:rPr lang="en-US" dirty="0" smtClean="0"/>
              <a:t>Source: wikipedia.com</a:t>
            </a:r>
            <a:endParaRPr lang="en-US" dirty="0"/>
          </a:p>
        </p:txBody>
      </p:sp>
      <p:pic>
        <p:nvPicPr>
          <p:cNvPr id="8"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1" y="685800"/>
            <a:ext cx="4270771" cy="5338465"/>
          </a:xfrm>
          <a:prstGeom prst="rect">
            <a:avLst/>
          </a:prstGeom>
          <a:noFill/>
          <a:ln w="9525">
            <a:noFill/>
            <a:miter lim="800000"/>
            <a:headEnd/>
            <a:tailEnd/>
          </a:ln>
        </p:spPr>
      </p:pic>
      <p:sp>
        <p:nvSpPr>
          <p:cNvPr id="7" name="Oval 6"/>
          <p:cNvSpPr/>
          <p:nvPr/>
        </p:nvSpPr>
        <p:spPr>
          <a:xfrm>
            <a:off x="2362200" y="2362200"/>
            <a:ext cx="457200" cy="3810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95600" y="2362200"/>
            <a:ext cx="457200" cy="3810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67200" y="3048000"/>
            <a:ext cx="457200" cy="3810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38400" y="5181600"/>
            <a:ext cx="457200" cy="3810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76600" y="3028117"/>
            <a:ext cx="457200" cy="3810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9400" y="3068404"/>
            <a:ext cx="457200" cy="3810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0" y="3048000"/>
            <a:ext cx="457200" cy="3810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01081" y="3015734"/>
            <a:ext cx="457200" cy="3810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4114800" y="2057400"/>
            <a:ext cx="1447800" cy="101100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2600" y="1828800"/>
            <a:ext cx="2667000" cy="369332"/>
          </a:xfrm>
          <a:prstGeom prst="rect">
            <a:avLst/>
          </a:prstGeom>
          <a:noFill/>
        </p:spPr>
        <p:txBody>
          <a:bodyPr wrap="square" rtlCol="0">
            <a:spAutoFit/>
          </a:bodyPr>
          <a:lstStyle/>
          <a:p>
            <a:r>
              <a:rPr lang="en-US" dirty="0" smtClean="0"/>
              <a:t>Payment key</a:t>
            </a:r>
            <a:endParaRPr lang="en-US" dirty="0"/>
          </a:p>
        </p:txBody>
      </p:sp>
      <p:cxnSp>
        <p:nvCxnSpPr>
          <p:cNvPr id="20" name="Straight Arrow Connector 19"/>
          <p:cNvCxnSpPr>
            <a:stCxn id="12" idx="6"/>
          </p:cNvCxnSpPr>
          <p:nvPr/>
        </p:nvCxnSpPr>
        <p:spPr>
          <a:xfrm flipV="1">
            <a:off x="3733800" y="2762250"/>
            <a:ext cx="2061411" cy="456367"/>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05341" y="2569734"/>
            <a:ext cx="2667000" cy="369332"/>
          </a:xfrm>
          <a:prstGeom prst="rect">
            <a:avLst/>
          </a:prstGeom>
          <a:noFill/>
        </p:spPr>
        <p:txBody>
          <a:bodyPr wrap="square" rtlCol="0">
            <a:spAutoFit/>
          </a:bodyPr>
          <a:lstStyle/>
          <a:p>
            <a:r>
              <a:rPr lang="en-US" dirty="0" smtClean="0"/>
              <a:t>Present Value key</a:t>
            </a:r>
            <a:endParaRPr lang="en-US" dirty="0"/>
          </a:p>
        </p:txBody>
      </p:sp>
      <p:cxnSp>
        <p:nvCxnSpPr>
          <p:cNvPr id="23" name="Straight Arrow Connector 22"/>
          <p:cNvCxnSpPr>
            <a:stCxn id="13" idx="5"/>
          </p:cNvCxnSpPr>
          <p:nvPr/>
        </p:nvCxnSpPr>
        <p:spPr>
          <a:xfrm>
            <a:off x="3209645" y="3393608"/>
            <a:ext cx="2495696" cy="187792"/>
          </a:xfrm>
          <a:prstGeom prst="straightConnector1">
            <a:avLst/>
          </a:prstGeom>
          <a:ln w="508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5000" y="3396734"/>
            <a:ext cx="2667000" cy="369332"/>
          </a:xfrm>
          <a:prstGeom prst="rect">
            <a:avLst/>
          </a:prstGeom>
          <a:noFill/>
        </p:spPr>
        <p:txBody>
          <a:bodyPr wrap="square" rtlCol="0">
            <a:spAutoFit/>
          </a:bodyPr>
          <a:lstStyle/>
          <a:p>
            <a:r>
              <a:rPr lang="en-US" dirty="0" smtClean="0"/>
              <a:t>I/Y = interest rate</a:t>
            </a:r>
            <a:endParaRPr lang="en-US" dirty="0"/>
          </a:p>
        </p:txBody>
      </p:sp>
      <p:cxnSp>
        <p:nvCxnSpPr>
          <p:cNvPr id="26" name="Straight Arrow Connector 25"/>
          <p:cNvCxnSpPr/>
          <p:nvPr/>
        </p:nvCxnSpPr>
        <p:spPr>
          <a:xfrm>
            <a:off x="2590800" y="3449404"/>
            <a:ext cx="3200400" cy="12749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91200" y="4539734"/>
            <a:ext cx="2667000" cy="369332"/>
          </a:xfrm>
          <a:prstGeom prst="rect">
            <a:avLst/>
          </a:prstGeom>
          <a:noFill/>
        </p:spPr>
        <p:txBody>
          <a:bodyPr wrap="square" rtlCol="0">
            <a:spAutoFit/>
          </a:bodyPr>
          <a:lstStyle/>
          <a:p>
            <a:r>
              <a:rPr lang="en-US" dirty="0" smtClean="0"/>
              <a:t>N =number of periods </a:t>
            </a:r>
            <a:endParaRPr lang="en-US" dirty="0"/>
          </a:p>
        </p:txBody>
      </p:sp>
      <p:cxnSp>
        <p:nvCxnSpPr>
          <p:cNvPr id="29" name="Straight Arrow Connector 28"/>
          <p:cNvCxnSpPr>
            <a:stCxn id="11" idx="6"/>
          </p:cNvCxnSpPr>
          <p:nvPr/>
        </p:nvCxnSpPr>
        <p:spPr>
          <a:xfrm>
            <a:off x="2895600" y="5372100"/>
            <a:ext cx="26670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2600" y="5410805"/>
            <a:ext cx="2667000" cy="369332"/>
          </a:xfrm>
          <a:prstGeom prst="rect">
            <a:avLst/>
          </a:prstGeom>
          <a:noFill/>
        </p:spPr>
        <p:txBody>
          <a:bodyPr wrap="square" rtlCol="0">
            <a:spAutoFit/>
          </a:bodyPr>
          <a:lstStyle/>
          <a:p>
            <a:r>
              <a:rPr lang="en-US" dirty="0" smtClean="0"/>
              <a:t>CE/C Clear key</a:t>
            </a:r>
            <a:endParaRPr lang="en-US" dirty="0"/>
          </a:p>
        </p:txBody>
      </p:sp>
      <p:cxnSp>
        <p:nvCxnSpPr>
          <p:cNvPr id="32" name="Straight Arrow Connector 31"/>
          <p:cNvCxnSpPr>
            <a:stCxn id="9" idx="0"/>
          </p:cNvCxnSpPr>
          <p:nvPr/>
        </p:nvCxnSpPr>
        <p:spPr>
          <a:xfrm flipV="1">
            <a:off x="3124200" y="1143000"/>
            <a:ext cx="2133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257800" y="958334"/>
            <a:ext cx="2667000" cy="369332"/>
          </a:xfrm>
          <a:prstGeom prst="rect">
            <a:avLst/>
          </a:prstGeom>
          <a:noFill/>
        </p:spPr>
        <p:txBody>
          <a:bodyPr wrap="square" rtlCol="0">
            <a:spAutoFit/>
          </a:bodyPr>
          <a:lstStyle/>
          <a:p>
            <a:r>
              <a:rPr lang="en-US" dirty="0" smtClean="0"/>
              <a:t>ENTER key</a:t>
            </a:r>
            <a:endParaRPr lang="en-US" dirty="0"/>
          </a:p>
        </p:txBody>
      </p:sp>
      <p:cxnSp>
        <p:nvCxnSpPr>
          <p:cNvPr id="35" name="Straight Arrow Connector 34"/>
          <p:cNvCxnSpPr>
            <a:stCxn id="7" idx="1"/>
          </p:cNvCxnSpPr>
          <p:nvPr/>
        </p:nvCxnSpPr>
        <p:spPr>
          <a:xfrm flipH="1" flipV="1">
            <a:off x="1600200" y="1752600"/>
            <a:ext cx="828955" cy="665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3400" y="1200834"/>
            <a:ext cx="1563916" cy="646331"/>
          </a:xfrm>
          <a:prstGeom prst="rect">
            <a:avLst/>
          </a:prstGeom>
          <a:noFill/>
        </p:spPr>
        <p:txBody>
          <a:bodyPr wrap="square" rtlCol="0">
            <a:spAutoFit/>
          </a:bodyPr>
          <a:lstStyle/>
          <a:p>
            <a:r>
              <a:rPr lang="en-US" dirty="0" smtClean="0"/>
              <a:t>Compute (CPT)  Key</a:t>
            </a:r>
            <a:endParaRPr lang="en-US" dirty="0"/>
          </a:p>
        </p:txBody>
      </p:sp>
      <p:sp>
        <p:nvSpPr>
          <p:cNvPr id="34" name="TextBox 33"/>
          <p:cNvSpPr txBox="1"/>
          <p:nvPr/>
        </p:nvSpPr>
        <p:spPr>
          <a:xfrm>
            <a:off x="5767137" y="2939066"/>
            <a:ext cx="2667000" cy="369332"/>
          </a:xfrm>
          <a:prstGeom prst="rect">
            <a:avLst/>
          </a:prstGeom>
          <a:noFill/>
        </p:spPr>
        <p:txBody>
          <a:bodyPr wrap="square" rtlCol="0">
            <a:spAutoFit/>
          </a:bodyPr>
          <a:lstStyle/>
          <a:p>
            <a:r>
              <a:rPr lang="en-US" dirty="0" smtClean="0"/>
              <a:t>Future Value key</a:t>
            </a:r>
            <a:endParaRPr lang="en-US" dirty="0"/>
          </a:p>
        </p:txBody>
      </p:sp>
      <p:cxnSp>
        <p:nvCxnSpPr>
          <p:cNvPr id="28" name="Straight Arrow Connector 27"/>
          <p:cNvCxnSpPr>
            <a:stCxn id="10" idx="6"/>
            <a:endCxn id="34" idx="1"/>
          </p:cNvCxnSpPr>
          <p:nvPr/>
        </p:nvCxnSpPr>
        <p:spPr>
          <a:xfrm flipV="1">
            <a:off x="4724400" y="3123732"/>
            <a:ext cx="1042737" cy="11476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869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72925487"/>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3962400" cy="3785652"/>
          </a:xfrm>
          <a:prstGeom prst="rect">
            <a:avLst/>
          </a:prstGeom>
          <a:noFill/>
        </p:spPr>
        <p:txBody>
          <a:bodyPr wrap="square" rtlCol="0">
            <a:spAutoFit/>
          </a:bodyPr>
          <a:lstStyle/>
          <a:p>
            <a:r>
              <a:rPr lang="en-US" sz="2400" dirty="0" smtClean="0"/>
              <a:t>Learning how to use a financial calculator to make present value calculations can help you decide whether you should accept a cash rebate, 0% financing on the purchase of a car or to pay discounts points on a mortgage. </a:t>
            </a:r>
          </a:p>
          <a:p>
            <a:endParaRPr lang="en-US" sz="2400" dirty="0" smtClean="0">
              <a:hlinkClick r:id="rId7"/>
            </a:endParaRPr>
          </a:p>
          <a:p>
            <a:endParaRPr lang="en-US" sz="2400" dirty="0"/>
          </a:p>
        </p:txBody>
      </p:sp>
      <p:pic>
        <p:nvPicPr>
          <p:cNvPr id="10241"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685800"/>
            <a:ext cx="4572000" cy="5556488"/>
          </a:xfrm>
          <a:prstGeom prst="rect">
            <a:avLst/>
          </a:prstGeom>
          <a:noFill/>
          <a:ln w="9525">
            <a:noFill/>
            <a:miter lim="800000"/>
            <a:headEnd/>
            <a:tailEnd/>
          </a:ln>
        </p:spPr>
      </p:pic>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9568480"/>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990600"/>
            <a:ext cx="3809999" cy="4953000"/>
          </a:xfrm>
          <a:prstGeom prst="rect">
            <a:avLst/>
          </a:prstGeom>
          <a:noFill/>
          <a:ln w="9525">
            <a:noFill/>
            <a:miter lim="800000"/>
            <a:headEnd/>
            <a:tailEnd/>
          </a:ln>
        </p:spPr>
      </p:pic>
      <p:sp>
        <p:nvSpPr>
          <p:cNvPr id="2" name="TextBox 1"/>
          <p:cNvSpPr txBox="1"/>
          <p:nvPr/>
        </p:nvSpPr>
        <p:spPr>
          <a:xfrm>
            <a:off x="4724400" y="1343441"/>
            <a:ext cx="4038600" cy="4247317"/>
          </a:xfrm>
          <a:prstGeom prst="rect">
            <a:avLst/>
          </a:prstGeom>
          <a:noFill/>
        </p:spPr>
        <p:txBody>
          <a:bodyPr wrap="square" rtlCol="0">
            <a:spAutoFit/>
          </a:bodyPr>
          <a:lstStyle/>
          <a:p>
            <a:r>
              <a:rPr lang="en-US" sz="5400" dirty="0" smtClean="0"/>
              <a:t>FV   =</a:t>
            </a:r>
          </a:p>
          <a:p>
            <a:r>
              <a:rPr lang="en-US" sz="5400" dirty="0" smtClean="0"/>
              <a:t>PV   =</a:t>
            </a:r>
          </a:p>
          <a:p>
            <a:r>
              <a:rPr lang="en-US" sz="5400" dirty="0" smtClean="0"/>
              <a:t>  N   =</a:t>
            </a:r>
          </a:p>
          <a:p>
            <a:r>
              <a:rPr lang="en-US" sz="5400" dirty="0"/>
              <a:t> </a:t>
            </a:r>
            <a:r>
              <a:rPr lang="en-US" sz="5400" dirty="0" smtClean="0"/>
              <a:t>  I    =</a:t>
            </a:r>
          </a:p>
          <a:p>
            <a:r>
              <a:rPr lang="en-US" sz="5400" dirty="0" smtClean="0"/>
              <a:t>PMT=</a:t>
            </a:r>
            <a:endParaRPr lang="en-US" sz="5400" dirty="0"/>
          </a:p>
        </p:txBody>
      </p:sp>
      <p:sp>
        <p:nvSpPr>
          <p:cNvPr id="5" name="TextBox 4"/>
          <p:cNvSpPr txBox="1"/>
          <p:nvPr/>
        </p:nvSpPr>
        <p:spPr>
          <a:xfrm>
            <a:off x="4876800" y="990600"/>
            <a:ext cx="3276600" cy="369332"/>
          </a:xfrm>
          <a:prstGeom prst="rect">
            <a:avLst/>
          </a:prstGeom>
          <a:noFill/>
        </p:spPr>
        <p:txBody>
          <a:bodyPr wrap="square" rtlCol="0">
            <a:spAutoFit/>
          </a:bodyPr>
          <a:lstStyle/>
          <a:p>
            <a:r>
              <a:rPr lang="en-US" dirty="0" smtClean="0"/>
              <a:t>HINT on </a:t>
            </a:r>
            <a:r>
              <a:rPr lang="en-US" dirty="0"/>
              <a:t>o</a:t>
            </a:r>
            <a:r>
              <a:rPr lang="en-US" dirty="0" smtClean="0"/>
              <a:t>rganizing results</a:t>
            </a:r>
            <a:endParaRPr lang="en-US" dirty="0"/>
          </a:p>
        </p:txBody>
      </p:sp>
      <p:sp>
        <p:nvSpPr>
          <p:cNvPr id="6" name="Oval 5"/>
          <p:cNvSpPr/>
          <p:nvPr/>
        </p:nvSpPr>
        <p:spPr>
          <a:xfrm>
            <a:off x="6743700" y="1359932"/>
            <a:ext cx="2019300" cy="77366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014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34801329"/>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914400"/>
            <a:ext cx="7924800" cy="1569660"/>
          </a:xfrm>
          <a:prstGeom prst="rect">
            <a:avLst/>
          </a:prstGeom>
          <a:noFill/>
        </p:spPr>
        <p:txBody>
          <a:bodyPr wrap="square" rtlCol="0">
            <a:spAutoFit/>
          </a:bodyPr>
          <a:lstStyle/>
          <a:p>
            <a:r>
              <a:rPr lang="en-US" sz="2400" b="1" dirty="0" smtClean="0"/>
              <a:t>Example:  </a:t>
            </a:r>
            <a:r>
              <a:rPr lang="en-US" sz="2400" dirty="0" smtClean="0"/>
              <a:t>Suppose a firm is offered an investment that is expected to return $1,000 at the end of three years.  How much is it willing to pay for this offer if the firm's required return is 6%?</a:t>
            </a:r>
            <a:endParaRPr lang="en-US" sz="2400" dirty="0"/>
          </a:p>
        </p:txBody>
      </p:sp>
      <p:pic>
        <p:nvPicPr>
          <p:cNvPr id="6"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2484060"/>
            <a:ext cx="6477000" cy="1706940"/>
          </a:xfrm>
          <a:prstGeom prst="rect">
            <a:avLst/>
          </a:prstGeom>
          <a:noFill/>
          <a:ln w="9525">
            <a:noFill/>
            <a:miter lim="800000"/>
            <a:headEnd/>
            <a:tailEnd/>
          </a:ln>
        </p:spPr>
      </p:pic>
      <p:sp>
        <p:nvSpPr>
          <p:cNvPr id="7" name="Right Arrow 6"/>
          <p:cNvSpPr/>
          <p:nvPr/>
        </p:nvSpPr>
        <p:spPr>
          <a:xfrm>
            <a:off x="6400800" y="5638800"/>
            <a:ext cx="2730136" cy="5317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Calculator example</a:t>
            </a:r>
            <a:endParaRPr lang="en-US" sz="2000" b="1" dirty="0"/>
          </a:p>
        </p:txBody>
      </p:sp>
      <p:sp>
        <p:nvSpPr>
          <p:cNvPr id="2" name="Oval 1"/>
          <p:cNvSpPr/>
          <p:nvPr/>
        </p:nvSpPr>
        <p:spPr>
          <a:xfrm>
            <a:off x="1524000" y="3810000"/>
            <a:ext cx="990600" cy="533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0511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94944068"/>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09600"/>
            <a:ext cx="7924800" cy="461665"/>
          </a:xfrm>
          <a:prstGeom prst="rect">
            <a:avLst/>
          </a:prstGeom>
          <a:noFill/>
        </p:spPr>
        <p:txBody>
          <a:bodyPr wrap="square" rtlCol="0">
            <a:spAutoFit/>
          </a:bodyPr>
          <a:lstStyle/>
          <a:p>
            <a:pPr algn="ctr"/>
            <a:r>
              <a:rPr lang="en-US" sz="2400" b="1" dirty="0" smtClean="0"/>
              <a:t>Calculator Solution</a:t>
            </a:r>
          </a:p>
        </p:txBody>
      </p:sp>
      <p:pic>
        <p:nvPicPr>
          <p:cNvPr id="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1" y="1066800"/>
            <a:ext cx="3809999" cy="4953000"/>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990600"/>
            <a:ext cx="3379005" cy="30480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4608839" y="4876800"/>
                <a:ext cx="3979231" cy="7334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𝑃𝑉</m:t>
                      </m:r>
                      <m:r>
                        <a:rPr lang="en-US" sz="2000" b="0" i="1" smtClean="0">
                          <a:latin typeface="Cambria Math"/>
                        </a:rPr>
                        <m:t>=</m:t>
                      </m:r>
                      <m:f>
                        <m:fPr>
                          <m:ctrlPr>
                            <a:rPr lang="en-US" sz="2000" b="0" i="1" smtClean="0">
                              <a:latin typeface="Cambria Math"/>
                            </a:rPr>
                          </m:ctrlPr>
                        </m:fPr>
                        <m:num>
                          <m:sSub>
                            <m:sSubPr>
                              <m:ctrlPr>
                                <a:rPr lang="en-US" sz="2000" i="1">
                                  <a:latin typeface="Cambria Math"/>
                                </a:rPr>
                              </m:ctrlPr>
                            </m:sSubPr>
                            <m:e>
                              <m:r>
                                <a:rPr lang="en-US" sz="2000" i="1">
                                  <a:latin typeface="Cambria Math"/>
                                </a:rPr>
                                <m:t>𝐹𝑉</m:t>
                              </m:r>
                            </m:e>
                            <m:sub>
                              <m:r>
                                <a:rPr lang="en-US" sz="2000" i="1">
                                  <a:latin typeface="Cambria Math"/>
                                </a:rPr>
                                <m:t>𝑛</m:t>
                              </m:r>
                            </m:sub>
                          </m:sSub>
                        </m:num>
                        <m:den>
                          <m:sSup>
                            <m:sSupPr>
                              <m:ctrlPr>
                                <a:rPr lang="en-US" sz="2000" b="0" i="1" smtClean="0">
                                  <a:latin typeface="Cambria Math"/>
                                </a:rPr>
                              </m:ctrlPr>
                            </m:sSupPr>
                            <m:e>
                              <m:r>
                                <a:rPr lang="en-US" sz="2000" b="0" i="1" smtClean="0">
                                  <a:latin typeface="Cambria Math"/>
                                </a:rPr>
                                <m:t>(1+</m:t>
                              </m:r>
                              <m:r>
                                <a:rPr lang="en-US" sz="2000" b="0" i="1" smtClean="0">
                                  <a:latin typeface="Cambria Math"/>
                                </a:rPr>
                                <m:t>𝑖</m:t>
                              </m:r>
                              <m:r>
                                <a:rPr lang="en-US" sz="2000" b="0" i="1" smtClean="0">
                                  <a:latin typeface="Cambria Math"/>
                                </a:rPr>
                                <m:t>)</m:t>
                              </m:r>
                            </m:e>
                            <m:sup>
                              <m:r>
                                <a:rPr lang="en-US" sz="2000" b="0" i="1" smtClean="0">
                                  <a:latin typeface="Cambria Math"/>
                                </a:rPr>
                                <m:t>𝑛</m:t>
                              </m:r>
                            </m:sup>
                          </m:sSup>
                        </m:den>
                      </m:f>
                      <m:r>
                        <a:rPr lang="en-US" sz="2000" b="0" i="1" smtClean="0">
                          <a:latin typeface="Cambria Math"/>
                        </a:rPr>
                        <m:t>=</m:t>
                      </m:r>
                      <m:f>
                        <m:fPr>
                          <m:ctrlPr>
                            <a:rPr lang="en-US" sz="2000" b="0" i="1" smtClean="0">
                              <a:latin typeface="Cambria Math"/>
                            </a:rPr>
                          </m:ctrlPr>
                        </m:fPr>
                        <m:num>
                          <m:r>
                            <a:rPr lang="en-US" sz="2000" b="0" i="1" smtClean="0">
                              <a:latin typeface="Cambria Math"/>
                            </a:rPr>
                            <m:t>1000</m:t>
                          </m:r>
                        </m:num>
                        <m:den>
                          <m:sSup>
                            <m:sSupPr>
                              <m:ctrlPr>
                                <a:rPr lang="en-US" sz="2000" b="0" i="1" smtClean="0">
                                  <a:latin typeface="Cambria Math"/>
                                </a:rPr>
                              </m:ctrlPr>
                            </m:sSupPr>
                            <m:e>
                              <m:r>
                                <a:rPr lang="en-US" sz="2000" b="0" i="1" smtClean="0">
                                  <a:latin typeface="Cambria Math"/>
                                </a:rPr>
                                <m:t>(1+.06)</m:t>
                              </m:r>
                            </m:e>
                            <m:sup>
                              <m:r>
                                <a:rPr lang="en-US" sz="2000" b="0" i="1" smtClean="0">
                                  <a:latin typeface="Cambria Math"/>
                                </a:rPr>
                                <m:t>3</m:t>
                              </m:r>
                            </m:sup>
                          </m:sSup>
                        </m:den>
                      </m:f>
                      <m:r>
                        <a:rPr lang="en-US" sz="2000" b="0" i="1" smtClean="0">
                          <a:latin typeface="Cambria Math"/>
                        </a:rPr>
                        <m:t>=840</m:t>
                      </m:r>
                    </m:oMath>
                  </m:oMathPara>
                </a14:m>
                <a:endParaRPr lang="en-US" sz="20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4608839" y="4876800"/>
                <a:ext cx="3979231" cy="733471"/>
              </a:xfrm>
              <a:prstGeom prst="rect">
                <a:avLst/>
              </a:prstGeom>
              <a:blipFill rotWithShape="1">
                <a:blip r:embed="rId9" cstate="print"/>
                <a:stretch>
                  <a:fillRect/>
                </a:stretch>
              </a:blipFill>
            </p:spPr>
            <p:txBody>
              <a:bodyPr/>
              <a:lstStyle/>
              <a:p>
                <a:r>
                  <a:rPr lang="en-US">
                    <a:noFill/>
                  </a:rPr>
                  <a:t> </a:t>
                </a:r>
              </a:p>
            </p:txBody>
          </p:sp>
        </mc:Fallback>
      </mc:AlternateContent>
      <p:sp>
        <p:nvSpPr>
          <p:cNvPr id="7" name="TextBox 6"/>
          <p:cNvSpPr txBox="1"/>
          <p:nvPr/>
        </p:nvSpPr>
        <p:spPr>
          <a:xfrm>
            <a:off x="4724400" y="4238952"/>
            <a:ext cx="4343400" cy="461665"/>
          </a:xfrm>
          <a:prstGeom prst="rect">
            <a:avLst/>
          </a:prstGeom>
          <a:noFill/>
        </p:spPr>
        <p:txBody>
          <a:bodyPr wrap="square" rtlCol="0">
            <a:spAutoFit/>
          </a:bodyPr>
          <a:lstStyle/>
          <a:p>
            <a:pPr algn="ctr"/>
            <a:r>
              <a:rPr lang="en-US" sz="2400" b="1" dirty="0" smtClean="0"/>
              <a:t>Financial Formula Solution</a:t>
            </a:r>
          </a:p>
        </p:txBody>
      </p:sp>
      <p:pic>
        <p:nvPicPr>
          <p:cNvPr id="8"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1071265"/>
            <a:ext cx="3809999" cy="4953000"/>
          </a:xfrm>
          <a:prstGeom prst="rect">
            <a:avLst/>
          </a:prstGeom>
          <a:noFill/>
          <a:ln w="9525">
            <a:noFill/>
            <a:miter lim="800000"/>
            <a:headEnd/>
            <a:tailEnd/>
          </a:ln>
        </p:spPr>
      </p:pic>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20543602"/>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914401"/>
            <a:ext cx="8630728" cy="5909310"/>
          </a:xfrm>
          <a:prstGeom prst="rect">
            <a:avLst/>
          </a:prstGeom>
          <a:noFill/>
        </p:spPr>
        <p:txBody>
          <a:bodyPr wrap="square" rtlCol="0">
            <a:spAutoFit/>
          </a:bodyPr>
          <a:lstStyle/>
          <a:p>
            <a:r>
              <a:rPr lang="en-US" sz="2400" b="1" dirty="0" smtClean="0"/>
              <a:t>Time Value of Money </a:t>
            </a:r>
            <a:r>
              <a:rPr lang="en-US" sz="2400" dirty="0" smtClean="0"/>
              <a:t>– is the idea that money available at the present is worth more than the same amount in the future.  </a:t>
            </a:r>
          </a:p>
          <a:p>
            <a:endParaRPr lang="en-US" sz="2400" dirty="0"/>
          </a:p>
          <a:p>
            <a:r>
              <a:rPr lang="en-US" sz="2400" dirty="0" smtClean="0"/>
              <a:t>This is due to its potential earning capacity. This core principle of finance holds that, provided money can earn interest, any amount of money is worth more the sooner it is received. </a:t>
            </a:r>
          </a:p>
          <a:p>
            <a:endParaRPr lang="en-US" sz="2400" dirty="0" smtClean="0"/>
          </a:p>
          <a:p>
            <a:r>
              <a:rPr lang="en-US" altLang="en-US" sz="2400" dirty="0"/>
              <a:t>Which would you rather have -- </a:t>
            </a:r>
            <a:r>
              <a:rPr lang="en-US" altLang="en-US" sz="2400" dirty="0">
                <a:solidFill>
                  <a:schemeClr val="hlink"/>
                </a:solidFill>
                <a:effectLst>
                  <a:outerShdw blurRad="38100" dist="38100" dir="2700000" algn="tl">
                    <a:srgbClr val="000000"/>
                  </a:outerShdw>
                </a:effectLst>
              </a:rPr>
              <a:t>$100 today </a:t>
            </a:r>
            <a:r>
              <a:rPr lang="en-US" altLang="en-US" sz="2400" dirty="0"/>
              <a:t>or </a:t>
            </a:r>
            <a:r>
              <a:rPr lang="en-US" altLang="en-US" sz="2400" dirty="0">
                <a:solidFill>
                  <a:srgbClr val="42B200"/>
                </a:solidFill>
                <a:effectLst>
                  <a:outerShdw blurRad="38100" dist="38100" dir="2700000" algn="tl">
                    <a:srgbClr val="000000"/>
                  </a:outerShdw>
                </a:effectLst>
              </a:rPr>
              <a:t>$100 in 1 year?</a:t>
            </a:r>
          </a:p>
          <a:p>
            <a:endParaRPr lang="en-US" sz="2400" dirty="0" smtClean="0"/>
          </a:p>
          <a:p>
            <a:r>
              <a:rPr lang="en-US" altLang="en-US" sz="2400" dirty="0" smtClean="0"/>
              <a:t>Money received sooner rather than later allows one to use the funds for investment or consumption purposes. </a:t>
            </a:r>
          </a:p>
          <a:p>
            <a:endParaRPr lang="en-US" altLang="en-US" sz="2400" dirty="0" smtClean="0"/>
          </a:p>
          <a:p>
            <a:pPr marL="342900" indent="-342900">
              <a:spcAft>
                <a:spcPct val="75000"/>
              </a:spcAft>
              <a:buFont typeface="Wingdings" panose="05000000000000000000" pitchFamily="2" charset="2"/>
              <a:buChar char="ü"/>
            </a:pPr>
            <a:r>
              <a:rPr lang="en-US" altLang="en-US" sz="2400" b="1" dirty="0" smtClean="0"/>
              <a:t>NOT </a:t>
            </a:r>
            <a:r>
              <a:rPr lang="en-US" altLang="en-US" sz="2400" dirty="0"/>
              <a:t>having the opportunity to earn interest on money is called </a:t>
            </a:r>
            <a:r>
              <a:rPr lang="en-US" altLang="en-US" sz="2400" b="1" dirty="0"/>
              <a:t>OPPORTUNITY COST</a:t>
            </a:r>
            <a:r>
              <a:rPr lang="en-US" altLang="en-US" sz="2400" dirty="0"/>
              <a:t>.</a:t>
            </a:r>
          </a:p>
          <a:p>
            <a:endParaRPr lang="en-US" sz="2400" dirty="0"/>
          </a:p>
        </p:txBody>
      </p: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7685198"/>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990600"/>
            <a:ext cx="3809999" cy="4953000"/>
          </a:xfrm>
          <a:prstGeom prst="rect">
            <a:avLst/>
          </a:prstGeom>
          <a:noFill/>
          <a:ln w="9525">
            <a:noFill/>
            <a:miter lim="800000"/>
            <a:headEnd/>
            <a:tailEnd/>
          </a:ln>
        </p:spPr>
      </p:pic>
      <p:sp>
        <p:nvSpPr>
          <p:cNvPr id="5" name="TextBox 4"/>
          <p:cNvSpPr txBox="1"/>
          <p:nvPr/>
        </p:nvSpPr>
        <p:spPr>
          <a:xfrm>
            <a:off x="4724400" y="1343441"/>
            <a:ext cx="4038600" cy="4247317"/>
          </a:xfrm>
          <a:prstGeom prst="rect">
            <a:avLst/>
          </a:prstGeom>
          <a:noFill/>
        </p:spPr>
        <p:txBody>
          <a:bodyPr wrap="square" rtlCol="0">
            <a:spAutoFit/>
          </a:bodyPr>
          <a:lstStyle/>
          <a:p>
            <a:r>
              <a:rPr lang="en-US" sz="5400" dirty="0"/>
              <a:t>P</a:t>
            </a:r>
            <a:r>
              <a:rPr lang="en-US" sz="5400" dirty="0" smtClean="0"/>
              <a:t>V   =</a:t>
            </a:r>
          </a:p>
          <a:p>
            <a:r>
              <a:rPr lang="en-US" sz="5400" dirty="0"/>
              <a:t>F</a:t>
            </a:r>
            <a:r>
              <a:rPr lang="en-US" sz="5400" dirty="0" smtClean="0"/>
              <a:t>V   =</a:t>
            </a:r>
          </a:p>
          <a:p>
            <a:r>
              <a:rPr lang="en-US" sz="5400" dirty="0" smtClean="0"/>
              <a:t>  N   =</a:t>
            </a:r>
          </a:p>
          <a:p>
            <a:r>
              <a:rPr lang="en-US" sz="5400" dirty="0"/>
              <a:t> </a:t>
            </a:r>
            <a:r>
              <a:rPr lang="en-US" sz="5400" dirty="0" smtClean="0"/>
              <a:t>  I    =</a:t>
            </a:r>
          </a:p>
          <a:p>
            <a:r>
              <a:rPr lang="en-US" sz="5400" dirty="0" smtClean="0"/>
              <a:t>PMT=</a:t>
            </a:r>
            <a:endParaRPr lang="en-US" sz="5400" dirty="0"/>
          </a:p>
        </p:txBody>
      </p:sp>
    </p:spTree>
    <p:extLst>
      <p:ext uri="{BB962C8B-B14F-4D97-AF65-F5344CB8AC3E}">
        <p14:creationId xmlns:p14="http://schemas.microsoft.com/office/powerpoint/2010/main" val="1369224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09966762"/>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609601"/>
            <a:ext cx="8610600" cy="4247317"/>
          </a:xfrm>
          <a:prstGeom prst="rect">
            <a:avLst/>
          </a:prstGeom>
          <a:noFill/>
        </p:spPr>
        <p:txBody>
          <a:bodyPr wrap="square" rtlCol="0">
            <a:spAutoFit/>
          </a:bodyPr>
          <a:lstStyle/>
          <a:p>
            <a:r>
              <a:rPr lang="en-US" sz="2400" b="1" dirty="0" smtClean="0"/>
              <a:t>Present Value of an Annuity </a:t>
            </a:r>
            <a:r>
              <a:rPr lang="en-US" sz="2400" dirty="0" smtClean="0"/>
              <a:t>– The present value of an annuity is finding the present value of a series of fixed payments at a given rate of interest. </a:t>
            </a:r>
          </a:p>
          <a:p>
            <a:endParaRPr lang="en-US" sz="2400" dirty="0" smtClean="0"/>
          </a:p>
          <a:p>
            <a:r>
              <a:rPr lang="en-US" sz="2400" dirty="0" smtClean="0"/>
              <a:t>Example: If you were to win the lottery worth $1 million to be paid out over the next 20 years at $50,000 per year.   Assuming a discount rate of 20%, how much is the $1 million worth today?</a:t>
            </a:r>
          </a:p>
          <a:p>
            <a:endParaRPr lang="en-US" sz="2400" dirty="0"/>
          </a:p>
          <a:p>
            <a:r>
              <a:rPr lang="en-US" sz="2400" dirty="0" smtClean="0"/>
              <a:t>Probably not as much as you think.</a:t>
            </a:r>
            <a:r>
              <a:rPr lang="en-US" dirty="0" smtClean="0"/>
              <a:t> </a:t>
            </a:r>
          </a:p>
          <a:p>
            <a:endParaRPr lang="en-US" dirty="0"/>
          </a:p>
          <a:p>
            <a:endParaRPr lang="en-US" dirty="0" smtClean="0"/>
          </a:p>
          <a:p>
            <a:endParaRPr lang="en-US" dirty="0"/>
          </a:p>
        </p:txBody>
      </p:sp>
      <p:sp>
        <p:nvSpPr>
          <p:cNvPr id="2" name="Right Arrow 1"/>
          <p:cNvSpPr/>
          <p:nvPr/>
        </p:nvSpPr>
        <p:spPr>
          <a:xfrm>
            <a:off x="5486400" y="4883014"/>
            <a:ext cx="3048000" cy="914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Let’s see</a:t>
            </a:r>
            <a:endParaRPr lang="en-US" sz="2400" b="1" dirty="0"/>
          </a:p>
        </p:txBody>
      </p: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03663963"/>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609600"/>
            <a:ext cx="8610600" cy="738664"/>
          </a:xfrm>
          <a:prstGeom prst="rect">
            <a:avLst/>
          </a:prstGeom>
          <a:noFill/>
        </p:spPr>
        <p:txBody>
          <a:bodyPr wrap="square" rtlCol="0">
            <a:spAutoFit/>
          </a:bodyPr>
          <a:lstStyle/>
          <a:p>
            <a:r>
              <a:rPr lang="en-US" sz="2400" b="1" dirty="0" smtClean="0"/>
              <a:t>Present Value of an Annuity – </a:t>
            </a:r>
          </a:p>
          <a:p>
            <a:r>
              <a:rPr lang="en-US" dirty="0" smtClean="0"/>
              <a:t> </a:t>
            </a:r>
            <a:endParaRPr lang="en-US" dirty="0"/>
          </a:p>
        </p:txBody>
      </p:sp>
      <p:pic>
        <p:nvPicPr>
          <p:cNvPr id="235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957494"/>
            <a:ext cx="8277540" cy="4681306"/>
          </a:xfrm>
          <a:prstGeom prst="rect">
            <a:avLst/>
          </a:prstGeom>
          <a:noFill/>
          <a:ln w="9525">
            <a:noFill/>
            <a:miter lim="800000"/>
            <a:headEnd/>
            <a:tailEnd/>
          </a:ln>
        </p:spPr>
      </p:pic>
      <p:sp>
        <p:nvSpPr>
          <p:cNvPr id="2" name="Oval 1"/>
          <p:cNvSpPr/>
          <p:nvPr/>
        </p:nvSpPr>
        <p:spPr>
          <a:xfrm>
            <a:off x="685800" y="2819400"/>
            <a:ext cx="762000" cy="609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5674743"/>
            <a:ext cx="1549879" cy="461665"/>
          </a:xfrm>
          <a:prstGeom prst="rect">
            <a:avLst/>
          </a:prstGeom>
          <a:noFill/>
        </p:spPr>
        <p:txBody>
          <a:bodyPr wrap="square" rtlCol="0">
            <a:spAutoFit/>
          </a:bodyPr>
          <a:lstStyle/>
          <a:p>
            <a:r>
              <a:rPr lang="en-US" sz="2400" b="1" dirty="0" smtClean="0">
                <a:solidFill>
                  <a:srgbClr val="FF0000"/>
                </a:solidFill>
              </a:rPr>
              <a:t>$</a:t>
            </a:r>
            <a:r>
              <a:rPr lang="en-US" sz="2400" b="1" dirty="0">
                <a:solidFill>
                  <a:srgbClr val="FF0000"/>
                </a:solidFill>
              </a:rPr>
              <a:t>243,479</a:t>
            </a:r>
          </a:p>
        </p:txBody>
      </p: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03663963"/>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609600"/>
            <a:ext cx="8610600" cy="738664"/>
          </a:xfrm>
          <a:prstGeom prst="rect">
            <a:avLst/>
          </a:prstGeom>
          <a:noFill/>
        </p:spPr>
        <p:txBody>
          <a:bodyPr wrap="square" rtlCol="0">
            <a:spAutoFit/>
          </a:bodyPr>
          <a:lstStyle/>
          <a:p>
            <a:r>
              <a:rPr lang="en-US" sz="2400" b="1" dirty="0" smtClean="0"/>
              <a:t>Present Value of an Annuity – </a:t>
            </a:r>
          </a:p>
          <a:p>
            <a:r>
              <a:rPr lang="en-US" dirty="0" smtClean="0"/>
              <a:t> </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838200" y="3733800"/>
                <a:ext cx="5562600" cy="1847750"/>
              </a:xfrm>
              <a:prstGeom prst="rect">
                <a:avLst/>
              </a:prstGeom>
              <a:noFill/>
            </p:spPr>
            <p:txBody>
              <a:bodyPr wrap="square" rtlCol="0">
                <a:spAutoFit/>
              </a:bodyPr>
              <a:lstStyle/>
              <a:p>
                <a14:m>
                  <m:oMath xmlns:m="http://schemas.openxmlformats.org/officeDocument/2006/math">
                    <m:r>
                      <a:rPr lang="en-US" sz="2800" b="0" i="1" smtClean="0">
                        <a:latin typeface="Cambria Math"/>
                      </a:rPr>
                      <m:t>𝑃𝑉</m:t>
                    </m:r>
                    <m:r>
                      <a:rPr lang="en-US" sz="2800" b="0" i="1" smtClean="0">
                        <a:latin typeface="Cambria Math"/>
                      </a:rPr>
                      <m:t>=</m:t>
                    </m:r>
                    <m:r>
                      <a:rPr lang="en-US" sz="2800" b="0" i="1" smtClean="0">
                        <a:latin typeface="Cambria Math"/>
                      </a:rPr>
                      <m:t>𝐶𝐹</m:t>
                    </m:r>
                    <m:r>
                      <a:rPr lang="en-US" sz="2800" b="0" i="1" smtClean="0">
                        <a:latin typeface="Cambria Math"/>
                      </a:rPr>
                      <m:t>∗[</m:t>
                    </m:r>
                    <m:f>
                      <m:fPr>
                        <m:ctrlPr>
                          <a:rPr lang="en-US" sz="2800" b="0" i="1" smtClean="0">
                            <a:latin typeface="Cambria Math"/>
                          </a:rPr>
                        </m:ctrlPr>
                      </m:fPr>
                      <m:num>
                        <m:r>
                          <a:rPr lang="en-US" sz="2800" b="0" i="1" smtClean="0">
                            <a:latin typeface="Cambria Math"/>
                          </a:rPr>
                          <m:t>1−</m:t>
                        </m:r>
                        <m:sSup>
                          <m:sSupPr>
                            <m:ctrlPr>
                              <a:rPr lang="en-US" sz="2800" b="0" i="1" smtClean="0">
                                <a:latin typeface="Cambria Math"/>
                              </a:rPr>
                            </m:ctrlPr>
                          </m:sSupPr>
                          <m:e>
                            <m:r>
                              <a:rPr lang="en-US" sz="2800" b="0" i="1" smtClean="0">
                                <a:latin typeface="Cambria Math"/>
                              </a:rPr>
                              <m:t>(1+</m:t>
                            </m:r>
                            <m:r>
                              <a:rPr lang="en-US" sz="2800" b="0" i="1" smtClean="0">
                                <a:latin typeface="Cambria Math"/>
                              </a:rPr>
                              <m:t>𝑖</m:t>
                            </m:r>
                            <m:r>
                              <a:rPr lang="en-US" sz="2800" b="0" i="1" smtClean="0">
                                <a:latin typeface="Cambria Math"/>
                              </a:rPr>
                              <m:t>)</m:t>
                            </m:r>
                          </m:e>
                          <m:sup>
                            <m:r>
                              <a:rPr lang="en-US" sz="2800" b="0" i="1" smtClean="0">
                                <a:latin typeface="Cambria Math"/>
                              </a:rPr>
                              <m:t>−</m:t>
                            </m:r>
                            <m:r>
                              <a:rPr lang="en-US" sz="2800" b="0" i="1" smtClean="0">
                                <a:latin typeface="Cambria Math"/>
                              </a:rPr>
                              <m:t>𝑛</m:t>
                            </m:r>
                          </m:sup>
                        </m:sSup>
                      </m:num>
                      <m:den>
                        <m:r>
                          <a:rPr lang="en-US" sz="2800" b="0" i="1" smtClean="0">
                            <a:latin typeface="Cambria Math"/>
                          </a:rPr>
                          <m:t>𝑖</m:t>
                        </m:r>
                      </m:den>
                    </m:f>
                  </m:oMath>
                </a14:m>
                <a:r>
                  <a:rPr lang="en-US" sz="2800" dirty="0" smtClean="0"/>
                  <a:t>]</a:t>
                </a:r>
              </a:p>
              <a:p>
                <a:endParaRPr lang="en-US" sz="2800" dirty="0" smtClean="0"/>
              </a:p>
              <a:p>
                <a:r>
                  <a:rPr lang="en-US" sz="2800" dirty="0" smtClean="0"/>
                  <a:t>PV=50,000*[</a:t>
                </a:r>
                <a14:m>
                  <m:oMath xmlns:m="http://schemas.openxmlformats.org/officeDocument/2006/math">
                    <m:f>
                      <m:fPr>
                        <m:ctrlPr>
                          <a:rPr lang="en-US" sz="2800" i="1" smtClean="0">
                            <a:latin typeface="Cambria Math"/>
                          </a:rPr>
                        </m:ctrlPr>
                      </m:fPr>
                      <m:num>
                        <m:r>
                          <a:rPr lang="en-US" sz="2800" b="0" i="1" smtClean="0">
                            <a:latin typeface="Cambria Math"/>
                          </a:rPr>
                          <m:t>1−</m:t>
                        </m:r>
                        <m:sSup>
                          <m:sSupPr>
                            <m:ctrlPr>
                              <a:rPr lang="en-US" sz="2800" b="0" i="1" smtClean="0">
                                <a:latin typeface="Cambria Math"/>
                              </a:rPr>
                            </m:ctrlPr>
                          </m:sSupPr>
                          <m:e>
                            <m:r>
                              <a:rPr lang="en-US" sz="2800" b="0" i="1" smtClean="0">
                                <a:latin typeface="Cambria Math"/>
                              </a:rPr>
                              <m:t>(1+.20)</m:t>
                            </m:r>
                          </m:e>
                          <m:sup>
                            <m:r>
                              <a:rPr lang="en-US" sz="2800" b="0" i="1" smtClean="0">
                                <a:latin typeface="Cambria Math"/>
                              </a:rPr>
                              <m:t>20</m:t>
                            </m:r>
                          </m:sup>
                        </m:sSup>
                      </m:num>
                      <m:den>
                        <m:r>
                          <a:rPr lang="en-US" sz="2800" b="0" i="1" smtClean="0">
                            <a:latin typeface="Cambria Math"/>
                          </a:rPr>
                          <m:t>.20</m:t>
                        </m:r>
                      </m:den>
                    </m:f>
                  </m:oMath>
                </a14:m>
                <a:r>
                  <a:rPr lang="en-US" sz="2800" dirty="0" smtClean="0"/>
                  <a:t>]=243,479</a:t>
                </a:r>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38200" y="3733800"/>
                <a:ext cx="5562600" cy="1847750"/>
              </a:xfrm>
              <a:prstGeom prst="rect">
                <a:avLst/>
              </a:prstGeom>
              <a:blipFill rotWithShape="0">
                <a:blip r:embed="rId7"/>
                <a:stretch>
                  <a:fillRect l="-2303" b="-2640"/>
                </a:stretch>
              </a:blipFill>
            </p:spPr>
            <p:txBody>
              <a:bodyPr/>
              <a:lstStyle/>
              <a:p>
                <a:r>
                  <a:rPr lang="en-US">
                    <a:noFill/>
                  </a:rPr>
                  <a:t> </a:t>
                </a:r>
              </a:p>
            </p:txBody>
          </p:sp>
        </mc:Fallback>
      </mc:AlternateContent>
      <p:sp>
        <p:nvSpPr>
          <p:cNvPr id="8" name="TextBox 7"/>
          <p:cNvSpPr txBox="1"/>
          <p:nvPr/>
        </p:nvSpPr>
        <p:spPr>
          <a:xfrm>
            <a:off x="1752600" y="2971800"/>
            <a:ext cx="5562600" cy="523220"/>
          </a:xfrm>
          <a:prstGeom prst="rect">
            <a:avLst/>
          </a:prstGeom>
          <a:noFill/>
        </p:spPr>
        <p:txBody>
          <a:bodyPr wrap="square" rtlCol="0">
            <a:spAutoFit/>
          </a:bodyPr>
          <a:lstStyle/>
          <a:p>
            <a:pPr algn="ctr"/>
            <a:r>
              <a:rPr lang="en-US" sz="2800" b="1" dirty="0" smtClean="0"/>
              <a:t>Financial Formula Solution</a:t>
            </a:r>
          </a:p>
        </p:txBody>
      </p:sp>
      <p:sp>
        <p:nvSpPr>
          <p:cNvPr id="6" name="Rectangle 5"/>
          <p:cNvSpPr/>
          <p:nvPr/>
        </p:nvSpPr>
        <p:spPr>
          <a:xfrm>
            <a:off x="381000" y="1216104"/>
            <a:ext cx="8610600" cy="1200329"/>
          </a:xfrm>
          <a:prstGeom prst="rect">
            <a:avLst/>
          </a:prstGeom>
        </p:spPr>
        <p:txBody>
          <a:bodyPr wrap="square">
            <a:spAutoFit/>
          </a:bodyPr>
          <a:lstStyle/>
          <a:p>
            <a:r>
              <a:rPr lang="en-US" sz="2400" dirty="0"/>
              <a:t>Example: If you were to win the lottery worth $1 million to be paid out over the next 20 years at $50,000 per year.   Assuming a discount rate of 20%, how much is the $1 million worth today?</a:t>
            </a:r>
          </a:p>
        </p:txBody>
      </p:sp>
    </p:spTree>
    <p:extLst>
      <p:ext uri="{BB962C8B-B14F-4D97-AF65-F5344CB8AC3E}">
        <p14:creationId xmlns:p14="http://schemas.microsoft.com/office/powerpoint/2010/main" val="1083910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32603912"/>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09600"/>
            <a:ext cx="7924800" cy="461665"/>
          </a:xfrm>
          <a:prstGeom prst="rect">
            <a:avLst/>
          </a:prstGeom>
          <a:noFill/>
        </p:spPr>
        <p:txBody>
          <a:bodyPr wrap="square" rtlCol="0">
            <a:spAutoFit/>
          </a:bodyPr>
          <a:lstStyle/>
          <a:p>
            <a:pPr algn="ctr"/>
            <a:r>
              <a:rPr lang="en-US" sz="2400" b="1" dirty="0" smtClean="0"/>
              <a:t>Calculator Solution</a:t>
            </a:r>
          </a:p>
        </p:txBody>
      </p:sp>
      <p:pic>
        <p:nvPicPr>
          <p:cNvPr id="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1" y="1066800"/>
            <a:ext cx="3962399" cy="4953000"/>
          </a:xfrm>
          <a:prstGeom prst="rect">
            <a:avLst/>
          </a:prstGeom>
          <a:noFill/>
          <a:ln w="9525">
            <a:noFill/>
            <a:miter lim="800000"/>
            <a:headEnd/>
            <a:tailEnd/>
          </a:ln>
        </p:spPr>
      </p:pic>
      <p:pic>
        <p:nvPicPr>
          <p:cNvPr id="2457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1066800"/>
            <a:ext cx="4343400" cy="3149684"/>
          </a:xfrm>
          <a:prstGeom prst="rect">
            <a:avLst/>
          </a:prstGeom>
          <a:noFill/>
          <a:ln w="9525">
            <a:noFill/>
            <a:miter lim="800000"/>
            <a:headEnd/>
            <a:tailEnd/>
          </a:ln>
        </p:spPr>
      </p:pic>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81370809"/>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990600"/>
            <a:ext cx="3809999" cy="4953000"/>
          </a:xfrm>
          <a:prstGeom prst="rect">
            <a:avLst/>
          </a:prstGeom>
          <a:noFill/>
          <a:ln w="9525">
            <a:noFill/>
            <a:miter lim="800000"/>
            <a:headEnd/>
            <a:tailEnd/>
          </a:ln>
        </p:spPr>
      </p:pic>
      <p:sp>
        <p:nvSpPr>
          <p:cNvPr id="5" name="Rectangle 4"/>
          <p:cNvSpPr/>
          <p:nvPr/>
        </p:nvSpPr>
        <p:spPr>
          <a:xfrm>
            <a:off x="4343400" y="762000"/>
            <a:ext cx="4572000" cy="1477328"/>
          </a:xfrm>
          <a:prstGeom prst="rect">
            <a:avLst/>
          </a:prstGeom>
        </p:spPr>
        <p:txBody>
          <a:bodyPr>
            <a:spAutoFit/>
          </a:bodyPr>
          <a:lstStyle/>
          <a:p>
            <a:r>
              <a:rPr lang="en-US" dirty="0" smtClean="0"/>
              <a:t>Example: If you were to win the lottery worth $1 million to be paid out over the next 20 years at $50,000 per year.   Assuming that your opportunity costs is 15%, how much is the $1 million worth today?</a:t>
            </a:r>
            <a:endParaRPr lang="en-US" dirty="0"/>
          </a:p>
        </p:txBody>
      </p:sp>
      <p:sp>
        <p:nvSpPr>
          <p:cNvPr id="6" name="TextBox 5"/>
          <p:cNvSpPr txBox="1"/>
          <p:nvPr/>
        </p:nvSpPr>
        <p:spPr>
          <a:xfrm>
            <a:off x="4610100" y="2438400"/>
            <a:ext cx="4152900" cy="4524315"/>
          </a:xfrm>
          <a:prstGeom prst="rect">
            <a:avLst/>
          </a:prstGeom>
          <a:noFill/>
        </p:spPr>
        <p:txBody>
          <a:bodyPr wrap="square" rtlCol="0">
            <a:spAutoFit/>
          </a:bodyPr>
          <a:lstStyle/>
          <a:p>
            <a:r>
              <a:rPr lang="en-US" sz="4800" dirty="0"/>
              <a:t>P</a:t>
            </a:r>
            <a:r>
              <a:rPr lang="en-US" sz="4800" dirty="0" smtClean="0"/>
              <a:t>V   = 312,967</a:t>
            </a:r>
          </a:p>
          <a:p>
            <a:r>
              <a:rPr lang="en-US" sz="4800" dirty="0"/>
              <a:t>F</a:t>
            </a:r>
            <a:r>
              <a:rPr lang="en-US" sz="4800" dirty="0" smtClean="0"/>
              <a:t>V   = 0</a:t>
            </a:r>
          </a:p>
          <a:p>
            <a:r>
              <a:rPr lang="en-US" sz="4800" dirty="0" smtClean="0"/>
              <a:t>  N   = 20</a:t>
            </a:r>
          </a:p>
          <a:p>
            <a:r>
              <a:rPr lang="en-US" sz="4800" dirty="0"/>
              <a:t> </a:t>
            </a:r>
            <a:r>
              <a:rPr lang="en-US" sz="4800" dirty="0" smtClean="0"/>
              <a:t>  I    = 15</a:t>
            </a:r>
          </a:p>
          <a:p>
            <a:r>
              <a:rPr lang="en-US" sz="4800" dirty="0" smtClean="0"/>
              <a:t>PMT= 50,000</a:t>
            </a:r>
            <a:endParaRPr lang="en-US" sz="4800" dirty="0"/>
          </a:p>
          <a:p>
            <a:endParaRPr lang="en-US" sz="4800" dirty="0"/>
          </a:p>
        </p:txBody>
      </p:sp>
      <p:sp>
        <p:nvSpPr>
          <p:cNvPr id="2" name="Oval 1"/>
          <p:cNvSpPr/>
          <p:nvPr/>
        </p:nvSpPr>
        <p:spPr>
          <a:xfrm>
            <a:off x="6324600" y="2438400"/>
            <a:ext cx="2438400" cy="838200"/>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66248389"/>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609600"/>
            <a:ext cx="8610600" cy="3046988"/>
          </a:xfrm>
          <a:prstGeom prst="rect">
            <a:avLst/>
          </a:prstGeom>
          <a:noFill/>
        </p:spPr>
        <p:txBody>
          <a:bodyPr wrap="square" rtlCol="0">
            <a:spAutoFit/>
          </a:bodyPr>
          <a:lstStyle/>
          <a:p>
            <a:pPr algn="just" fontAlgn="ctr"/>
            <a:r>
              <a:rPr lang="en-US" sz="2400" b="1" dirty="0" smtClean="0"/>
              <a:t>Future Value of a lump sum </a:t>
            </a:r>
            <a:r>
              <a:rPr lang="en-US" sz="2400" dirty="0" smtClean="0"/>
              <a:t>– </a:t>
            </a:r>
            <a:r>
              <a:rPr lang="en-US" sz="2400" dirty="0" smtClean="0">
                <a:solidFill>
                  <a:srgbClr val="000000"/>
                </a:solidFill>
              </a:rPr>
              <a:t>represents </a:t>
            </a:r>
            <a:r>
              <a:rPr lang="en-US" sz="2400" dirty="0">
                <a:solidFill>
                  <a:srgbClr val="000000"/>
                </a:solidFill>
              </a:rPr>
              <a:t>what a given amount of money will be worth at some point in the future given some rate of interest. </a:t>
            </a:r>
            <a:endParaRPr lang="en-US" sz="2400" dirty="0" smtClean="0">
              <a:solidFill>
                <a:srgbClr val="000000"/>
              </a:solidFill>
            </a:endParaRPr>
          </a:p>
          <a:p>
            <a:pPr algn="just" fontAlgn="ctr"/>
            <a:endParaRPr lang="en-US" sz="2400" dirty="0"/>
          </a:p>
          <a:p>
            <a:pPr algn="just" fontAlgn="ctr"/>
            <a:r>
              <a:rPr lang="en-US" sz="2400" dirty="0" smtClean="0">
                <a:solidFill>
                  <a:srgbClr val="000000"/>
                </a:solidFill>
              </a:rPr>
              <a:t>If </a:t>
            </a:r>
            <a:r>
              <a:rPr lang="en-US" sz="2400" dirty="0">
                <a:solidFill>
                  <a:srgbClr val="000000"/>
                </a:solidFill>
              </a:rPr>
              <a:t>you are </a:t>
            </a:r>
            <a:r>
              <a:rPr lang="en-US" sz="2400" dirty="0" smtClean="0">
                <a:solidFill>
                  <a:srgbClr val="000000"/>
                </a:solidFill>
              </a:rPr>
              <a:t>financially prudent, </a:t>
            </a:r>
            <a:r>
              <a:rPr lang="en-US" sz="2400" dirty="0">
                <a:solidFill>
                  <a:srgbClr val="000000"/>
                </a:solidFill>
              </a:rPr>
              <a:t>you would prefer $100 today since you could invest it in an interest earning asset such as a savings account and your investment would grow to something greater than the original value</a:t>
            </a:r>
            <a:r>
              <a:rPr lang="en-US" sz="2400" dirty="0" smtClean="0">
                <a:solidFill>
                  <a:srgbClr val="000000"/>
                </a:solidFill>
              </a:rPr>
              <a:t>.</a:t>
            </a:r>
          </a:p>
        </p:txBody>
      </p: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774471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609600"/>
            <a:ext cx="8610600" cy="2677656"/>
          </a:xfrm>
          <a:prstGeom prst="rect">
            <a:avLst/>
          </a:prstGeom>
          <a:noFill/>
        </p:spPr>
        <p:txBody>
          <a:bodyPr wrap="square" rtlCol="0">
            <a:spAutoFit/>
          </a:bodyPr>
          <a:lstStyle/>
          <a:p>
            <a:r>
              <a:rPr lang="en-US" sz="2400" b="1" dirty="0"/>
              <a:t>Example</a:t>
            </a:r>
            <a:r>
              <a:rPr lang="en-US" sz="2400" dirty="0"/>
              <a:t>: The graphic below illustrates that $100 invested today at a 10% rate with annual compounding will be worth $110 at the end of 1 year.  The $110 is composed of the original principal of $100 and interest of $10. </a:t>
            </a:r>
            <a:endParaRPr lang="en-US" sz="2400" dirty="0" smtClean="0"/>
          </a:p>
          <a:p>
            <a:r>
              <a:rPr lang="en-US" sz="2400" dirty="0"/>
              <a:t>  </a:t>
            </a:r>
          </a:p>
          <a:p>
            <a:r>
              <a:rPr lang="en-US" sz="2400" dirty="0"/>
              <a:t>That is if you </a:t>
            </a:r>
            <a:r>
              <a:rPr lang="en-US" sz="2400" dirty="0" smtClean="0"/>
              <a:t>as an investor </a:t>
            </a:r>
            <a:r>
              <a:rPr lang="en-US" sz="2400" dirty="0"/>
              <a:t>were to place $100 in a savings account earning 10</a:t>
            </a:r>
            <a:r>
              <a:rPr lang="en-US" sz="2400" dirty="0" smtClean="0"/>
              <a:t>%, </a:t>
            </a:r>
            <a:r>
              <a:rPr lang="en-US" sz="2400" dirty="0"/>
              <a:t>it will be worth $110 at the end of 1 year.  </a:t>
            </a:r>
          </a:p>
        </p:txBody>
      </p:sp>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301" y="3505200"/>
            <a:ext cx="7588876" cy="250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7408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774471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609600"/>
            <a:ext cx="8610600" cy="2677656"/>
          </a:xfrm>
          <a:prstGeom prst="rect">
            <a:avLst/>
          </a:prstGeom>
          <a:noFill/>
        </p:spPr>
        <p:txBody>
          <a:bodyPr wrap="square" rtlCol="0">
            <a:spAutoFit/>
          </a:bodyPr>
          <a:lstStyle/>
          <a:p>
            <a:r>
              <a:rPr lang="en-US" sz="2400" b="1" dirty="0"/>
              <a:t>Example</a:t>
            </a:r>
            <a:r>
              <a:rPr lang="en-US" sz="2400" dirty="0"/>
              <a:t>: The graphic below illustrates that $100 invested today at a 10% rate with annual compounding will be worth $110 at the end of 1 year.  The $110 is composed of the original principal of $100 and interest of $10. </a:t>
            </a:r>
            <a:endParaRPr lang="en-US" sz="2400" dirty="0" smtClean="0"/>
          </a:p>
          <a:p>
            <a:r>
              <a:rPr lang="en-US" sz="2400" dirty="0"/>
              <a:t>  </a:t>
            </a:r>
          </a:p>
          <a:p>
            <a:r>
              <a:rPr lang="en-US" sz="2400" dirty="0"/>
              <a:t>That is if you </a:t>
            </a:r>
            <a:r>
              <a:rPr lang="en-US" sz="2400" dirty="0" smtClean="0"/>
              <a:t>as an investor </a:t>
            </a:r>
            <a:r>
              <a:rPr lang="en-US" sz="2400" dirty="0"/>
              <a:t>were to place $100 in a savings account earning 10</a:t>
            </a:r>
            <a:r>
              <a:rPr lang="en-US" sz="2400" dirty="0" smtClean="0"/>
              <a:t>%, </a:t>
            </a:r>
            <a:r>
              <a:rPr lang="en-US" sz="2400" dirty="0"/>
              <a:t>it will be worth $110 at the end of 1 year.  </a:t>
            </a:r>
          </a:p>
        </p:txBody>
      </p:sp>
      <p:sp>
        <p:nvSpPr>
          <p:cNvPr id="6" name="TextBox 5"/>
          <p:cNvSpPr txBox="1"/>
          <p:nvPr/>
        </p:nvSpPr>
        <p:spPr>
          <a:xfrm>
            <a:off x="2514600" y="3505200"/>
            <a:ext cx="4343400" cy="461665"/>
          </a:xfrm>
          <a:prstGeom prst="rect">
            <a:avLst/>
          </a:prstGeom>
          <a:noFill/>
        </p:spPr>
        <p:txBody>
          <a:bodyPr wrap="square" rtlCol="0">
            <a:spAutoFit/>
          </a:bodyPr>
          <a:lstStyle/>
          <a:p>
            <a:pPr algn="ctr"/>
            <a:r>
              <a:rPr lang="en-US" sz="2400" b="1" dirty="0" smtClean="0"/>
              <a:t>Financial Formula Solution</a:t>
            </a:r>
          </a:p>
        </p:txBody>
      </p:sp>
      <mc:AlternateContent xmlns:mc="http://schemas.openxmlformats.org/markup-compatibility/2006" xmlns:a14="http://schemas.microsoft.com/office/drawing/2010/main">
        <mc:Choice Requires="a14">
          <p:sp>
            <p:nvSpPr>
              <p:cNvPr id="7" name="TextBox 6"/>
              <p:cNvSpPr txBox="1"/>
              <p:nvPr/>
            </p:nvSpPr>
            <p:spPr>
              <a:xfrm>
                <a:off x="2563771" y="4179058"/>
                <a:ext cx="4312920" cy="1261884"/>
              </a:xfrm>
              <a:prstGeom prst="rect">
                <a:avLst/>
              </a:prstGeom>
              <a:noFill/>
            </p:spPr>
            <p:txBody>
              <a:bodyPr wrap="square" rtlCol="0">
                <a:spAutoFit/>
              </a:bodyPr>
              <a:lstStyle/>
              <a:p>
                <a:r>
                  <a:rPr lang="en-US" sz="2800" b="0" dirty="0" smtClean="0"/>
                  <a:t>F</a:t>
                </a:r>
                <a14:m>
                  <m:oMath xmlns:m="http://schemas.openxmlformats.org/officeDocument/2006/math">
                    <m:r>
                      <a:rPr lang="en-US" sz="2800" b="0" i="1" smtClean="0">
                        <a:latin typeface="Cambria Math"/>
                      </a:rPr>
                      <m:t>𝑉</m:t>
                    </m:r>
                    <m:r>
                      <a:rPr lang="en-US" sz="2800" b="0" i="1" smtClean="0">
                        <a:latin typeface="Cambria Math"/>
                      </a:rPr>
                      <m:t>=</m:t>
                    </m:r>
                    <m:r>
                      <a:rPr lang="en-US" sz="2800" b="0" i="1" smtClean="0">
                        <a:latin typeface="Cambria Math"/>
                      </a:rPr>
                      <m:t>𝑃𝑉</m:t>
                    </m:r>
                    <m:r>
                      <a:rPr lang="en-US" sz="2800" b="0" i="1" smtClean="0">
                        <a:latin typeface="Cambria Math"/>
                      </a:rPr>
                      <m:t>∗</m:t>
                    </m:r>
                    <m:sSup>
                      <m:sSupPr>
                        <m:ctrlPr>
                          <a:rPr lang="en-US" sz="2800" b="0" i="1" smtClean="0">
                            <a:latin typeface="Cambria Math"/>
                          </a:rPr>
                        </m:ctrlPr>
                      </m:sSupPr>
                      <m:e>
                        <m:r>
                          <a:rPr lang="en-US" sz="2800" b="0" i="1" smtClean="0">
                            <a:latin typeface="Cambria Math"/>
                          </a:rPr>
                          <m:t>(1+</m:t>
                        </m:r>
                        <m:r>
                          <a:rPr lang="en-US" sz="2800" b="0" i="1" smtClean="0">
                            <a:latin typeface="Cambria Math"/>
                          </a:rPr>
                          <m:t>𝑖</m:t>
                        </m:r>
                        <m:r>
                          <a:rPr lang="en-US" sz="2800" b="0" i="1" smtClean="0">
                            <a:latin typeface="Cambria Math"/>
                          </a:rPr>
                          <m:t>)</m:t>
                        </m:r>
                      </m:e>
                      <m:sup>
                        <m:r>
                          <a:rPr lang="en-US" sz="2800" b="0" i="1" smtClean="0">
                            <a:latin typeface="Cambria Math"/>
                          </a:rPr>
                          <m:t>𝑛</m:t>
                        </m:r>
                      </m:sup>
                    </m:sSup>
                  </m:oMath>
                </a14:m>
                <a:r>
                  <a:rPr lang="en-US" sz="2000" dirty="0" smtClean="0"/>
                  <a:t> </a:t>
                </a:r>
              </a:p>
              <a:p>
                <a:endParaRPr lang="en-US" sz="2000" dirty="0" smtClean="0"/>
              </a:p>
              <a:p>
                <a:r>
                  <a:rPr lang="en-US" sz="2800" dirty="0" smtClean="0"/>
                  <a:t>FV= 100*</a:t>
                </a:r>
                <a14:m>
                  <m:oMath xmlns:m="http://schemas.openxmlformats.org/officeDocument/2006/math">
                    <m:sSup>
                      <m:sSupPr>
                        <m:ctrlPr>
                          <a:rPr lang="en-US" sz="2800" i="1" dirty="0" smtClean="0">
                            <a:latin typeface="Cambria Math"/>
                          </a:rPr>
                        </m:ctrlPr>
                      </m:sSupPr>
                      <m:e>
                        <m:r>
                          <a:rPr lang="en-US" sz="2800" b="0" i="1" dirty="0" smtClean="0">
                            <a:latin typeface="Cambria Math"/>
                          </a:rPr>
                          <m:t>(1+.10)</m:t>
                        </m:r>
                      </m:e>
                      <m:sup>
                        <m:r>
                          <a:rPr lang="en-US" sz="2800" b="0" i="1" dirty="0" smtClean="0">
                            <a:latin typeface="Cambria Math"/>
                          </a:rPr>
                          <m:t>1</m:t>
                        </m:r>
                      </m:sup>
                    </m:sSup>
                    <m:r>
                      <a:rPr lang="en-US" sz="2800" b="0" i="1" dirty="0" smtClean="0">
                        <a:latin typeface="Cambria Math"/>
                      </a:rPr>
                      <m:t>=110</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563771" y="4179058"/>
                <a:ext cx="4312920" cy="1261884"/>
              </a:xfrm>
              <a:prstGeom prst="rect">
                <a:avLst/>
              </a:prstGeom>
              <a:blipFill rotWithShape="0">
                <a:blip r:embed="rId7"/>
                <a:stretch>
                  <a:fillRect l="-2970" t="-5314" b="-12560"/>
                </a:stretch>
              </a:blipFill>
            </p:spPr>
            <p:txBody>
              <a:bodyPr/>
              <a:lstStyle/>
              <a:p>
                <a:r>
                  <a:rPr lang="en-US">
                    <a:noFill/>
                  </a:rPr>
                  <a:t> </a:t>
                </a:r>
              </a:p>
            </p:txBody>
          </p:sp>
        </mc:Fallback>
      </mc:AlternateContent>
    </p:spTree>
    <p:extLst>
      <p:ext uri="{BB962C8B-B14F-4D97-AF65-F5344CB8AC3E}">
        <p14:creationId xmlns:p14="http://schemas.microsoft.com/office/powerpoint/2010/main" val="3848014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86485888"/>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09600"/>
            <a:ext cx="7924800" cy="461665"/>
          </a:xfrm>
          <a:prstGeom prst="rect">
            <a:avLst/>
          </a:prstGeom>
          <a:noFill/>
        </p:spPr>
        <p:txBody>
          <a:bodyPr wrap="square" rtlCol="0">
            <a:spAutoFit/>
          </a:bodyPr>
          <a:lstStyle/>
          <a:p>
            <a:pPr algn="ctr"/>
            <a:r>
              <a:rPr lang="en-US" sz="2400" b="1" dirty="0" smtClean="0"/>
              <a:t>Calculator Solution</a:t>
            </a:r>
          </a:p>
        </p:txBody>
      </p:sp>
      <p:pic>
        <p:nvPicPr>
          <p:cNvPr id="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1" y="1066800"/>
            <a:ext cx="3962399" cy="4953000"/>
          </a:xfrm>
          <a:prstGeom prst="rect">
            <a:avLst/>
          </a:prstGeom>
          <a:noFill/>
          <a:ln w="9525">
            <a:noFill/>
            <a:miter lim="800000"/>
            <a:headEnd/>
            <a:tailEnd/>
          </a:ln>
        </p:spPr>
      </p:pic>
      <p:pic>
        <p:nvPicPr>
          <p:cNvPr id="819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1528465"/>
            <a:ext cx="4495800" cy="270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887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62850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a:off x="2362200" y="1981200"/>
            <a:ext cx="4343400" cy="609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329132" y="16764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81800" y="1600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52600" y="1230868"/>
            <a:ext cx="1066800" cy="369332"/>
          </a:xfrm>
          <a:prstGeom prst="rect">
            <a:avLst/>
          </a:prstGeom>
          <a:noFill/>
        </p:spPr>
        <p:txBody>
          <a:bodyPr wrap="square" rtlCol="0">
            <a:spAutoFit/>
          </a:bodyPr>
          <a:lstStyle/>
          <a:p>
            <a:r>
              <a:rPr lang="en-US" dirty="0" smtClean="0"/>
              <a:t>TODAY</a:t>
            </a:r>
            <a:endParaRPr lang="en-US" dirty="0"/>
          </a:p>
        </p:txBody>
      </p:sp>
      <p:sp>
        <p:nvSpPr>
          <p:cNvPr id="15" name="TextBox 14"/>
          <p:cNvSpPr txBox="1"/>
          <p:nvPr/>
        </p:nvSpPr>
        <p:spPr>
          <a:xfrm>
            <a:off x="6248400" y="1143000"/>
            <a:ext cx="1066800" cy="369332"/>
          </a:xfrm>
          <a:prstGeom prst="rect">
            <a:avLst/>
          </a:prstGeom>
          <a:noFill/>
        </p:spPr>
        <p:txBody>
          <a:bodyPr wrap="square" rtlCol="0">
            <a:spAutoFit/>
          </a:bodyPr>
          <a:lstStyle/>
          <a:p>
            <a:r>
              <a:rPr lang="en-US" dirty="0" smtClean="0"/>
              <a:t>1 YEAR</a:t>
            </a:r>
            <a:endParaRPr lang="en-US" dirty="0"/>
          </a:p>
        </p:txBody>
      </p:sp>
      <p:sp>
        <p:nvSpPr>
          <p:cNvPr id="16" name="TextBox 15"/>
          <p:cNvSpPr txBox="1"/>
          <p:nvPr/>
        </p:nvSpPr>
        <p:spPr>
          <a:xfrm>
            <a:off x="1981200" y="2678668"/>
            <a:ext cx="1066800" cy="369332"/>
          </a:xfrm>
          <a:prstGeom prst="rect">
            <a:avLst/>
          </a:prstGeom>
          <a:noFill/>
        </p:spPr>
        <p:txBody>
          <a:bodyPr wrap="square" rtlCol="0">
            <a:spAutoFit/>
          </a:bodyPr>
          <a:lstStyle/>
          <a:p>
            <a:r>
              <a:rPr lang="en-US" dirty="0" smtClean="0"/>
              <a:t>$100</a:t>
            </a:r>
            <a:endParaRPr lang="en-US" dirty="0"/>
          </a:p>
        </p:txBody>
      </p:sp>
      <p:sp>
        <p:nvSpPr>
          <p:cNvPr id="18" name="TextBox 17"/>
          <p:cNvSpPr txBox="1"/>
          <p:nvPr/>
        </p:nvSpPr>
        <p:spPr>
          <a:xfrm>
            <a:off x="457200" y="3560802"/>
            <a:ext cx="8534400" cy="553998"/>
          </a:xfrm>
          <a:prstGeom prst="rect">
            <a:avLst/>
          </a:prstGeom>
          <a:noFill/>
        </p:spPr>
        <p:txBody>
          <a:bodyPr wrap="square" rtlCol="0">
            <a:spAutoFit/>
          </a:bodyPr>
          <a:lstStyle/>
          <a:p>
            <a:r>
              <a:rPr lang="en-US" sz="3000" b="1" dirty="0" smtClean="0">
                <a:solidFill>
                  <a:srgbClr val="FF0000"/>
                </a:solidFill>
              </a:rPr>
              <a:t>OPTIONS: CONSUMPTION OR INVESTMENT</a:t>
            </a:r>
            <a:endParaRPr lang="en-US" sz="3000" b="1" dirty="0">
              <a:solidFill>
                <a:srgbClr val="FF0000"/>
              </a:solidFill>
            </a:endParaRPr>
          </a:p>
        </p:txBody>
      </p: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2280840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8763000" cy="830997"/>
          </a:xfrm>
          <a:prstGeom prst="rect">
            <a:avLst/>
          </a:prstGeom>
          <a:noFill/>
        </p:spPr>
        <p:txBody>
          <a:bodyPr wrap="square" rtlCol="0">
            <a:spAutoFit/>
          </a:bodyPr>
          <a:lstStyle/>
          <a:p>
            <a:r>
              <a:rPr lang="en-US" sz="2400" dirty="0" smtClean="0"/>
              <a:t>Future Value - </a:t>
            </a:r>
            <a:r>
              <a:rPr lang="en-US" sz="2400" dirty="0"/>
              <a:t>Example: The following examples illustrates future value of $100 invested for 1 year at a 10% rate compound quarterly.</a:t>
            </a:r>
            <a:r>
              <a:rPr lang="en-US" sz="2400" dirty="0" smtClean="0"/>
              <a:t> </a:t>
            </a:r>
            <a:endParaRPr lang="en-US" sz="2400"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261" y="1516796"/>
            <a:ext cx="8297504" cy="4503003"/>
          </a:xfrm>
          <a:prstGeom prst="rect">
            <a:avLst/>
          </a:prstGeom>
          <a:noFill/>
          <a:ln w="9525">
            <a:noFill/>
            <a:miter lim="800000"/>
            <a:headEnd/>
            <a:tailEnd/>
          </a:ln>
        </p:spPr>
      </p:pic>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2280840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8763000" cy="830997"/>
          </a:xfrm>
          <a:prstGeom prst="rect">
            <a:avLst/>
          </a:prstGeom>
          <a:noFill/>
        </p:spPr>
        <p:txBody>
          <a:bodyPr wrap="square" rtlCol="0">
            <a:spAutoFit/>
          </a:bodyPr>
          <a:lstStyle/>
          <a:p>
            <a:r>
              <a:rPr lang="en-US" sz="2400" dirty="0" smtClean="0"/>
              <a:t>Future Value - </a:t>
            </a:r>
            <a:r>
              <a:rPr lang="en-US" sz="2400" dirty="0"/>
              <a:t>Example: The following examples illustrates future value of $100 invested for 1 year at a 10% rate compound quarterly.</a:t>
            </a:r>
            <a:r>
              <a:rPr lang="en-US" sz="2400" dirty="0" smtClean="0"/>
              <a:t> </a:t>
            </a:r>
            <a:endParaRPr lang="en-US" sz="2400" dirty="0"/>
          </a:p>
        </p:txBody>
      </p:sp>
      <p:sp>
        <p:nvSpPr>
          <p:cNvPr id="5" name="TextBox 4"/>
          <p:cNvSpPr txBox="1"/>
          <p:nvPr/>
        </p:nvSpPr>
        <p:spPr>
          <a:xfrm>
            <a:off x="2431954" y="2133600"/>
            <a:ext cx="4343400" cy="461665"/>
          </a:xfrm>
          <a:prstGeom prst="rect">
            <a:avLst/>
          </a:prstGeom>
          <a:noFill/>
        </p:spPr>
        <p:txBody>
          <a:bodyPr wrap="square" rtlCol="0">
            <a:spAutoFit/>
          </a:bodyPr>
          <a:lstStyle/>
          <a:p>
            <a:pPr algn="ctr"/>
            <a:r>
              <a:rPr lang="en-US" sz="2400" b="1" dirty="0" smtClean="0"/>
              <a:t>Financial Formula Solution</a:t>
            </a:r>
          </a:p>
        </p:txBody>
      </p:sp>
      <mc:AlternateContent xmlns:mc="http://schemas.openxmlformats.org/markup-compatibility/2006" xmlns:a14="http://schemas.microsoft.com/office/drawing/2010/main">
        <mc:Choice Requires="a14">
          <p:sp>
            <p:nvSpPr>
              <p:cNvPr id="6" name="TextBox 5"/>
              <p:cNvSpPr txBox="1"/>
              <p:nvPr/>
            </p:nvSpPr>
            <p:spPr>
              <a:xfrm>
                <a:off x="2431954" y="3048000"/>
                <a:ext cx="5471160" cy="1748043"/>
              </a:xfrm>
              <a:prstGeom prst="rect">
                <a:avLst/>
              </a:prstGeom>
              <a:noFill/>
            </p:spPr>
            <p:txBody>
              <a:bodyPr wrap="square" rtlCol="0">
                <a:spAutoFit/>
              </a:bodyPr>
              <a:lstStyle/>
              <a:p>
                <a:r>
                  <a:rPr lang="en-US" sz="2800" b="0" dirty="0" smtClean="0"/>
                  <a:t>F</a:t>
                </a:r>
                <a14:m>
                  <m:oMath xmlns:m="http://schemas.openxmlformats.org/officeDocument/2006/math">
                    <m:r>
                      <a:rPr lang="en-US" sz="2800" b="0" i="1" smtClean="0">
                        <a:latin typeface="Cambria Math"/>
                      </a:rPr>
                      <m:t>𝑉</m:t>
                    </m:r>
                    <m:r>
                      <a:rPr lang="en-US" sz="2800" b="0" i="1" smtClean="0">
                        <a:latin typeface="Cambria Math"/>
                      </a:rPr>
                      <m:t>=</m:t>
                    </m:r>
                    <m:r>
                      <a:rPr lang="en-US" sz="2800" b="0" i="1" smtClean="0">
                        <a:latin typeface="Cambria Math"/>
                      </a:rPr>
                      <m:t>𝑃𝑉</m:t>
                    </m:r>
                    <m:r>
                      <a:rPr lang="en-US" sz="2800" b="0" i="1" smtClean="0">
                        <a:latin typeface="Cambria Math"/>
                      </a:rPr>
                      <m:t>∗</m:t>
                    </m:r>
                    <m:sSup>
                      <m:sSupPr>
                        <m:ctrlPr>
                          <a:rPr lang="en-US" sz="2800" b="0" i="1" smtClean="0">
                            <a:latin typeface="Cambria Math"/>
                          </a:rPr>
                        </m:ctrlPr>
                      </m:sSupPr>
                      <m:e>
                        <m:r>
                          <a:rPr lang="en-US" sz="2800" b="0" i="1" smtClean="0">
                            <a:latin typeface="Cambria Math"/>
                          </a:rPr>
                          <m:t>(1+</m:t>
                        </m:r>
                        <m:r>
                          <a:rPr lang="en-US" sz="2800" b="0" i="1" smtClean="0">
                            <a:latin typeface="Cambria Math"/>
                          </a:rPr>
                          <m:t>𝑖</m:t>
                        </m:r>
                        <m:r>
                          <a:rPr lang="en-US" sz="2800" b="0" i="1" smtClean="0">
                            <a:latin typeface="Cambria Math"/>
                          </a:rPr>
                          <m:t>)</m:t>
                        </m:r>
                      </m:e>
                      <m:sup>
                        <m:r>
                          <a:rPr lang="en-US" sz="2800" b="0" i="1" smtClean="0">
                            <a:latin typeface="Cambria Math"/>
                          </a:rPr>
                          <m:t>𝑛</m:t>
                        </m:r>
                      </m:sup>
                    </m:sSup>
                  </m:oMath>
                </a14:m>
                <a:r>
                  <a:rPr lang="en-US" sz="2000" dirty="0" smtClean="0"/>
                  <a:t> </a:t>
                </a:r>
              </a:p>
              <a:p>
                <a:endParaRPr lang="en-US" sz="2000" dirty="0" smtClean="0"/>
              </a:p>
              <a:p>
                <a:endParaRPr lang="en-US" sz="2000" dirty="0" smtClean="0"/>
              </a:p>
              <a:p>
                <a:r>
                  <a:rPr lang="en-US" sz="2800" dirty="0" smtClean="0"/>
                  <a:t>FV= 100*</a:t>
                </a:r>
                <a14:m>
                  <m:oMath xmlns:m="http://schemas.openxmlformats.org/officeDocument/2006/math">
                    <m:r>
                      <a:rPr lang="en-US" sz="2800" b="0" i="0" smtClean="0">
                        <a:latin typeface="Cambria Math"/>
                      </a:rPr>
                      <m:t>(1+</m:t>
                    </m:r>
                    <m:f>
                      <m:fPr>
                        <m:ctrlPr>
                          <a:rPr lang="en-US" sz="2800" i="1" smtClean="0">
                            <a:latin typeface="Cambria Math"/>
                          </a:rPr>
                        </m:ctrlPr>
                      </m:fPr>
                      <m:num>
                        <m:r>
                          <a:rPr lang="en-US" sz="2800" b="0" i="1" smtClean="0">
                            <a:latin typeface="Cambria Math"/>
                          </a:rPr>
                          <m:t>.10</m:t>
                        </m:r>
                      </m:num>
                      <m:den>
                        <m:r>
                          <a:rPr lang="en-US" sz="2800" b="0" i="1" smtClean="0">
                            <a:latin typeface="Cambria Math"/>
                          </a:rPr>
                          <m:t>4</m:t>
                        </m:r>
                      </m:den>
                    </m:f>
                    <m:sSup>
                      <m:sSupPr>
                        <m:ctrlPr>
                          <a:rPr lang="en-US" sz="2800" b="0" i="1" smtClean="0">
                            <a:latin typeface="Cambria Math"/>
                          </a:rPr>
                        </m:ctrlPr>
                      </m:sSupPr>
                      <m:e>
                        <m:r>
                          <a:rPr lang="en-US" sz="2800" b="0" i="1" smtClean="0">
                            <a:latin typeface="Cambria Math"/>
                          </a:rPr>
                          <m:t>)</m:t>
                        </m:r>
                      </m:e>
                      <m:sup>
                        <m:r>
                          <a:rPr lang="en-US" sz="2800" b="0" i="1" smtClean="0">
                            <a:latin typeface="Cambria Math"/>
                          </a:rPr>
                          <m:t>4</m:t>
                        </m:r>
                      </m:sup>
                    </m:sSup>
                    <m:r>
                      <a:rPr lang="en-US" sz="2800" b="0" i="1" smtClean="0">
                        <a:latin typeface="Cambria Math"/>
                      </a:rPr>
                      <m:t>=110.3813</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431954" y="3048000"/>
                <a:ext cx="5471160" cy="1748043"/>
              </a:xfrm>
              <a:prstGeom prst="rect">
                <a:avLst/>
              </a:prstGeom>
              <a:blipFill rotWithShape="0">
                <a:blip r:embed="rId7"/>
                <a:stretch>
                  <a:fillRect l="-2341" t="-3484" b="-3484"/>
                </a:stretch>
              </a:blipFill>
            </p:spPr>
            <p:txBody>
              <a:bodyPr/>
              <a:lstStyle/>
              <a:p>
                <a:r>
                  <a:rPr lang="en-US">
                    <a:noFill/>
                  </a:rPr>
                  <a:t> </a:t>
                </a:r>
              </a:p>
            </p:txBody>
          </p:sp>
        </mc:Fallback>
      </mc:AlternateContent>
    </p:spTree>
    <p:extLst>
      <p:ext uri="{BB962C8B-B14F-4D97-AF65-F5344CB8AC3E}">
        <p14:creationId xmlns:p14="http://schemas.microsoft.com/office/powerpoint/2010/main" val="30321340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81617395"/>
              </p:ext>
            </p:extLst>
          </p:nvPr>
        </p:nvGraphicFramePr>
        <p:xfrm>
          <a:off x="533400" y="76200"/>
          <a:ext cx="841998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09600"/>
            <a:ext cx="7924800" cy="461665"/>
          </a:xfrm>
          <a:prstGeom prst="rect">
            <a:avLst/>
          </a:prstGeom>
          <a:noFill/>
        </p:spPr>
        <p:txBody>
          <a:bodyPr wrap="square" rtlCol="0">
            <a:spAutoFit/>
          </a:bodyPr>
          <a:lstStyle/>
          <a:p>
            <a:pPr algn="ctr"/>
            <a:r>
              <a:rPr lang="en-US" sz="2400" b="1" dirty="0" smtClean="0"/>
              <a:t>Calculator Solution</a:t>
            </a:r>
          </a:p>
        </p:txBody>
      </p:sp>
      <p:pic>
        <p:nvPicPr>
          <p:cNvPr id="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1" y="1066800"/>
            <a:ext cx="3962399" cy="495300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1520" y="1071264"/>
            <a:ext cx="4510800" cy="266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719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86405240"/>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8763000" cy="1569660"/>
          </a:xfrm>
          <a:prstGeom prst="rect">
            <a:avLst/>
          </a:prstGeom>
          <a:noFill/>
        </p:spPr>
        <p:txBody>
          <a:bodyPr wrap="square" rtlCol="0">
            <a:spAutoFit/>
          </a:bodyPr>
          <a:lstStyle/>
          <a:p>
            <a:r>
              <a:rPr lang="en-US" sz="2400" b="1" dirty="0"/>
              <a:t>Future Value of an Annuity</a:t>
            </a:r>
            <a:r>
              <a:rPr lang="en-US" sz="2400" dirty="0"/>
              <a:t> - an annuity (or ordinary annuity as it is often referred) is a series of equal cash flows.  This would be the case if each year on your birthday, your parents deposited into a saving account a fixed amount of money (say $100</a:t>
            </a:r>
            <a:r>
              <a:rPr lang="en-US" sz="2400" dirty="0" smtClean="0"/>
              <a:t>).</a:t>
            </a:r>
          </a:p>
        </p:txBody>
      </p:sp>
      <p:sp>
        <p:nvSpPr>
          <p:cNvPr id="5" name="Right Arrow 4"/>
          <p:cNvSpPr/>
          <p:nvPr/>
        </p:nvSpPr>
        <p:spPr>
          <a:xfrm>
            <a:off x="5486400" y="4883014"/>
            <a:ext cx="3048000" cy="914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Example</a:t>
            </a:r>
            <a:endParaRPr lang="en-US" sz="2400" b="1" dirty="0"/>
          </a:p>
        </p:txBody>
      </p:sp>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8970569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7924800" cy="1569660"/>
          </a:xfrm>
          <a:prstGeom prst="rect">
            <a:avLst/>
          </a:prstGeom>
          <a:noFill/>
        </p:spPr>
        <p:txBody>
          <a:bodyPr wrap="square" rtlCol="0">
            <a:spAutoFit/>
          </a:bodyPr>
          <a:lstStyle/>
          <a:p>
            <a:r>
              <a:rPr lang="en-US" sz="2400" b="1" dirty="0" smtClean="0"/>
              <a:t>Future Value of an annuity </a:t>
            </a:r>
            <a:r>
              <a:rPr lang="en-US" sz="2400" dirty="0" smtClean="0"/>
              <a:t>- </a:t>
            </a:r>
            <a:r>
              <a:rPr lang="en-US" sz="2400" dirty="0"/>
              <a:t>You deposit $100 at the end of each year in a savings account that pay 8% compounded annually.  How much is the investment worth at the end of 3 years? </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996" y="2743200"/>
            <a:ext cx="7837917" cy="34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036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8970569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7924800" cy="1569660"/>
          </a:xfrm>
          <a:prstGeom prst="rect">
            <a:avLst/>
          </a:prstGeom>
          <a:noFill/>
        </p:spPr>
        <p:txBody>
          <a:bodyPr wrap="square" rtlCol="0">
            <a:spAutoFit/>
          </a:bodyPr>
          <a:lstStyle/>
          <a:p>
            <a:r>
              <a:rPr lang="en-US" sz="2400" b="1" dirty="0" smtClean="0"/>
              <a:t>Future Value of an annuity </a:t>
            </a:r>
            <a:r>
              <a:rPr lang="en-US" sz="2400" dirty="0" smtClean="0"/>
              <a:t>- </a:t>
            </a:r>
            <a:r>
              <a:rPr lang="en-US" sz="2400" dirty="0"/>
              <a:t>You deposit $100 at the end of each year in a savings account that pay 8% compounded annually.  How much is the investment worth at the end of 3 years? </a:t>
            </a:r>
          </a:p>
        </p:txBody>
      </p:sp>
      <mc:AlternateContent xmlns:mc="http://schemas.openxmlformats.org/markup-compatibility/2006" xmlns:a14="http://schemas.microsoft.com/office/drawing/2010/main">
        <mc:Choice Requires="a14">
          <p:sp>
            <p:nvSpPr>
              <p:cNvPr id="5" name="TextBox 4"/>
              <p:cNvSpPr txBox="1"/>
              <p:nvPr/>
            </p:nvSpPr>
            <p:spPr>
              <a:xfrm>
                <a:off x="609600" y="3200400"/>
                <a:ext cx="5196840" cy="1724896"/>
              </a:xfrm>
              <a:prstGeom prst="rect">
                <a:avLst/>
              </a:prstGeom>
              <a:noFill/>
            </p:spPr>
            <p:txBody>
              <a:bodyPr wrap="square" rtlCol="0">
                <a:spAutoFit/>
              </a:bodyPr>
              <a:lstStyle/>
              <a:p>
                <a:r>
                  <a:rPr lang="en-US" sz="2800" b="0" dirty="0" smtClean="0"/>
                  <a:t>F</a:t>
                </a:r>
                <a14:m>
                  <m:oMath xmlns:m="http://schemas.openxmlformats.org/officeDocument/2006/math">
                    <m:r>
                      <a:rPr lang="en-US" sz="2800" b="0" i="1" smtClean="0">
                        <a:latin typeface="Cambria Math"/>
                      </a:rPr>
                      <m:t>𝑉</m:t>
                    </m:r>
                    <m:r>
                      <a:rPr lang="en-US" sz="2800" b="0" i="1" smtClean="0">
                        <a:latin typeface="Cambria Math"/>
                      </a:rPr>
                      <m:t>=</m:t>
                    </m:r>
                    <m:r>
                      <a:rPr lang="en-US" sz="2800" b="0" i="1" smtClean="0">
                        <a:latin typeface="Cambria Math"/>
                      </a:rPr>
                      <m:t>𝐶𝐹</m:t>
                    </m:r>
                    <m:r>
                      <a:rPr lang="en-US" sz="2800" b="0" i="1" smtClean="0">
                        <a:latin typeface="Cambria Math"/>
                      </a:rPr>
                      <m:t>∗[</m:t>
                    </m:r>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a:rPr>
                              <m:t>(1+</m:t>
                            </m:r>
                            <m:r>
                              <a:rPr lang="en-US" sz="2800" b="0" i="1" smtClean="0">
                                <a:latin typeface="Cambria Math"/>
                              </a:rPr>
                              <m:t>𝑖</m:t>
                            </m:r>
                            <m:r>
                              <a:rPr lang="en-US" sz="2800" b="0" i="1" smtClean="0">
                                <a:latin typeface="Cambria Math"/>
                              </a:rPr>
                              <m:t>)</m:t>
                            </m:r>
                          </m:e>
                          <m:sup>
                            <m:r>
                              <a:rPr lang="en-US" sz="2800" b="0" i="1" smtClean="0">
                                <a:latin typeface="Cambria Math"/>
                              </a:rPr>
                              <m:t>𝑛</m:t>
                            </m:r>
                          </m:sup>
                        </m:sSup>
                        <m:r>
                          <a:rPr lang="en-US" sz="2800" b="0" i="1" smtClean="0">
                            <a:latin typeface="Cambria Math"/>
                          </a:rPr>
                          <m:t>−1</m:t>
                        </m:r>
                      </m:num>
                      <m:den>
                        <m:r>
                          <a:rPr lang="en-US" sz="2800" b="0" i="1" smtClean="0">
                            <a:latin typeface="Cambria Math"/>
                          </a:rPr>
                          <m:t>𝑖</m:t>
                        </m:r>
                      </m:den>
                    </m:f>
                  </m:oMath>
                </a14:m>
                <a:r>
                  <a:rPr lang="en-US" sz="2800" dirty="0" smtClean="0"/>
                  <a:t>]</a:t>
                </a:r>
              </a:p>
              <a:p>
                <a:endParaRPr lang="en-US" sz="2000" dirty="0" smtClean="0"/>
              </a:p>
              <a:p>
                <a:r>
                  <a:rPr lang="en-US" sz="2800" dirty="0"/>
                  <a:t>F</a:t>
                </a:r>
                <a:r>
                  <a:rPr lang="en-US" sz="2800" dirty="0" smtClean="0"/>
                  <a:t>V=100*[</a:t>
                </a:r>
                <a14:m>
                  <m:oMath xmlns:m="http://schemas.openxmlformats.org/officeDocument/2006/math">
                    <m:f>
                      <m:fPr>
                        <m:ctrlPr>
                          <a:rPr lang="en-US" sz="2800" i="1" smtClean="0">
                            <a:latin typeface="Cambria Math"/>
                          </a:rPr>
                        </m:ctrlPr>
                      </m:fPr>
                      <m:num>
                        <m:sSup>
                          <m:sSupPr>
                            <m:ctrlPr>
                              <a:rPr lang="en-US" sz="2800" b="0" i="1" smtClean="0">
                                <a:latin typeface="Cambria Math"/>
                              </a:rPr>
                            </m:ctrlPr>
                          </m:sSupPr>
                          <m:e>
                            <m:r>
                              <a:rPr lang="en-US" sz="2800" b="0" i="1" smtClean="0">
                                <a:latin typeface="Cambria Math"/>
                              </a:rPr>
                              <m:t>(1+.08)</m:t>
                            </m:r>
                          </m:e>
                          <m:sup>
                            <m:r>
                              <a:rPr lang="en-US" sz="2800" b="0" i="1" smtClean="0">
                                <a:latin typeface="Cambria Math"/>
                              </a:rPr>
                              <m:t>3</m:t>
                            </m:r>
                          </m:sup>
                        </m:sSup>
                      </m:num>
                      <m:den>
                        <m:r>
                          <a:rPr lang="en-US" sz="2800" b="0" i="1" smtClean="0">
                            <a:latin typeface="Cambria Math"/>
                          </a:rPr>
                          <m:t>.08</m:t>
                        </m:r>
                      </m:den>
                    </m:f>
                  </m:oMath>
                </a14:m>
                <a:r>
                  <a:rPr lang="en-US" sz="2800" dirty="0" smtClean="0"/>
                  <a:t>] = $325</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09600" y="3200400"/>
                <a:ext cx="5196840" cy="1724896"/>
              </a:xfrm>
              <a:prstGeom prst="rect">
                <a:avLst/>
              </a:prstGeom>
              <a:blipFill rotWithShape="0">
                <a:blip r:embed="rId7"/>
                <a:stretch>
                  <a:fillRect l="-2345" b="-3180"/>
                </a:stretch>
              </a:blipFill>
            </p:spPr>
            <p:txBody>
              <a:bodyPr/>
              <a:lstStyle/>
              <a:p>
                <a:r>
                  <a:rPr lang="en-US">
                    <a:noFill/>
                  </a:rPr>
                  <a:t> </a:t>
                </a:r>
              </a:p>
            </p:txBody>
          </p:sp>
        </mc:Fallback>
      </mc:AlternateContent>
      <p:sp>
        <p:nvSpPr>
          <p:cNvPr id="2" name="Rectangle 1"/>
          <p:cNvSpPr/>
          <p:nvPr/>
        </p:nvSpPr>
        <p:spPr>
          <a:xfrm>
            <a:off x="2135102" y="2362200"/>
            <a:ext cx="4416595" cy="523220"/>
          </a:xfrm>
          <a:prstGeom prst="rect">
            <a:avLst/>
          </a:prstGeom>
        </p:spPr>
        <p:txBody>
          <a:bodyPr wrap="none">
            <a:spAutoFit/>
          </a:bodyPr>
          <a:lstStyle/>
          <a:p>
            <a:pPr algn="ctr"/>
            <a:r>
              <a:rPr lang="en-US" sz="2800" b="1" dirty="0"/>
              <a:t>Financial Formula Solution</a:t>
            </a:r>
          </a:p>
        </p:txBody>
      </p:sp>
    </p:spTree>
    <p:extLst>
      <p:ext uri="{BB962C8B-B14F-4D97-AF65-F5344CB8AC3E}">
        <p14:creationId xmlns:p14="http://schemas.microsoft.com/office/powerpoint/2010/main" val="26012709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7548220"/>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09600"/>
            <a:ext cx="7924800" cy="461665"/>
          </a:xfrm>
          <a:prstGeom prst="rect">
            <a:avLst/>
          </a:prstGeom>
          <a:noFill/>
        </p:spPr>
        <p:txBody>
          <a:bodyPr wrap="square" rtlCol="0">
            <a:spAutoFit/>
          </a:bodyPr>
          <a:lstStyle/>
          <a:p>
            <a:pPr algn="ctr"/>
            <a:r>
              <a:rPr lang="en-US" sz="2400" b="1" dirty="0" smtClean="0"/>
              <a:t>Calculator Solution</a:t>
            </a:r>
          </a:p>
        </p:txBody>
      </p:sp>
      <p:pic>
        <p:nvPicPr>
          <p:cNvPr id="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1" y="1066800"/>
            <a:ext cx="3962399" cy="4953000"/>
          </a:xfrm>
          <a:prstGeom prst="rect">
            <a:avLst/>
          </a:prstGeom>
          <a:noFill/>
          <a:ln w="9525">
            <a:noFill/>
            <a:miter lim="800000"/>
            <a:headEnd/>
            <a:tailEnd/>
          </a:ln>
        </p:spPr>
      </p:pic>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1066800"/>
            <a:ext cx="3831130" cy="319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196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68313838"/>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685800"/>
            <a:ext cx="8382000" cy="2677656"/>
          </a:xfrm>
          <a:prstGeom prst="rect">
            <a:avLst/>
          </a:prstGeom>
          <a:noFill/>
        </p:spPr>
        <p:txBody>
          <a:bodyPr wrap="square" rtlCol="0">
            <a:spAutoFit/>
          </a:bodyPr>
          <a:lstStyle/>
          <a:p>
            <a:r>
              <a:rPr lang="en-US" sz="2400" b="1" dirty="0" smtClean="0"/>
              <a:t>Effective Interest Rates </a:t>
            </a:r>
            <a:r>
              <a:rPr lang="en-US" sz="2400" dirty="0" smtClean="0"/>
              <a:t>- </a:t>
            </a:r>
            <a:r>
              <a:rPr lang="en-US" sz="2400" dirty="0"/>
              <a:t>The nominal interest rate is different than the effective interest rate.  Why?  Because, of the compounding effect. </a:t>
            </a:r>
            <a:endParaRPr lang="en-US" sz="2400" dirty="0" smtClean="0"/>
          </a:p>
          <a:p>
            <a:endParaRPr lang="en-US" sz="2400" dirty="0"/>
          </a:p>
          <a:p>
            <a:r>
              <a:rPr lang="en-US" sz="2400" dirty="0" smtClean="0"/>
              <a:t>Example:  You decide to put $100 in a savings account that earns 5% annually, but interest is compounded on a monthly basis, what is your effective rate?  </a:t>
            </a:r>
            <a:endParaRPr lang="en-US" sz="2400" dirty="0"/>
          </a:p>
        </p:txBody>
      </p:sp>
      <p:sp>
        <p:nvSpPr>
          <p:cNvPr id="5" name="Right Arrow 4"/>
          <p:cNvSpPr/>
          <p:nvPr/>
        </p:nvSpPr>
        <p:spPr>
          <a:xfrm>
            <a:off x="5486400" y="4883014"/>
            <a:ext cx="3048000" cy="914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Let’s see</a:t>
            </a:r>
            <a:endParaRPr lang="en-US" sz="2400" b="1" dirty="0"/>
          </a:p>
        </p:txBody>
      </p:sp>
    </p:spTree>
    <p:extLst>
      <p:ext uri="{BB962C8B-B14F-4D97-AF65-F5344CB8AC3E}">
        <p14:creationId xmlns:p14="http://schemas.microsoft.com/office/powerpoint/2010/main" val="3373894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53263498"/>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0" y="685800"/>
            <a:ext cx="4191000" cy="2308324"/>
          </a:xfrm>
          <a:prstGeom prst="rect">
            <a:avLst/>
          </a:prstGeom>
          <a:noFill/>
        </p:spPr>
        <p:txBody>
          <a:bodyPr wrap="square" rtlCol="0">
            <a:spAutoFit/>
          </a:bodyPr>
          <a:lstStyle/>
          <a:p>
            <a:r>
              <a:rPr lang="en-US" sz="2400" dirty="0"/>
              <a:t>Example:  You decide to put $100 in a savings account that earns 5% annually, but interest is compounded on a monthly basis, what is your effective rate?</a:t>
            </a:r>
          </a:p>
        </p:txBody>
      </p:sp>
      <p:pic>
        <p:nvPicPr>
          <p:cNvPr id="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1" y="1066800"/>
            <a:ext cx="3962399" cy="4953000"/>
          </a:xfrm>
          <a:prstGeom prst="rect">
            <a:avLst/>
          </a:prstGeom>
          <a:noFill/>
          <a:ln w="9525">
            <a:noFill/>
            <a:miter lim="800000"/>
            <a:headEnd/>
            <a:tailEnd/>
          </a:ln>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4606" y="2994124"/>
            <a:ext cx="4409856" cy="302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499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8257126"/>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990600"/>
            <a:ext cx="3809999" cy="4953000"/>
          </a:xfrm>
          <a:prstGeom prst="rect">
            <a:avLst/>
          </a:prstGeom>
          <a:noFill/>
          <a:ln w="9525">
            <a:noFill/>
            <a:miter lim="800000"/>
            <a:headEnd/>
            <a:tailEnd/>
          </a:ln>
        </p:spPr>
      </p:pic>
      <p:sp>
        <p:nvSpPr>
          <p:cNvPr id="5" name="Rectangle 4"/>
          <p:cNvSpPr/>
          <p:nvPr/>
        </p:nvSpPr>
        <p:spPr>
          <a:xfrm>
            <a:off x="4419599" y="990600"/>
            <a:ext cx="4572000" cy="1569660"/>
          </a:xfrm>
          <a:prstGeom prst="rect">
            <a:avLst/>
          </a:prstGeom>
        </p:spPr>
        <p:txBody>
          <a:bodyPr>
            <a:spAutoFit/>
          </a:bodyPr>
          <a:lstStyle/>
          <a:p>
            <a:r>
              <a:rPr lang="en-US" sz="2400" b="1" dirty="0" smtClean="0"/>
              <a:t>Effective </a:t>
            </a:r>
            <a:r>
              <a:rPr lang="en-US" sz="2400" b="1" dirty="0"/>
              <a:t>r</a:t>
            </a:r>
            <a:r>
              <a:rPr lang="en-US" sz="2400" b="1" dirty="0" smtClean="0"/>
              <a:t>ate example</a:t>
            </a:r>
            <a:r>
              <a:rPr lang="en-US" sz="2400" dirty="0" smtClean="0"/>
              <a:t>: If your credit card charges an annual rate of 18% put interest is compounded monthly, what is the effective rate?</a:t>
            </a:r>
            <a:endParaRPr lang="en-US" sz="2400" dirty="0"/>
          </a:p>
        </p:txBody>
      </p:sp>
      <p:sp>
        <p:nvSpPr>
          <p:cNvPr id="6" name="TextBox 5"/>
          <p:cNvSpPr txBox="1"/>
          <p:nvPr/>
        </p:nvSpPr>
        <p:spPr>
          <a:xfrm>
            <a:off x="4747202" y="2560260"/>
            <a:ext cx="4038600" cy="3477875"/>
          </a:xfrm>
          <a:prstGeom prst="rect">
            <a:avLst/>
          </a:prstGeom>
          <a:noFill/>
        </p:spPr>
        <p:txBody>
          <a:bodyPr wrap="square" rtlCol="0">
            <a:spAutoFit/>
          </a:bodyPr>
          <a:lstStyle/>
          <a:p>
            <a:r>
              <a:rPr lang="en-US" sz="4400" dirty="0" smtClean="0"/>
              <a:t>FV   = ?</a:t>
            </a:r>
          </a:p>
          <a:p>
            <a:r>
              <a:rPr lang="en-US" sz="4400" dirty="0" smtClean="0"/>
              <a:t>PV   = 1</a:t>
            </a:r>
          </a:p>
          <a:p>
            <a:r>
              <a:rPr lang="en-US" sz="4400" dirty="0" smtClean="0"/>
              <a:t>  N   = 12</a:t>
            </a:r>
          </a:p>
          <a:p>
            <a:r>
              <a:rPr lang="en-US" sz="4400" dirty="0" smtClean="0"/>
              <a:t>   I    = 18/12</a:t>
            </a:r>
          </a:p>
          <a:p>
            <a:r>
              <a:rPr lang="en-US" sz="4400" dirty="0" smtClean="0"/>
              <a:t>PMT= 0</a:t>
            </a:r>
            <a:endParaRPr lang="en-US" sz="4400" dirty="0"/>
          </a:p>
        </p:txBody>
      </p:sp>
    </p:spTree>
    <p:extLst>
      <p:ext uri="{BB962C8B-B14F-4D97-AF65-F5344CB8AC3E}">
        <p14:creationId xmlns:p14="http://schemas.microsoft.com/office/powerpoint/2010/main" val="352422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62850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685801"/>
            <a:ext cx="8458200" cy="5262979"/>
          </a:xfrm>
          <a:prstGeom prst="rect">
            <a:avLst/>
          </a:prstGeom>
          <a:noFill/>
        </p:spPr>
        <p:txBody>
          <a:bodyPr wrap="square" rtlCol="0">
            <a:spAutoFit/>
          </a:bodyPr>
          <a:lstStyle/>
          <a:p>
            <a:r>
              <a:rPr lang="en-US" sz="2400" b="1" dirty="0"/>
              <a:t>Future Value of a current lump </a:t>
            </a:r>
            <a:r>
              <a:rPr lang="en-US" sz="2400" b="1" dirty="0" smtClean="0"/>
              <a:t>sum – </a:t>
            </a:r>
          </a:p>
          <a:p>
            <a:endParaRPr lang="en-US" sz="2400" b="1" dirty="0"/>
          </a:p>
          <a:p>
            <a:endParaRPr lang="en-US" sz="2400" b="1" dirty="0"/>
          </a:p>
          <a:p>
            <a:endParaRPr lang="en-US" sz="2400" b="1" dirty="0" smtClean="0"/>
          </a:p>
          <a:p>
            <a:endParaRPr lang="en-US" sz="2400" b="1" dirty="0" smtClean="0"/>
          </a:p>
          <a:p>
            <a:endParaRPr lang="en-US" sz="2400" b="1" dirty="0" smtClean="0"/>
          </a:p>
          <a:p>
            <a:endParaRPr lang="en-US" sz="2400" b="1" dirty="0"/>
          </a:p>
          <a:p>
            <a:r>
              <a:rPr lang="en-US" sz="2400" b="1" dirty="0" smtClean="0"/>
              <a:t>Present </a:t>
            </a:r>
            <a:r>
              <a:rPr lang="en-US" sz="2400" b="1" dirty="0"/>
              <a:t>Value of a future lump </a:t>
            </a:r>
            <a:r>
              <a:rPr lang="en-US" sz="2400" b="1" dirty="0" smtClean="0"/>
              <a:t>sum</a:t>
            </a:r>
            <a:r>
              <a:rPr lang="en-US" sz="2400" dirty="0"/>
              <a:t> </a:t>
            </a:r>
            <a:r>
              <a:rPr lang="en-US" sz="2400" dirty="0" smtClean="0"/>
              <a:t>- </a:t>
            </a:r>
            <a:endParaRPr lang="en-US" sz="2400" b="1" dirty="0" smtClean="0"/>
          </a:p>
          <a:p>
            <a:endParaRPr lang="en-US" sz="2400" b="1" dirty="0" smtClean="0"/>
          </a:p>
          <a:p>
            <a:endParaRPr lang="en-US" sz="2400" b="1" dirty="0" smtClean="0"/>
          </a:p>
          <a:p>
            <a:endParaRPr lang="en-US" sz="2400" dirty="0"/>
          </a:p>
          <a:p>
            <a:endParaRPr lang="en-US" sz="2400" dirty="0" smtClean="0"/>
          </a:p>
          <a:p>
            <a:endParaRPr lang="en-US" sz="2400" dirty="0"/>
          </a:p>
          <a:p>
            <a:endParaRPr lang="en-US" sz="2400" dirty="0" smtClean="0"/>
          </a:p>
        </p:txBody>
      </p:sp>
      <p:sp>
        <p:nvSpPr>
          <p:cNvPr id="8" name="Right Arrow 7"/>
          <p:cNvSpPr/>
          <p:nvPr/>
        </p:nvSpPr>
        <p:spPr>
          <a:xfrm>
            <a:off x="2362200" y="1981200"/>
            <a:ext cx="4343400" cy="609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329132" y="16764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81800" y="1600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2600" y="1230868"/>
            <a:ext cx="1066800" cy="369332"/>
          </a:xfrm>
          <a:prstGeom prst="rect">
            <a:avLst/>
          </a:prstGeom>
          <a:noFill/>
        </p:spPr>
        <p:txBody>
          <a:bodyPr wrap="square" rtlCol="0">
            <a:spAutoFit/>
          </a:bodyPr>
          <a:lstStyle/>
          <a:p>
            <a:r>
              <a:rPr lang="en-US" dirty="0" smtClean="0"/>
              <a:t>TODAY</a:t>
            </a:r>
            <a:endParaRPr lang="en-US" dirty="0"/>
          </a:p>
        </p:txBody>
      </p:sp>
      <p:sp>
        <p:nvSpPr>
          <p:cNvPr id="12" name="TextBox 11"/>
          <p:cNvSpPr txBox="1"/>
          <p:nvPr/>
        </p:nvSpPr>
        <p:spPr>
          <a:xfrm>
            <a:off x="6248400" y="1143000"/>
            <a:ext cx="1066800" cy="369332"/>
          </a:xfrm>
          <a:prstGeom prst="rect">
            <a:avLst/>
          </a:prstGeom>
          <a:noFill/>
        </p:spPr>
        <p:txBody>
          <a:bodyPr wrap="square" rtlCol="0">
            <a:spAutoFit/>
          </a:bodyPr>
          <a:lstStyle/>
          <a:p>
            <a:r>
              <a:rPr lang="en-US" dirty="0" smtClean="0"/>
              <a:t>1 YEAR</a:t>
            </a:r>
            <a:endParaRPr lang="en-US" dirty="0"/>
          </a:p>
        </p:txBody>
      </p:sp>
      <p:sp>
        <p:nvSpPr>
          <p:cNvPr id="13" name="TextBox 12"/>
          <p:cNvSpPr txBox="1"/>
          <p:nvPr/>
        </p:nvSpPr>
        <p:spPr>
          <a:xfrm>
            <a:off x="1981200" y="2678668"/>
            <a:ext cx="1066800" cy="369332"/>
          </a:xfrm>
          <a:prstGeom prst="rect">
            <a:avLst/>
          </a:prstGeom>
          <a:noFill/>
        </p:spPr>
        <p:txBody>
          <a:bodyPr wrap="square" rtlCol="0">
            <a:spAutoFit/>
          </a:bodyPr>
          <a:lstStyle/>
          <a:p>
            <a:r>
              <a:rPr lang="en-US" dirty="0" smtClean="0"/>
              <a:t>$100</a:t>
            </a:r>
            <a:endParaRPr lang="en-US" dirty="0"/>
          </a:p>
        </p:txBody>
      </p:sp>
      <p:cxnSp>
        <p:nvCxnSpPr>
          <p:cNvPr id="15" name="Straight Connector 14"/>
          <p:cNvCxnSpPr/>
          <p:nvPr/>
        </p:nvCxnSpPr>
        <p:spPr>
          <a:xfrm>
            <a:off x="2481532" y="47244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4648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4278868"/>
            <a:ext cx="1066800" cy="369332"/>
          </a:xfrm>
          <a:prstGeom prst="rect">
            <a:avLst/>
          </a:prstGeom>
          <a:noFill/>
        </p:spPr>
        <p:txBody>
          <a:bodyPr wrap="square" rtlCol="0">
            <a:spAutoFit/>
          </a:bodyPr>
          <a:lstStyle/>
          <a:p>
            <a:r>
              <a:rPr lang="en-US" dirty="0" smtClean="0"/>
              <a:t>TODAY</a:t>
            </a:r>
            <a:endParaRPr lang="en-US" dirty="0"/>
          </a:p>
        </p:txBody>
      </p:sp>
      <p:sp>
        <p:nvSpPr>
          <p:cNvPr id="18" name="TextBox 17"/>
          <p:cNvSpPr txBox="1"/>
          <p:nvPr/>
        </p:nvSpPr>
        <p:spPr>
          <a:xfrm>
            <a:off x="6400800" y="4191000"/>
            <a:ext cx="1066800" cy="369332"/>
          </a:xfrm>
          <a:prstGeom prst="rect">
            <a:avLst/>
          </a:prstGeom>
          <a:noFill/>
        </p:spPr>
        <p:txBody>
          <a:bodyPr wrap="square" rtlCol="0">
            <a:spAutoFit/>
          </a:bodyPr>
          <a:lstStyle/>
          <a:p>
            <a:r>
              <a:rPr lang="en-US" dirty="0" smtClean="0"/>
              <a:t>1 YEAR</a:t>
            </a:r>
            <a:endParaRPr lang="en-US" dirty="0"/>
          </a:p>
        </p:txBody>
      </p:sp>
      <p:sp>
        <p:nvSpPr>
          <p:cNvPr id="19" name="TextBox 18"/>
          <p:cNvSpPr txBox="1"/>
          <p:nvPr/>
        </p:nvSpPr>
        <p:spPr>
          <a:xfrm>
            <a:off x="6705600" y="5676182"/>
            <a:ext cx="1066800" cy="369332"/>
          </a:xfrm>
          <a:prstGeom prst="rect">
            <a:avLst/>
          </a:prstGeom>
          <a:noFill/>
        </p:spPr>
        <p:txBody>
          <a:bodyPr wrap="square" rtlCol="0">
            <a:spAutoFit/>
          </a:bodyPr>
          <a:lstStyle/>
          <a:p>
            <a:r>
              <a:rPr lang="en-US" dirty="0" smtClean="0"/>
              <a:t>$100</a:t>
            </a:r>
            <a:endParaRPr lang="en-US" dirty="0"/>
          </a:p>
        </p:txBody>
      </p:sp>
      <p:sp>
        <p:nvSpPr>
          <p:cNvPr id="2" name="Left Arrow 1"/>
          <p:cNvSpPr/>
          <p:nvPr/>
        </p:nvSpPr>
        <p:spPr>
          <a:xfrm>
            <a:off x="2481532" y="5112423"/>
            <a:ext cx="4300268" cy="545068"/>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668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6514213"/>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990600"/>
            <a:ext cx="3809999" cy="4953000"/>
          </a:xfrm>
          <a:prstGeom prst="rect">
            <a:avLst/>
          </a:prstGeom>
          <a:noFill/>
          <a:ln w="9525">
            <a:noFill/>
            <a:miter lim="800000"/>
            <a:headEnd/>
            <a:tailEnd/>
          </a:ln>
        </p:spPr>
      </p:pic>
      <p:sp>
        <p:nvSpPr>
          <p:cNvPr id="2" name="TextBox 1"/>
          <p:cNvSpPr txBox="1"/>
          <p:nvPr/>
        </p:nvSpPr>
        <p:spPr>
          <a:xfrm>
            <a:off x="4724400" y="1447800"/>
            <a:ext cx="3733800" cy="830997"/>
          </a:xfrm>
          <a:prstGeom prst="rect">
            <a:avLst/>
          </a:prstGeom>
          <a:noFill/>
        </p:spPr>
        <p:txBody>
          <a:bodyPr wrap="square" rtlCol="0">
            <a:spAutoFit/>
          </a:bodyPr>
          <a:lstStyle/>
          <a:p>
            <a:r>
              <a:rPr lang="en-US" sz="4800" dirty="0" smtClean="0"/>
              <a:t>FV = 1.1956</a:t>
            </a:r>
            <a:endParaRPr lang="en-US" sz="4800" dirty="0"/>
          </a:p>
        </p:txBody>
      </p:sp>
      <p:sp>
        <p:nvSpPr>
          <p:cNvPr id="5" name="Oval 4"/>
          <p:cNvSpPr/>
          <p:nvPr/>
        </p:nvSpPr>
        <p:spPr>
          <a:xfrm>
            <a:off x="7315200" y="3313091"/>
            <a:ext cx="1447800" cy="830997"/>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19599" y="2667000"/>
            <a:ext cx="4572001" cy="461665"/>
          </a:xfrm>
          <a:prstGeom prst="rect">
            <a:avLst/>
          </a:prstGeom>
          <a:noFill/>
        </p:spPr>
        <p:txBody>
          <a:bodyPr wrap="square" rtlCol="0">
            <a:spAutoFit/>
          </a:bodyPr>
          <a:lstStyle/>
          <a:p>
            <a:r>
              <a:rPr lang="en-US" sz="2400" dirty="0" smtClean="0"/>
              <a:t>Effective Rate = 1.1956 – 1 = .1956</a:t>
            </a:r>
            <a:endParaRPr lang="en-US" sz="2400" dirty="0"/>
          </a:p>
        </p:txBody>
      </p:sp>
      <p:sp>
        <p:nvSpPr>
          <p:cNvPr id="7" name="Rectangle 6"/>
          <p:cNvSpPr/>
          <p:nvPr/>
        </p:nvSpPr>
        <p:spPr>
          <a:xfrm>
            <a:off x="4648200" y="3436203"/>
            <a:ext cx="4343400" cy="584775"/>
          </a:xfrm>
          <a:prstGeom prst="rect">
            <a:avLst/>
          </a:prstGeom>
        </p:spPr>
        <p:txBody>
          <a:bodyPr wrap="square">
            <a:spAutoFit/>
          </a:bodyPr>
          <a:lstStyle/>
          <a:p>
            <a:r>
              <a:rPr lang="en-US" sz="3200" dirty="0" smtClean="0"/>
              <a:t>Effective Rate = .1956</a:t>
            </a:r>
            <a:endParaRPr lang="en-US" sz="3200" dirty="0"/>
          </a:p>
        </p:txBody>
      </p:sp>
    </p:spTree>
    <p:extLst>
      <p:ext uri="{BB962C8B-B14F-4D97-AF65-F5344CB8AC3E}">
        <p14:creationId xmlns:p14="http://schemas.microsoft.com/office/powerpoint/2010/main" val="3675085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14227818"/>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txBox="1">
            <a:spLocks noChangeArrowheads="1"/>
          </p:cNvSpPr>
          <p:nvPr/>
        </p:nvSpPr>
        <p:spPr>
          <a:xfrm>
            <a:off x="457200" y="914400"/>
            <a:ext cx="8686800" cy="1781650"/>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1800"/>
              </a:spcAft>
            </a:pPr>
            <a:r>
              <a:rPr lang="en-US" sz="9600" b="1" dirty="0">
                <a:solidFill>
                  <a:schemeClr val="tx1"/>
                </a:solidFill>
                <a:ea typeface="ヒラギノ角ゴ Pro W3" pitchFamily="112" charset="-128"/>
              </a:rPr>
              <a:t>Amortized Loans</a:t>
            </a:r>
            <a:endParaRPr lang="en-US" sz="9600" b="1" dirty="0" smtClean="0">
              <a:solidFill>
                <a:schemeClr val="tx1"/>
              </a:solidFill>
              <a:ea typeface="ヒラギノ角ゴ Pro W3" pitchFamily="112" charset="-128"/>
            </a:endParaRPr>
          </a:p>
          <a:p>
            <a:pPr algn="l">
              <a:spcAft>
                <a:spcPts val="1800"/>
              </a:spcAft>
            </a:pPr>
            <a:r>
              <a:rPr lang="en-US" sz="9600" b="1" dirty="0" smtClean="0">
                <a:solidFill>
                  <a:schemeClr val="tx1"/>
                </a:solidFill>
                <a:ea typeface="ヒラギノ角ゴ Pro W3" pitchFamily="112" charset="-128"/>
              </a:rPr>
              <a:t>Loans paid off in equal installments such as a car or home. Consider a $100,000 mortgage financed at a 6% annual rate for 30 years with monthly payments</a:t>
            </a:r>
            <a:r>
              <a:rPr lang="en-US" sz="11200" b="1" dirty="0" smtClean="0">
                <a:solidFill>
                  <a:srgbClr val="FF0000"/>
                </a:solidFill>
                <a:ea typeface="ヒラギノ角ゴ Pro W3" pitchFamily="112" charset="-128"/>
              </a:rPr>
              <a:t>***</a:t>
            </a:r>
            <a:r>
              <a:rPr lang="en-US" sz="9600" b="1" dirty="0" smtClean="0">
                <a:solidFill>
                  <a:schemeClr val="tx1"/>
                </a:solidFill>
                <a:ea typeface="ヒラギノ角ゴ Pro W3" pitchFamily="112" charset="-128"/>
              </a:rPr>
              <a:t>. </a:t>
            </a:r>
          </a:p>
          <a:p>
            <a:pPr marL="457200" indent="-457200" algn="l">
              <a:spcAft>
                <a:spcPts val="1800"/>
              </a:spcAft>
              <a:buFont typeface="Arial" pitchFamily="34" charset="0"/>
              <a:buChar char="•"/>
            </a:pPr>
            <a:endParaRPr lang="en-US" dirty="0" smtClean="0">
              <a:solidFill>
                <a:schemeClr val="tx1"/>
              </a:solidFill>
              <a:ea typeface="ヒラギノ角ゴ Pro W3" pitchFamily="112" charset="-128"/>
            </a:endParaRPr>
          </a:p>
          <a:p>
            <a:pPr marL="457200" indent="-457200" algn="l">
              <a:spcAft>
                <a:spcPts val="1800"/>
              </a:spcAft>
              <a:buFont typeface="Arial" pitchFamily="34" charset="0"/>
              <a:buChar char="•"/>
            </a:pPr>
            <a:endParaRPr lang="en-US" dirty="0" smtClean="0">
              <a:solidFill>
                <a:schemeClr val="tx1"/>
              </a:solidFill>
              <a:ea typeface="ヒラギノ角ゴ Pro W3" pitchFamily="112" charset="-128"/>
            </a:endParaRPr>
          </a:p>
          <a:p>
            <a:pPr marL="457200" indent="-457200" algn="l">
              <a:spcAft>
                <a:spcPts val="1800"/>
              </a:spcAft>
              <a:buFont typeface="Arial" pitchFamily="34" charset="0"/>
              <a:buChar char="•"/>
            </a:pPr>
            <a:endParaRPr lang="en-US" dirty="0">
              <a:solidFill>
                <a:schemeClr val="tx1"/>
              </a:solidFill>
              <a:ea typeface="ヒラギノ角ゴ Pro W3" pitchFamily="112" charset="-128"/>
            </a:endParaRPr>
          </a:p>
          <a:p>
            <a:pPr algn="l">
              <a:spcAft>
                <a:spcPts val="1800"/>
              </a:spcAft>
            </a:pPr>
            <a:endParaRPr lang="en-US" dirty="0" smtClean="0">
              <a:solidFill>
                <a:schemeClr val="tx1"/>
              </a:solidFill>
              <a:ea typeface="ヒラギノ角ゴ Pro W3" pitchFamily="112" charset="-128"/>
            </a:endParaRPr>
          </a:p>
          <a:p>
            <a:pPr marL="457200" indent="-457200" algn="l">
              <a:spcAft>
                <a:spcPts val="1800"/>
              </a:spcAft>
              <a:buFont typeface="Arial" pitchFamily="34" charset="0"/>
              <a:buChar char="•"/>
            </a:pPr>
            <a:endParaRPr lang="en-US" dirty="0" smtClean="0">
              <a:solidFill>
                <a:schemeClr val="tx1"/>
              </a:solidFill>
              <a:ea typeface="ヒラギノ角ゴ Pro W3" pitchFamily="112" charset="-128"/>
            </a:endParaRPr>
          </a:p>
          <a:p>
            <a:pPr marL="457200" indent="-457200" algn="l">
              <a:spcAft>
                <a:spcPts val="1800"/>
              </a:spcAft>
              <a:buFont typeface="Arial" pitchFamily="34" charset="0"/>
              <a:buChar char="•"/>
            </a:pPr>
            <a:endParaRPr lang="en-US" dirty="0" smtClean="0">
              <a:solidFill>
                <a:schemeClr val="tx1"/>
              </a:solidFill>
              <a:ea typeface="ヒラギノ角ゴ Pro W3" pitchFamily="112" charset="-128"/>
            </a:endParaRPr>
          </a:p>
          <a:p>
            <a:endParaRPr lang="en-US" dirty="0" smtClean="0">
              <a:ea typeface="ヒラギノ角ゴ Pro W3" pitchFamily="112" charset="-128"/>
            </a:endParaRPr>
          </a:p>
          <a:p>
            <a:endParaRPr lang="en-US" dirty="0" smtClean="0">
              <a:ea typeface="ヒラギノ角ゴ Pro W3" pitchFamily="112" charset="-128"/>
            </a:endParaRPr>
          </a:p>
        </p:txBody>
      </p:sp>
      <p:sp>
        <p:nvSpPr>
          <p:cNvPr id="5" name="TextBox 4"/>
          <p:cNvSpPr txBox="1"/>
          <p:nvPr/>
        </p:nvSpPr>
        <p:spPr>
          <a:xfrm>
            <a:off x="7315200" y="5638800"/>
            <a:ext cx="2895600" cy="523220"/>
          </a:xfrm>
          <a:prstGeom prst="rect">
            <a:avLst/>
          </a:prstGeom>
          <a:noFill/>
        </p:spPr>
        <p:txBody>
          <a:bodyPr wrap="square" rtlCol="0">
            <a:spAutoFit/>
          </a:bodyPr>
          <a:lstStyle/>
          <a:p>
            <a:r>
              <a:rPr lang="en-US" sz="2800" b="1" dirty="0" smtClean="0">
                <a:solidFill>
                  <a:srgbClr val="FF0000"/>
                </a:solidFill>
              </a:rPr>
              <a:t> $599.55</a:t>
            </a:r>
            <a:endParaRPr lang="en-US" sz="2800" b="1" dirty="0">
              <a:solidFill>
                <a:srgbClr val="FF0000"/>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727385"/>
            <a:ext cx="4495800" cy="252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2696050"/>
            <a:ext cx="4416595" cy="523220"/>
          </a:xfrm>
          <a:prstGeom prst="rect">
            <a:avLst/>
          </a:prstGeom>
        </p:spPr>
        <p:txBody>
          <a:bodyPr wrap="none">
            <a:spAutoFit/>
          </a:bodyPr>
          <a:lstStyle/>
          <a:p>
            <a:pPr algn="ctr"/>
            <a:r>
              <a:rPr lang="en-US" sz="2800" b="1" dirty="0"/>
              <a:t>Financial Formula Solution</a:t>
            </a:r>
          </a:p>
        </p:txBody>
      </p:sp>
    </p:spTree>
    <p:extLst>
      <p:ext uri="{BB962C8B-B14F-4D97-AF65-F5344CB8AC3E}">
        <p14:creationId xmlns:p14="http://schemas.microsoft.com/office/powerpoint/2010/main" val="1033012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20967941"/>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39244" y="2465725"/>
            <a:ext cx="3978234" cy="3477875"/>
          </a:xfrm>
          <a:prstGeom prst="rect">
            <a:avLst/>
          </a:prstGeom>
          <a:noFill/>
        </p:spPr>
        <p:txBody>
          <a:bodyPr wrap="square" rtlCol="0">
            <a:spAutoFit/>
          </a:bodyPr>
          <a:lstStyle/>
          <a:p>
            <a:r>
              <a:rPr lang="en-US" sz="4400" dirty="0" smtClean="0"/>
              <a:t>PMT =</a:t>
            </a:r>
          </a:p>
          <a:p>
            <a:r>
              <a:rPr lang="en-US" sz="4400" dirty="0" smtClean="0"/>
              <a:t>PV    =  </a:t>
            </a:r>
          </a:p>
          <a:p>
            <a:r>
              <a:rPr lang="en-US" sz="4400" dirty="0" smtClean="0"/>
              <a:t>FV    = </a:t>
            </a:r>
          </a:p>
          <a:p>
            <a:r>
              <a:rPr lang="en-US" sz="4400" dirty="0"/>
              <a:t> </a:t>
            </a:r>
            <a:r>
              <a:rPr lang="en-US" sz="4400" dirty="0" smtClean="0"/>
              <a:t>  I     =</a:t>
            </a:r>
          </a:p>
          <a:p>
            <a:r>
              <a:rPr lang="en-US" sz="4400" dirty="0" smtClean="0"/>
              <a:t>N      = </a:t>
            </a:r>
            <a:endParaRPr lang="en-US" sz="4400" dirty="0"/>
          </a:p>
        </p:txBody>
      </p:sp>
      <p:pic>
        <p:nvPicPr>
          <p:cNvPr id="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1371600"/>
            <a:ext cx="3809999" cy="4572000"/>
          </a:xfrm>
          <a:prstGeom prst="rect">
            <a:avLst/>
          </a:prstGeom>
          <a:noFill/>
          <a:ln w="9525">
            <a:noFill/>
            <a:miter lim="800000"/>
            <a:headEnd/>
            <a:tailEnd/>
          </a:ln>
        </p:spPr>
      </p:pic>
      <p:sp>
        <p:nvSpPr>
          <p:cNvPr id="2" name="Rectangle 1"/>
          <p:cNvSpPr/>
          <p:nvPr/>
        </p:nvSpPr>
        <p:spPr>
          <a:xfrm>
            <a:off x="4572000" y="838200"/>
            <a:ext cx="4145478" cy="1569660"/>
          </a:xfrm>
          <a:prstGeom prst="rect">
            <a:avLst/>
          </a:prstGeom>
        </p:spPr>
        <p:txBody>
          <a:bodyPr wrap="square">
            <a:spAutoFit/>
          </a:bodyPr>
          <a:lstStyle/>
          <a:p>
            <a:pPr>
              <a:spcAft>
                <a:spcPts val="1800"/>
              </a:spcAft>
            </a:pPr>
            <a:r>
              <a:rPr lang="en-US" sz="2400" dirty="0" smtClean="0">
                <a:ea typeface="ヒラギノ角ゴ Pro W3" pitchFamily="112" charset="-128"/>
              </a:rPr>
              <a:t>Again, consider </a:t>
            </a:r>
            <a:r>
              <a:rPr lang="en-US" sz="2400" dirty="0">
                <a:ea typeface="ヒラギノ角ゴ Pro W3" pitchFamily="112" charset="-128"/>
              </a:rPr>
              <a:t>a $100,000 financed at a 6% annual rate </a:t>
            </a:r>
            <a:r>
              <a:rPr lang="en-US" sz="2400" dirty="0" smtClean="0">
                <a:ea typeface="ヒラギノ角ゴ Pro W3" pitchFamily="112" charset="-128"/>
              </a:rPr>
              <a:t>with monthly amortization for </a:t>
            </a:r>
            <a:r>
              <a:rPr lang="en-US" sz="2400" dirty="0">
                <a:ea typeface="ヒラギノ角ゴ Pro W3" pitchFamily="112" charset="-128"/>
              </a:rPr>
              <a:t>30 years. </a:t>
            </a:r>
          </a:p>
        </p:txBody>
      </p:sp>
    </p:spTree>
    <p:extLst>
      <p:ext uri="{BB962C8B-B14F-4D97-AF65-F5344CB8AC3E}">
        <p14:creationId xmlns:p14="http://schemas.microsoft.com/office/powerpoint/2010/main" val="1370795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20967941"/>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1371600"/>
            <a:ext cx="3809999" cy="4572000"/>
          </a:xfrm>
          <a:prstGeom prst="rect">
            <a:avLst/>
          </a:prstGeom>
          <a:noFill/>
          <a:ln w="9525">
            <a:noFill/>
            <a:miter lim="800000"/>
            <a:headEnd/>
            <a:tailEnd/>
          </a:ln>
        </p:spPr>
      </p:pic>
      <p:sp>
        <p:nvSpPr>
          <p:cNvPr id="2" name="Rectangle 1"/>
          <p:cNvSpPr/>
          <p:nvPr/>
        </p:nvSpPr>
        <p:spPr>
          <a:xfrm>
            <a:off x="4456980" y="1828800"/>
            <a:ext cx="4458420" cy="1569660"/>
          </a:xfrm>
          <a:prstGeom prst="rect">
            <a:avLst/>
          </a:prstGeom>
        </p:spPr>
        <p:txBody>
          <a:bodyPr wrap="square">
            <a:spAutoFit/>
          </a:bodyPr>
          <a:lstStyle/>
          <a:p>
            <a:pPr>
              <a:spcAft>
                <a:spcPts val="1800"/>
              </a:spcAft>
            </a:pPr>
            <a:r>
              <a:rPr lang="en-US" sz="2400" b="1" dirty="0" smtClean="0">
                <a:ea typeface="ヒラギノ角ゴ Pro W3" pitchFamily="112" charset="-128"/>
              </a:rPr>
              <a:t>We will consider many examples in more depth when we cover consumer loans which includes mortgages and car loans.</a:t>
            </a:r>
            <a:endParaRPr lang="en-US" sz="2400" b="1" dirty="0">
              <a:ea typeface="ヒラギノ角ゴ Pro W3" pitchFamily="112" charset="-128"/>
            </a:endParaRPr>
          </a:p>
        </p:txBody>
      </p:sp>
    </p:spTree>
    <p:extLst>
      <p:ext uri="{BB962C8B-B14F-4D97-AF65-F5344CB8AC3E}">
        <p14:creationId xmlns:p14="http://schemas.microsoft.com/office/powerpoint/2010/main" val="939979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79515356"/>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3" name="Rectangle 5"/>
              <p:cNvSpPr txBox="1">
                <a:spLocks noChangeArrowheads="1"/>
              </p:cNvSpPr>
              <p:nvPr/>
            </p:nvSpPr>
            <p:spPr>
              <a:xfrm>
                <a:off x="457200" y="914400"/>
                <a:ext cx="83820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1800"/>
                  </a:spcAft>
                </a:pPr>
                <a:r>
                  <a:rPr lang="en-US" b="1" dirty="0" smtClean="0">
                    <a:solidFill>
                      <a:schemeClr val="tx1"/>
                    </a:solidFill>
                    <a:ea typeface="ヒラギノ角ゴ Pro W3" pitchFamily="112" charset="-128"/>
                  </a:rPr>
                  <a:t>Perpetuities</a:t>
                </a:r>
              </a:p>
              <a:p>
                <a:pPr marL="457200" indent="-457200" algn="l">
                  <a:spcAft>
                    <a:spcPts val="1800"/>
                  </a:spcAft>
                  <a:buFont typeface="Arial" pitchFamily="34" charset="0"/>
                  <a:buChar char="•"/>
                </a:pPr>
                <a:r>
                  <a:rPr lang="en-US" dirty="0" smtClean="0">
                    <a:solidFill>
                      <a:schemeClr val="tx1"/>
                    </a:solidFill>
                    <a:ea typeface="ヒラギノ角ゴ Pro W3" pitchFamily="112" charset="-128"/>
                  </a:rPr>
                  <a:t>A perpetuity is an annuity that pays a constant payment forever.</a:t>
                </a:r>
              </a:p>
              <a:p>
                <a:pPr marL="457200" indent="-457200" algn="l">
                  <a:spcAft>
                    <a:spcPts val="1800"/>
                  </a:spcAft>
                  <a:buFont typeface="Arial" pitchFamily="34" charset="0"/>
                  <a:buChar char="•"/>
                </a:pPr>
                <a:r>
                  <a:rPr lang="en-US" dirty="0" smtClean="0">
                    <a:solidFill>
                      <a:schemeClr val="tx1"/>
                    </a:solidFill>
                    <a:ea typeface="ヒラギノ角ゴ Pro W3" pitchFamily="112" charset="-128"/>
                  </a:rPr>
                  <a:t>Present value of a perpetuity = annual dollar amount provided by the perpetuity divided by the annual interest rate</a:t>
                </a:r>
                <a:r>
                  <a:rPr lang="en-US" dirty="0" smtClean="0">
                    <a:ea typeface="ヒラギノ角ゴ Pro W3" pitchFamily="112" charset="-128"/>
                  </a:rPr>
                  <a:t>.</a:t>
                </a:r>
              </a:p>
              <a:p>
                <a:pPr marL="457200" indent="-457200" algn="l">
                  <a:spcAft>
                    <a:spcPts val="1800"/>
                  </a:spcAft>
                  <a:buFont typeface="Arial" pitchFamily="34" charset="0"/>
                  <a:buChar char="•"/>
                </a:pPr>
                <a14:m>
                  <m:oMath xmlns:m="http://schemas.openxmlformats.org/officeDocument/2006/math">
                    <m:r>
                      <a:rPr lang="en-US" sz="3600" b="0" i="1" smtClean="0">
                        <a:solidFill>
                          <a:schemeClr val="tx1"/>
                        </a:solidFill>
                        <a:latin typeface="Cambria Math"/>
                        <a:ea typeface="ヒラギノ角ゴ Pro W3" pitchFamily="112" charset="-128"/>
                      </a:rPr>
                      <m:t>𝑃𝑉</m:t>
                    </m:r>
                    <m:r>
                      <a:rPr lang="en-US" sz="3600" b="0" i="1" smtClean="0">
                        <a:solidFill>
                          <a:schemeClr val="tx1"/>
                        </a:solidFill>
                        <a:latin typeface="Cambria Math"/>
                        <a:ea typeface="ヒラギノ角ゴ Pro W3" pitchFamily="112" charset="-128"/>
                      </a:rPr>
                      <m:t>=</m:t>
                    </m:r>
                    <m:f>
                      <m:fPr>
                        <m:ctrlPr>
                          <a:rPr lang="en-US" sz="3600" b="0" i="1" smtClean="0">
                            <a:solidFill>
                              <a:schemeClr val="tx1"/>
                            </a:solidFill>
                            <a:latin typeface="Cambria Math"/>
                            <a:ea typeface="ヒラギノ角ゴ Pro W3" pitchFamily="112" charset="-128"/>
                          </a:rPr>
                        </m:ctrlPr>
                      </m:fPr>
                      <m:num>
                        <m:r>
                          <a:rPr lang="en-US" sz="3600" b="0" i="1" smtClean="0">
                            <a:solidFill>
                              <a:schemeClr val="tx1"/>
                            </a:solidFill>
                            <a:latin typeface="Cambria Math"/>
                            <a:ea typeface="ヒラギノ角ゴ Pro W3" pitchFamily="112" charset="-128"/>
                          </a:rPr>
                          <m:t>𝑃𝑀𝑇</m:t>
                        </m:r>
                      </m:num>
                      <m:den>
                        <m:r>
                          <a:rPr lang="en-US" sz="3600" b="0" i="1" smtClean="0">
                            <a:solidFill>
                              <a:schemeClr val="tx1"/>
                            </a:solidFill>
                            <a:latin typeface="Cambria Math"/>
                            <a:ea typeface="ヒラギノ角ゴ Pro W3" pitchFamily="112" charset="-128"/>
                          </a:rPr>
                          <m:t>𝑖</m:t>
                        </m:r>
                      </m:den>
                    </m:f>
                  </m:oMath>
                </a14:m>
                <a:endParaRPr lang="en-US" sz="3600" dirty="0" smtClean="0">
                  <a:solidFill>
                    <a:schemeClr val="tx1"/>
                  </a:solidFill>
                  <a:ea typeface="ヒラギノ角ゴ Pro W3" pitchFamily="112" charset="-128"/>
                </a:endParaRPr>
              </a:p>
            </p:txBody>
          </p:sp>
        </mc:Choice>
        <mc:Fallback xmlns="">
          <p:sp>
            <p:nvSpPr>
              <p:cNvPr id="3" name="Rectangle 5"/>
              <p:cNvSpPr txBox="1">
                <a:spLocks noRot="1" noChangeAspect="1" noMove="1" noResize="1" noEditPoints="1" noAdjustHandles="1" noChangeArrowheads="1" noChangeShapeType="1" noTextEdit="1"/>
              </p:cNvSpPr>
              <p:nvPr/>
            </p:nvSpPr>
            <p:spPr>
              <a:xfrm>
                <a:off x="457200" y="914400"/>
                <a:ext cx="8382000" cy="5181600"/>
              </a:xfrm>
              <a:prstGeom prst="rect">
                <a:avLst/>
              </a:prstGeom>
              <a:blipFill rotWithShape="1">
                <a:blip r:embed="rId7"/>
                <a:stretch>
                  <a:fillRect l="-1600" t="-1647" r="-145"/>
                </a:stretch>
              </a:blipFill>
            </p:spPr>
            <p:txBody>
              <a:bodyPr/>
              <a:lstStyle/>
              <a:p>
                <a:r>
                  <a:rPr lang="en-US">
                    <a:noFill/>
                  </a:rPr>
                  <a:t> </a:t>
                </a:r>
              </a:p>
            </p:txBody>
          </p:sp>
        </mc:Fallback>
      </mc:AlternateContent>
    </p:spTree>
    <p:extLst>
      <p:ext uri="{BB962C8B-B14F-4D97-AF65-F5344CB8AC3E}">
        <p14:creationId xmlns:p14="http://schemas.microsoft.com/office/powerpoint/2010/main" val="595328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6866711"/>
              </p:ext>
            </p:extLst>
          </p:nvPr>
        </p:nvGraphicFramePr>
        <p:xfrm>
          <a:off x="685800" y="2286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3" name="Rectangle 5"/>
              <p:cNvSpPr txBox="1">
                <a:spLocks noChangeArrowheads="1"/>
              </p:cNvSpPr>
              <p:nvPr/>
            </p:nvSpPr>
            <p:spPr>
              <a:xfrm>
                <a:off x="457200" y="914400"/>
                <a:ext cx="8382000"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1800"/>
                  </a:spcAft>
                </a:pPr>
                <a:r>
                  <a:rPr lang="en-US" b="1" dirty="0" smtClean="0">
                    <a:solidFill>
                      <a:schemeClr val="tx1"/>
                    </a:solidFill>
                    <a:ea typeface="ヒラギノ角ゴ Pro W3" pitchFamily="112" charset="-128"/>
                  </a:rPr>
                  <a:t>Perpetuities</a:t>
                </a:r>
              </a:p>
              <a:p>
                <a:pPr marL="457200" indent="-457200" algn="l">
                  <a:spcAft>
                    <a:spcPts val="1800"/>
                  </a:spcAft>
                  <a:buFont typeface="Arial" pitchFamily="34" charset="0"/>
                  <a:buChar char="•"/>
                </a:pPr>
                <a:r>
                  <a:rPr lang="en-US" sz="2800" dirty="0" smtClean="0">
                    <a:solidFill>
                      <a:schemeClr val="tx1"/>
                    </a:solidFill>
                    <a:ea typeface="ヒラギノ角ゴ Pro W3" pitchFamily="112" charset="-128"/>
                  </a:rPr>
                  <a:t>Assume that you want to leave a gift to your alma mater that will provide an scholarship in the amount of $5,000.  Given an annual interest rate of 4%, how much would you need to donate to provide such a scholarship?</a:t>
                </a:r>
                <a:endParaRPr lang="en-US" sz="2800" dirty="0">
                  <a:solidFill>
                    <a:schemeClr val="tx1"/>
                  </a:solidFill>
                  <a:ea typeface="ヒラギノ角ゴ Pro W3" pitchFamily="112" charset="-128"/>
                </a:endParaRPr>
              </a:p>
              <a:p>
                <a:pPr marL="457200" indent="-457200" algn="l">
                  <a:spcAft>
                    <a:spcPts val="1800"/>
                  </a:spcAft>
                  <a:buFont typeface="Arial" pitchFamily="34" charset="0"/>
                  <a:buChar char="•"/>
                </a:pPr>
                <a14:m>
                  <m:oMath xmlns:m="http://schemas.openxmlformats.org/officeDocument/2006/math">
                    <m:r>
                      <a:rPr lang="en-US" sz="3600" b="0" i="1" smtClean="0">
                        <a:solidFill>
                          <a:schemeClr val="tx1"/>
                        </a:solidFill>
                        <a:latin typeface="Cambria Math"/>
                        <a:ea typeface="ヒラギノ角ゴ Pro W3" pitchFamily="112" charset="-128"/>
                      </a:rPr>
                      <m:t>𝑃𝑉</m:t>
                    </m:r>
                    <m:r>
                      <a:rPr lang="en-US" sz="3600" b="0" i="1" smtClean="0">
                        <a:solidFill>
                          <a:schemeClr val="tx1"/>
                        </a:solidFill>
                        <a:latin typeface="Cambria Math"/>
                        <a:ea typeface="ヒラギノ角ゴ Pro W3" pitchFamily="112" charset="-128"/>
                      </a:rPr>
                      <m:t>=</m:t>
                    </m:r>
                    <m:f>
                      <m:fPr>
                        <m:ctrlPr>
                          <a:rPr lang="en-US" sz="3600" b="0" i="1" smtClean="0">
                            <a:solidFill>
                              <a:schemeClr val="tx1"/>
                            </a:solidFill>
                            <a:latin typeface="Cambria Math"/>
                            <a:ea typeface="ヒラギノ角ゴ Pro W3" pitchFamily="112" charset="-128"/>
                          </a:rPr>
                        </m:ctrlPr>
                      </m:fPr>
                      <m:num>
                        <m:r>
                          <a:rPr lang="en-US" sz="3600" b="0" i="1" smtClean="0">
                            <a:solidFill>
                              <a:schemeClr val="tx1"/>
                            </a:solidFill>
                            <a:latin typeface="Cambria Math"/>
                            <a:ea typeface="ヒラギノ角ゴ Pro W3" pitchFamily="112" charset="-128"/>
                          </a:rPr>
                          <m:t>𝑃𝑀𝑇</m:t>
                        </m:r>
                      </m:num>
                      <m:den>
                        <m:r>
                          <a:rPr lang="en-US" sz="3600" b="0" i="1" smtClean="0">
                            <a:solidFill>
                              <a:schemeClr val="tx1"/>
                            </a:solidFill>
                            <a:latin typeface="Cambria Math"/>
                            <a:ea typeface="ヒラギノ角ゴ Pro W3" pitchFamily="112" charset="-128"/>
                          </a:rPr>
                          <m:t>𝑖</m:t>
                        </m:r>
                      </m:den>
                    </m:f>
                  </m:oMath>
                </a14:m>
                <a:endParaRPr lang="en-US" sz="3600" dirty="0" smtClean="0">
                  <a:solidFill>
                    <a:schemeClr val="tx1"/>
                  </a:solidFill>
                  <a:ea typeface="ヒラギノ角ゴ Pro W3" pitchFamily="112" charset="-128"/>
                </a:endParaRPr>
              </a:p>
            </p:txBody>
          </p:sp>
        </mc:Choice>
        <mc:Fallback xmlns="">
          <p:sp>
            <p:nvSpPr>
              <p:cNvPr id="3" name="Rectangle 5"/>
              <p:cNvSpPr txBox="1">
                <a:spLocks noRot="1" noChangeAspect="1" noMove="1" noResize="1" noEditPoints="1" noAdjustHandles="1" noChangeArrowheads="1" noChangeShapeType="1" noTextEdit="1"/>
              </p:cNvSpPr>
              <p:nvPr/>
            </p:nvSpPr>
            <p:spPr>
              <a:xfrm>
                <a:off x="457200" y="914400"/>
                <a:ext cx="8382000" cy="5181600"/>
              </a:xfrm>
              <a:prstGeom prst="rect">
                <a:avLst/>
              </a:prstGeom>
              <a:blipFill rotWithShape="0">
                <a:blip r:embed="rId7"/>
                <a:stretch>
                  <a:fillRect l="-1309" t="-1647"/>
                </a:stretch>
              </a:blipFill>
            </p:spPr>
            <p:txBody>
              <a:bodyPr/>
              <a:lstStyle/>
              <a:p>
                <a:r>
                  <a:rPr lang="en-US">
                    <a:noFill/>
                  </a:rPr>
                  <a:t> </a:t>
                </a:r>
              </a:p>
            </p:txBody>
          </p:sp>
        </mc:Fallback>
      </mc:AlternateContent>
    </p:spTree>
    <p:extLst>
      <p:ext uri="{BB962C8B-B14F-4D97-AF65-F5344CB8AC3E}">
        <p14:creationId xmlns:p14="http://schemas.microsoft.com/office/powerpoint/2010/main" val="3365904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685800" y="1143000"/>
          <a:ext cx="80010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988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62850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685801"/>
            <a:ext cx="8458200" cy="6370975"/>
          </a:xfrm>
          <a:prstGeom prst="rect">
            <a:avLst/>
          </a:prstGeom>
          <a:noFill/>
        </p:spPr>
        <p:txBody>
          <a:bodyPr wrap="square" rtlCol="0">
            <a:spAutoFit/>
          </a:bodyPr>
          <a:lstStyle/>
          <a:p>
            <a:r>
              <a:rPr lang="en-US" sz="2400" b="1" dirty="0" smtClean="0"/>
              <a:t>Future </a:t>
            </a:r>
            <a:r>
              <a:rPr lang="en-US" sz="2400" b="1" dirty="0"/>
              <a:t>value of an annuity </a:t>
            </a:r>
            <a:r>
              <a:rPr lang="en-US" sz="2400" dirty="0" smtClean="0"/>
              <a:t>– </a:t>
            </a:r>
          </a:p>
          <a:p>
            <a:endParaRPr lang="en-US" sz="2400" dirty="0" smtClean="0"/>
          </a:p>
          <a:p>
            <a:endParaRPr lang="en-US" sz="2400" dirty="0"/>
          </a:p>
          <a:p>
            <a:endParaRPr lang="en-US" sz="2400" b="1" dirty="0" smtClean="0"/>
          </a:p>
          <a:p>
            <a:endParaRPr lang="en-US" sz="2400" b="1" dirty="0"/>
          </a:p>
          <a:p>
            <a:endParaRPr lang="en-US" sz="2400" b="1" dirty="0"/>
          </a:p>
          <a:p>
            <a:endParaRPr lang="en-US" sz="2400" b="1" dirty="0" smtClean="0"/>
          </a:p>
          <a:p>
            <a:endParaRPr lang="en-US" sz="2400" b="1" dirty="0" smtClean="0"/>
          </a:p>
          <a:p>
            <a:r>
              <a:rPr lang="en-US" sz="2400" b="1" dirty="0" smtClean="0"/>
              <a:t>Present value of an future annuity</a:t>
            </a:r>
            <a:r>
              <a:rPr lang="en-US" sz="2400" dirty="0" smtClean="0"/>
              <a:t> - </a:t>
            </a:r>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p:txBody>
      </p:sp>
      <p:sp>
        <p:nvSpPr>
          <p:cNvPr id="8" name="Right Arrow 7"/>
          <p:cNvSpPr/>
          <p:nvPr/>
        </p:nvSpPr>
        <p:spPr>
          <a:xfrm>
            <a:off x="1600200" y="2145268"/>
            <a:ext cx="4343400" cy="609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0600" y="1611868"/>
            <a:ext cx="1066800" cy="369332"/>
          </a:xfrm>
          <a:prstGeom prst="rect">
            <a:avLst/>
          </a:prstGeom>
          <a:noFill/>
        </p:spPr>
        <p:txBody>
          <a:bodyPr wrap="square" rtlCol="0">
            <a:spAutoFit/>
          </a:bodyPr>
          <a:lstStyle/>
          <a:p>
            <a:r>
              <a:rPr lang="en-US" dirty="0" smtClean="0"/>
              <a:t>TODAY</a:t>
            </a:r>
            <a:endParaRPr lang="en-US" dirty="0"/>
          </a:p>
        </p:txBody>
      </p:sp>
      <p:sp>
        <p:nvSpPr>
          <p:cNvPr id="10" name="TextBox 9"/>
          <p:cNvSpPr txBox="1"/>
          <p:nvPr/>
        </p:nvSpPr>
        <p:spPr>
          <a:xfrm>
            <a:off x="5367068" y="4278868"/>
            <a:ext cx="1066800" cy="369332"/>
          </a:xfrm>
          <a:prstGeom prst="rect">
            <a:avLst/>
          </a:prstGeom>
          <a:noFill/>
        </p:spPr>
        <p:txBody>
          <a:bodyPr wrap="square" rtlCol="0">
            <a:spAutoFit/>
          </a:bodyPr>
          <a:lstStyle/>
          <a:p>
            <a:r>
              <a:rPr lang="en-US" dirty="0" smtClean="0"/>
              <a:t>YEAR 3</a:t>
            </a:r>
            <a:endParaRPr lang="en-US" dirty="0"/>
          </a:p>
        </p:txBody>
      </p:sp>
      <p:sp>
        <p:nvSpPr>
          <p:cNvPr id="11" name="TextBox 10"/>
          <p:cNvSpPr txBox="1"/>
          <p:nvPr/>
        </p:nvSpPr>
        <p:spPr>
          <a:xfrm>
            <a:off x="3690668" y="5726668"/>
            <a:ext cx="1066800" cy="369332"/>
          </a:xfrm>
          <a:prstGeom prst="rect">
            <a:avLst/>
          </a:prstGeom>
          <a:noFill/>
        </p:spPr>
        <p:txBody>
          <a:bodyPr wrap="square" rtlCol="0">
            <a:spAutoFit/>
          </a:bodyPr>
          <a:lstStyle/>
          <a:p>
            <a:r>
              <a:rPr lang="en-US" dirty="0" smtClean="0"/>
              <a:t>$100</a:t>
            </a:r>
            <a:endParaRPr lang="en-US" dirty="0"/>
          </a:p>
        </p:txBody>
      </p:sp>
      <p:cxnSp>
        <p:nvCxnSpPr>
          <p:cNvPr id="12" name="Straight Connector 11"/>
          <p:cNvCxnSpPr/>
          <p:nvPr/>
        </p:nvCxnSpPr>
        <p:spPr>
          <a:xfrm>
            <a:off x="1600200" y="20574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28668" y="4736068"/>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71668" y="4736068"/>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24268" y="4736068"/>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21070" y="5726668"/>
            <a:ext cx="1066800" cy="369332"/>
          </a:xfrm>
          <a:prstGeom prst="rect">
            <a:avLst/>
          </a:prstGeom>
          <a:noFill/>
        </p:spPr>
        <p:txBody>
          <a:bodyPr wrap="square" rtlCol="0">
            <a:spAutoFit/>
          </a:bodyPr>
          <a:lstStyle/>
          <a:p>
            <a:r>
              <a:rPr lang="en-US" dirty="0" smtClean="0"/>
              <a:t>$100</a:t>
            </a:r>
            <a:endParaRPr lang="en-US" dirty="0"/>
          </a:p>
        </p:txBody>
      </p:sp>
      <p:sp>
        <p:nvSpPr>
          <p:cNvPr id="17" name="TextBox 16"/>
          <p:cNvSpPr txBox="1"/>
          <p:nvPr/>
        </p:nvSpPr>
        <p:spPr>
          <a:xfrm>
            <a:off x="5519468" y="5726668"/>
            <a:ext cx="1066800" cy="369332"/>
          </a:xfrm>
          <a:prstGeom prst="rect">
            <a:avLst/>
          </a:prstGeom>
          <a:noFill/>
        </p:spPr>
        <p:txBody>
          <a:bodyPr wrap="square" rtlCol="0">
            <a:spAutoFit/>
          </a:bodyPr>
          <a:lstStyle/>
          <a:p>
            <a:r>
              <a:rPr lang="en-US" dirty="0" smtClean="0"/>
              <a:t>$100</a:t>
            </a:r>
            <a:endParaRPr lang="en-US" dirty="0"/>
          </a:p>
        </p:txBody>
      </p:sp>
      <p:sp>
        <p:nvSpPr>
          <p:cNvPr id="18" name="TextBox 17"/>
          <p:cNvSpPr txBox="1"/>
          <p:nvPr/>
        </p:nvSpPr>
        <p:spPr>
          <a:xfrm>
            <a:off x="2521070" y="4328636"/>
            <a:ext cx="1066800" cy="369332"/>
          </a:xfrm>
          <a:prstGeom prst="rect">
            <a:avLst/>
          </a:prstGeom>
          <a:noFill/>
        </p:spPr>
        <p:txBody>
          <a:bodyPr wrap="square" rtlCol="0">
            <a:spAutoFit/>
          </a:bodyPr>
          <a:lstStyle/>
          <a:p>
            <a:r>
              <a:rPr lang="en-US" dirty="0" smtClean="0"/>
              <a:t>YEAR 1</a:t>
            </a:r>
            <a:endParaRPr lang="en-US" dirty="0"/>
          </a:p>
        </p:txBody>
      </p:sp>
      <p:sp>
        <p:nvSpPr>
          <p:cNvPr id="19" name="TextBox 18"/>
          <p:cNvSpPr txBox="1"/>
          <p:nvPr/>
        </p:nvSpPr>
        <p:spPr>
          <a:xfrm>
            <a:off x="3637472" y="4294739"/>
            <a:ext cx="1066800" cy="369332"/>
          </a:xfrm>
          <a:prstGeom prst="rect">
            <a:avLst/>
          </a:prstGeom>
          <a:noFill/>
        </p:spPr>
        <p:txBody>
          <a:bodyPr wrap="square" rtlCol="0">
            <a:spAutoFit/>
          </a:bodyPr>
          <a:lstStyle/>
          <a:p>
            <a:r>
              <a:rPr lang="en-US" dirty="0" smtClean="0"/>
              <a:t>YEAR 2</a:t>
            </a:r>
            <a:endParaRPr lang="en-US" dirty="0"/>
          </a:p>
        </p:txBody>
      </p:sp>
      <p:cxnSp>
        <p:nvCxnSpPr>
          <p:cNvPr id="21" name="Straight Connector 20"/>
          <p:cNvCxnSpPr/>
          <p:nvPr/>
        </p:nvCxnSpPr>
        <p:spPr>
          <a:xfrm>
            <a:off x="1676400" y="47244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800" y="4278868"/>
            <a:ext cx="1066800" cy="369332"/>
          </a:xfrm>
          <a:prstGeom prst="rect">
            <a:avLst/>
          </a:prstGeom>
          <a:noFill/>
        </p:spPr>
        <p:txBody>
          <a:bodyPr wrap="square" rtlCol="0">
            <a:spAutoFit/>
          </a:bodyPr>
          <a:lstStyle/>
          <a:p>
            <a:r>
              <a:rPr lang="en-US" dirty="0" smtClean="0"/>
              <a:t>TODAY</a:t>
            </a:r>
            <a:endParaRPr lang="en-US" dirty="0"/>
          </a:p>
        </p:txBody>
      </p:sp>
      <p:sp>
        <p:nvSpPr>
          <p:cNvPr id="26" name="Left Arrow 25"/>
          <p:cNvSpPr/>
          <p:nvPr/>
        </p:nvSpPr>
        <p:spPr>
          <a:xfrm>
            <a:off x="1676400" y="5112423"/>
            <a:ext cx="4300268" cy="545068"/>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05400" y="1524000"/>
            <a:ext cx="1066800" cy="369332"/>
          </a:xfrm>
          <a:prstGeom prst="rect">
            <a:avLst/>
          </a:prstGeom>
          <a:noFill/>
        </p:spPr>
        <p:txBody>
          <a:bodyPr wrap="square" rtlCol="0">
            <a:spAutoFit/>
          </a:bodyPr>
          <a:lstStyle/>
          <a:p>
            <a:r>
              <a:rPr lang="en-US" dirty="0" smtClean="0"/>
              <a:t>YEAR 3</a:t>
            </a:r>
            <a:endParaRPr lang="en-US" dirty="0"/>
          </a:p>
        </p:txBody>
      </p:sp>
      <p:sp>
        <p:nvSpPr>
          <p:cNvPr id="28" name="TextBox 27"/>
          <p:cNvSpPr txBox="1"/>
          <p:nvPr/>
        </p:nvSpPr>
        <p:spPr>
          <a:xfrm>
            <a:off x="3657600" y="2971800"/>
            <a:ext cx="1066800" cy="369332"/>
          </a:xfrm>
          <a:prstGeom prst="rect">
            <a:avLst/>
          </a:prstGeom>
          <a:noFill/>
        </p:spPr>
        <p:txBody>
          <a:bodyPr wrap="square" rtlCol="0">
            <a:spAutoFit/>
          </a:bodyPr>
          <a:lstStyle/>
          <a:p>
            <a:r>
              <a:rPr lang="en-US" dirty="0" smtClean="0"/>
              <a:t>$100</a:t>
            </a:r>
            <a:endParaRPr lang="en-US" dirty="0"/>
          </a:p>
        </p:txBody>
      </p:sp>
      <p:cxnSp>
        <p:nvCxnSpPr>
          <p:cNvPr id="29" name="Straight Connector 28"/>
          <p:cNvCxnSpPr/>
          <p:nvPr/>
        </p:nvCxnSpPr>
        <p:spPr>
          <a:xfrm>
            <a:off x="2743200" y="1981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38600" y="1981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62600" y="1981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35602" y="2971800"/>
            <a:ext cx="1066800" cy="369332"/>
          </a:xfrm>
          <a:prstGeom prst="rect">
            <a:avLst/>
          </a:prstGeom>
          <a:noFill/>
        </p:spPr>
        <p:txBody>
          <a:bodyPr wrap="square" rtlCol="0">
            <a:spAutoFit/>
          </a:bodyPr>
          <a:lstStyle/>
          <a:p>
            <a:r>
              <a:rPr lang="en-US" dirty="0" smtClean="0"/>
              <a:t>$100</a:t>
            </a:r>
            <a:endParaRPr lang="en-US" dirty="0"/>
          </a:p>
        </p:txBody>
      </p:sp>
      <p:sp>
        <p:nvSpPr>
          <p:cNvPr id="33" name="TextBox 32"/>
          <p:cNvSpPr txBox="1"/>
          <p:nvPr/>
        </p:nvSpPr>
        <p:spPr>
          <a:xfrm>
            <a:off x="5181600" y="2971800"/>
            <a:ext cx="1066800" cy="369332"/>
          </a:xfrm>
          <a:prstGeom prst="rect">
            <a:avLst/>
          </a:prstGeom>
          <a:noFill/>
        </p:spPr>
        <p:txBody>
          <a:bodyPr wrap="square" rtlCol="0">
            <a:spAutoFit/>
          </a:bodyPr>
          <a:lstStyle/>
          <a:p>
            <a:r>
              <a:rPr lang="en-US" dirty="0" smtClean="0"/>
              <a:t>$100</a:t>
            </a:r>
            <a:endParaRPr lang="en-US" dirty="0"/>
          </a:p>
        </p:txBody>
      </p:sp>
      <p:sp>
        <p:nvSpPr>
          <p:cNvPr id="34" name="TextBox 33"/>
          <p:cNvSpPr txBox="1"/>
          <p:nvPr/>
        </p:nvSpPr>
        <p:spPr>
          <a:xfrm>
            <a:off x="2209800" y="1573768"/>
            <a:ext cx="1066800" cy="369332"/>
          </a:xfrm>
          <a:prstGeom prst="rect">
            <a:avLst/>
          </a:prstGeom>
          <a:noFill/>
        </p:spPr>
        <p:txBody>
          <a:bodyPr wrap="square" rtlCol="0">
            <a:spAutoFit/>
          </a:bodyPr>
          <a:lstStyle/>
          <a:p>
            <a:r>
              <a:rPr lang="en-US" dirty="0" smtClean="0"/>
              <a:t>YEAR 1</a:t>
            </a:r>
            <a:endParaRPr lang="en-US" dirty="0"/>
          </a:p>
        </p:txBody>
      </p:sp>
      <p:sp>
        <p:nvSpPr>
          <p:cNvPr id="35" name="TextBox 34"/>
          <p:cNvSpPr txBox="1"/>
          <p:nvPr/>
        </p:nvSpPr>
        <p:spPr>
          <a:xfrm>
            <a:off x="3505200" y="1611868"/>
            <a:ext cx="1066800" cy="369332"/>
          </a:xfrm>
          <a:prstGeom prst="rect">
            <a:avLst/>
          </a:prstGeom>
          <a:noFill/>
        </p:spPr>
        <p:txBody>
          <a:bodyPr wrap="square" rtlCol="0">
            <a:spAutoFit/>
          </a:bodyPr>
          <a:lstStyle/>
          <a:p>
            <a:r>
              <a:rPr lang="en-US" dirty="0" smtClean="0"/>
              <a:t>YEAR 2</a:t>
            </a:r>
            <a:endParaRPr lang="en-US" dirty="0"/>
          </a:p>
        </p:txBody>
      </p:sp>
    </p:spTree>
    <p:extLst>
      <p:ext uri="{BB962C8B-B14F-4D97-AF65-F5344CB8AC3E}">
        <p14:creationId xmlns:p14="http://schemas.microsoft.com/office/powerpoint/2010/main" val="42620654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628501"/>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57200" y="1219200"/>
            <a:ext cx="8686800" cy="3539430"/>
          </a:xfrm>
          <a:prstGeom prst="rect">
            <a:avLst/>
          </a:prstGeom>
          <a:noFill/>
        </p:spPr>
        <p:txBody>
          <a:bodyPr wrap="square" rtlCol="0">
            <a:spAutoFit/>
          </a:bodyPr>
          <a:lstStyle/>
          <a:p>
            <a:r>
              <a:rPr lang="en-US" sz="3200" b="1" dirty="0" smtClean="0"/>
              <a:t>VARIABLES USED IN TVM CALCULATIONS</a:t>
            </a:r>
          </a:p>
          <a:p>
            <a:endParaRPr lang="en-US" sz="3200" dirty="0" smtClean="0"/>
          </a:p>
          <a:p>
            <a:pPr marL="742950" lvl="1" indent="-285750">
              <a:buFont typeface="Wingdings" panose="05000000000000000000" pitchFamily="2" charset="2"/>
              <a:buChar char="Ø"/>
            </a:pPr>
            <a:r>
              <a:rPr lang="en-US" sz="3200" dirty="0" smtClean="0"/>
              <a:t>PV – Present Value</a:t>
            </a:r>
          </a:p>
          <a:p>
            <a:pPr marL="742950" lvl="1" indent="-285750">
              <a:buFont typeface="Wingdings" panose="05000000000000000000" pitchFamily="2" charset="2"/>
              <a:buChar char="Ø"/>
            </a:pPr>
            <a:r>
              <a:rPr lang="en-US" sz="3200" dirty="0" smtClean="0"/>
              <a:t>FV – Future Value</a:t>
            </a:r>
          </a:p>
          <a:p>
            <a:pPr marL="742950" lvl="1" indent="-285750">
              <a:buFont typeface="Wingdings" panose="05000000000000000000" pitchFamily="2" charset="2"/>
              <a:buChar char="Ø"/>
            </a:pPr>
            <a:r>
              <a:rPr lang="en-US" sz="3200" dirty="0" smtClean="0"/>
              <a:t>PMT – Payment</a:t>
            </a:r>
          </a:p>
          <a:p>
            <a:pPr marL="742950" lvl="1" indent="-285750">
              <a:buFont typeface="Wingdings" panose="05000000000000000000" pitchFamily="2" charset="2"/>
              <a:buChar char="Ø"/>
            </a:pPr>
            <a:r>
              <a:rPr lang="en-US" sz="3200" dirty="0" err="1" smtClean="0"/>
              <a:t>i</a:t>
            </a:r>
            <a:r>
              <a:rPr lang="en-US" sz="3200" dirty="0" smtClean="0"/>
              <a:t> – interest rate</a:t>
            </a:r>
          </a:p>
          <a:p>
            <a:pPr marL="742950" lvl="1" indent="-285750">
              <a:buFont typeface="Wingdings" panose="05000000000000000000" pitchFamily="2" charset="2"/>
              <a:buChar char="Ø"/>
            </a:pPr>
            <a:r>
              <a:rPr lang="en-US" sz="3200" dirty="0" smtClean="0"/>
              <a:t>N – number of time periods</a:t>
            </a:r>
            <a:endParaRPr lang="en-US" sz="3200" dirty="0"/>
          </a:p>
        </p:txBody>
      </p:sp>
    </p:spTree>
    <p:extLst>
      <p:ext uri="{BB962C8B-B14F-4D97-AF65-F5344CB8AC3E}">
        <p14:creationId xmlns:p14="http://schemas.microsoft.com/office/powerpoint/2010/main" val="28315778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12249662"/>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a:xfrm>
            <a:off x="609600" y="685800"/>
            <a:ext cx="6934200" cy="4038600"/>
          </a:xfrm>
          <a:prstGeom prst="rect">
            <a:avLst/>
          </a:prstGeom>
          <a:effectLst>
            <a:outerShdw algn="ctr" rotWithShape="0">
              <a:schemeClr val="bg2"/>
            </a:outerShdw>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endParaRPr lang="en-US" dirty="0" smtClean="0"/>
          </a:p>
        </p:txBody>
      </p:sp>
      <mc:AlternateContent xmlns:mc="http://schemas.openxmlformats.org/markup-compatibility/2006" xmlns:a14="http://schemas.microsoft.com/office/drawing/2010/main">
        <mc:Choice Requires="a14">
          <p:sp>
            <p:nvSpPr>
              <p:cNvPr id="7" name="TextBox 6"/>
              <p:cNvSpPr txBox="1"/>
              <p:nvPr/>
            </p:nvSpPr>
            <p:spPr>
              <a:xfrm>
                <a:off x="429460" y="838200"/>
                <a:ext cx="8275320" cy="4175695"/>
              </a:xfrm>
              <a:prstGeom prst="rect">
                <a:avLst/>
              </a:prstGeom>
              <a:noFill/>
            </p:spPr>
            <p:txBody>
              <a:bodyPr wrap="square" rtlCol="0">
                <a:spAutoFit/>
              </a:bodyPr>
              <a:lstStyle/>
              <a:p>
                <a:r>
                  <a:rPr lang="en-US" sz="2400" dirty="0" smtClean="0"/>
                  <a:t>Present Value of a lump sum </a:t>
                </a:r>
              </a:p>
              <a:p>
                <a:endParaRPr lang="en-US" sz="2400" dirty="0" smtClean="0"/>
              </a:p>
              <a:p>
                <a:pPr lvl="1"/>
                <a14:m>
                  <m:oMathPara xmlns:m="http://schemas.openxmlformats.org/officeDocument/2006/math">
                    <m:oMathParaPr>
                      <m:jc m:val="left"/>
                    </m:oMathParaPr>
                    <m:oMath xmlns:m="http://schemas.openxmlformats.org/officeDocument/2006/math">
                      <m:r>
                        <a:rPr lang="en-US" sz="2400" b="0" i="1" smtClean="0">
                          <a:latin typeface="Cambria Math"/>
                        </a:rPr>
                        <m:t>𝑃𝑉</m:t>
                      </m:r>
                      <m:r>
                        <a:rPr lang="en-US" sz="2400" b="0" i="1" smtClean="0">
                          <a:latin typeface="Cambria Math"/>
                        </a:rPr>
                        <m:t>=</m:t>
                      </m:r>
                      <m:f>
                        <m:fPr>
                          <m:ctrlPr>
                            <a:rPr lang="en-US" sz="2400" b="0" i="1" smtClean="0">
                              <a:latin typeface="Cambria Math"/>
                            </a:rPr>
                          </m:ctrlPr>
                        </m:fPr>
                        <m:num>
                          <m:r>
                            <a:rPr lang="en-US" sz="2400" b="0" i="1" smtClean="0">
                              <a:latin typeface="Cambria Math"/>
                            </a:rPr>
                            <m:t>𝐹𝑉</m:t>
                          </m:r>
                        </m:num>
                        <m:den>
                          <m:sSup>
                            <m:sSupPr>
                              <m:ctrlPr>
                                <a:rPr lang="en-US" sz="2400" b="0" i="1" smtClean="0">
                                  <a:latin typeface="Cambria Math"/>
                                </a:rPr>
                              </m:ctrlPr>
                            </m:sSupPr>
                            <m:e>
                              <m:r>
                                <a:rPr lang="en-US" sz="2400" b="0" i="1" smtClean="0">
                                  <a:latin typeface="Cambria Math"/>
                                </a:rPr>
                                <m:t>(1+</m:t>
                              </m:r>
                              <m:r>
                                <a:rPr lang="en-US" sz="2400" b="0" i="1" smtClean="0">
                                  <a:latin typeface="Cambria Math"/>
                                </a:rPr>
                                <m:t>𝑖</m:t>
                              </m:r>
                              <m:r>
                                <a:rPr lang="en-US" sz="2400" b="0" i="1" smtClean="0">
                                  <a:latin typeface="Cambria Math"/>
                                </a:rPr>
                                <m:t>)</m:t>
                              </m:r>
                            </m:e>
                            <m:sup>
                              <m:r>
                                <a:rPr lang="en-US" sz="2400" b="0" i="1" smtClean="0">
                                  <a:latin typeface="Cambria Math"/>
                                </a:rPr>
                                <m:t>𝑁</m:t>
                              </m:r>
                            </m:sup>
                          </m:sSup>
                        </m:den>
                      </m:f>
                      <m:r>
                        <a:rPr lang="en-US" sz="2400" b="0" i="1" smtClean="0">
                          <a:latin typeface="Cambria Math"/>
                        </a:rPr>
                        <m:t>=</m:t>
                      </m:r>
                      <m:f>
                        <m:fPr>
                          <m:ctrlPr>
                            <a:rPr lang="en-US" sz="2400" b="0" i="1" smtClean="0">
                              <a:latin typeface="Cambria Math"/>
                            </a:rPr>
                          </m:ctrlPr>
                        </m:fPr>
                        <m:num>
                          <m:r>
                            <a:rPr lang="en-US" sz="2400" b="0" i="1" smtClean="0">
                              <a:latin typeface="Cambria Math"/>
                            </a:rPr>
                            <m:t>100</m:t>
                          </m:r>
                        </m:num>
                        <m:den>
                          <m:sSup>
                            <m:sSupPr>
                              <m:ctrlPr>
                                <a:rPr lang="en-US" sz="2400" b="0" i="1" smtClean="0">
                                  <a:latin typeface="Cambria Math"/>
                                </a:rPr>
                              </m:ctrlPr>
                            </m:sSupPr>
                            <m:e>
                              <m:r>
                                <a:rPr lang="en-US" sz="2400" b="0" i="1" smtClean="0">
                                  <a:latin typeface="Cambria Math"/>
                                </a:rPr>
                                <m:t>(1+.10)</m:t>
                              </m:r>
                            </m:e>
                            <m:sup>
                              <m:r>
                                <a:rPr lang="en-US" sz="2400" b="0" i="1" smtClean="0">
                                  <a:latin typeface="Cambria Math"/>
                                </a:rPr>
                                <m:t>1</m:t>
                              </m:r>
                            </m:sup>
                          </m:sSup>
                        </m:den>
                      </m:f>
                      <m:r>
                        <a:rPr lang="en-US" sz="2400" b="0" i="1" smtClean="0">
                          <a:latin typeface="Cambria Math"/>
                        </a:rPr>
                        <m:t>=</m:t>
                      </m:r>
                      <m:f>
                        <m:fPr>
                          <m:ctrlPr>
                            <a:rPr lang="en-US" sz="2400" b="0" i="1" smtClean="0">
                              <a:latin typeface="Cambria Math"/>
                            </a:rPr>
                          </m:ctrlPr>
                        </m:fPr>
                        <m:num>
                          <m:r>
                            <a:rPr lang="en-US" sz="2400" b="0" i="1" smtClean="0">
                              <a:latin typeface="Cambria Math"/>
                            </a:rPr>
                            <m:t>100</m:t>
                          </m:r>
                        </m:num>
                        <m:den>
                          <m:sSup>
                            <m:sSupPr>
                              <m:ctrlPr>
                                <a:rPr lang="en-US" sz="2400" b="0" i="1" smtClean="0">
                                  <a:latin typeface="Cambria Math"/>
                                </a:rPr>
                              </m:ctrlPr>
                            </m:sSupPr>
                            <m:e>
                              <m:r>
                                <a:rPr lang="en-US" sz="2400" b="0" i="1" smtClean="0">
                                  <a:latin typeface="Cambria Math"/>
                                </a:rPr>
                                <m:t>(1.1)</m:t>
                              </m:r>
                            </m:e>
                            <m:sup>
                              <m:r>
                                <a:rPr lang="en-US" sz="2400" b="0" i="1" smtClean="0">
                                  <a:latin typeface="Cambria Math"/>
                                </a:rPr>
                                <m:t>1</m:t>
                              </m:r>
                            </m:sup>
                          </m:sSup>
                        </m:den>
                      </m:f>
                      <m:r>
                        <a:rPr lang="en-US" sz="2400" b="0" i="1" smtClean="0">
                          <a:latin typeface="Cambria Math"/>
                        </a:rPr>
                        <m:t>=90.91</m:t>
                      </m:r>
                    </m:oMath>
                  </m:oMathPara>
                </a14:m>
                <a:endParaRPr lang="en-US" sz="2400" dirty="0" smtClean="0"/>
              </a:p>
              <a:p>
                <a:pPr marL="800100" lvl="1" indent="-342900">
                  <a:buFont typeface="Arial" pitchFamily="34" charset="0"/>
                  <a:buChar char="•"/>
                </a:pPr>
                <a:endParaRPr lang="en-US" sz="2400" dirty="0" smtClean="0"/>
              </a:p>
              <a:p>
                <a:pPr marL="800100" lvl="1" indent="-342900">
                  <a:buFont typeface="Arial" pitchFamily="34" charset="0"/>
                  <a:buChar char="•"/>
                </a:pPr>
                <a:endParaRPr lang="en-US" sz="2400" dirty="0"/>
              </a:p>
              <a:p>
                <a:pPr marL="800100" lvl="1" indent="-342900">
                  <a:buFont typeface="Arial" pitchFamily="34" charset="0"/>
                  <a:buChar char="•"/>
                </a:pPr>
                <a:endParaRPr lang="en-US" sz="2400" dirty="0" smtClean="0"/>
              </a:p>
              <a:p>
                <a:pPr lvl="1"/>
                <a:endParaRPr lang="en-US" sz="2400" dirty="0" smtClean="0"/>
              </a:p>
              <a:p>
                <a:pPr lvl="1"/>
                <a:endParaRPr lang="en-US" sz="2400" dirty="0"/>
              </a:p>
              <a:p>
                <a:pPr marL="800100" lvl="1" indent="-342900">
                  <a:buFont typeface="Arial" pitchFamily="34" charset="0"/>
                  <a:buChar char="•"/>
                </a:pPr>
                <a:endParaRPr lang="en-US" sz="2400" dirty="0"/>
              </a:p>
              <a:p>
                <a:pPr lvl="1"/>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429460" y="838200"/>
                <a:ext cx="8275320" cy="4175695"/>
              </a:xfrm>
              <a:prstGeom prst="rect">
                <a:avLst/>
              </a:prstGeom>
              <a:blipFill rotWithShape="1">
                <a:blip r:embed="rId7"/>
                <a:stretch>
                  <a:fillRect l="-1105" t="-1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9524" y="2882092"/>
                <a:ext cx="8275320" cy="851708"/>
              </a:xfrm>
              <a:prstGeom prst="rect">
                <a:avLst/>
              </a:prstGeom>
              <a:noFill/>
            </p:spPr>
            <p:txBody>
              <a:bodyPr wrap="square" rtlCol="0">
                <a:spAutoFit/>
              </a:bodyPr>
              <a:lstStyle/>
              <a:p>
                <a:pPr lvl="1"/>
                <a14:m>
                  <m:oMathPara xmlns:m="http://schemas.openxmlformats.org/officeDocument/2006/math">
                    <m:oMathParaPr>
                      <m:jc m:val="left"/>
                    </m:oMathParaPr>
                    <m:oMath xmlns:m="http://schemas.openxmlformats.org/officeDocument/2006/math">
                      <m:r>
                        <a:rPr lang="en-US" sz="2400" b="0" i="1" smtClean="0">
                          <a:latin typeface="Cambria Math"/>
                        </a:rPr>
                        <m:t>𝑃𝑉</m:t>
                      </m:r>
                      <m:r>
                        <a:rPr lang="en-US" sz="2400" b="0" i="1" smtClean="0">
                          <a:latin typeface="Cambria Math"/>
                        </a:rPr>
                        <m:t>=</m:t>
                      </m:r>
                      <m:f>
                        <m:fPr>
                          <m:ctrlPr>
                            <a:rPr lang="en-US" sz="2400" b="0" i="1" smtClean="0">
                              <a:latin typeface="Cambria Math"/>
                            </a:rPr>
                          </m:ctrlPr>
                        </m:fPr>
                        <m:num>
                          <m:r>
                            <a:rPr lang="en-US" sz="2400" b="0" i="1" smtClean="0">
                              <a:latin typeface="Cambria Math"/>
                            </a:rPr>
                            <m:t>𝐹𝑉</m:t>
                          </m:r>
                        </m:num>
                        <m:den>
                          <m:sSup>
                            <m:sSupPr>
                              <m:ctrlPr>
                                <a:rPr lang="en-US" sz="2400" b="0" i="1" smtClean="0">
                                  <a:latin typeface="Cambria Math"/>
                                </a:rPr>
                              </m:ctrlPr>
                            </m:sSupPr>
                            <m:e>
                              <m:r>
                                <a:rPr lang="en-US" sz="2400" b="0" i="1" smtClean="0">
                                  <a:latin typeface="Cambria Math"/>
                                </a:rPr>
                                <m:t>(1+</m:t>
                              </m:r>
                              <m:r>
                                <a:rPr lang="en-US" sz="2400" b="0" i="1" smtClean="0">
                                  <a:latin typeface="Cambria Math"/>
                                </a:rPr>
                                <m:t>𝑖</m:t>
                              </m:r>
                              <m:r>
                                <a:rPr lang="en-US" sz="2400" b="0" i="1" smtClean="0">
                                  <a:latin typeface="Cambria Math"/>
                                </a:rPr>
                                <m:t>)</m:t>
                              </m:r>
                            </m:e>
                            <m:sup>
                              <m:r>
                                <a:rPr lang="en-US" sz="2400" b="0" i="1" smtClean="0">
                                  <a:latin typeface="Cambria Math"/>
                                </a:rPr>
                                <m:t>𝑁</m:t>
                              </m:r>
                            </m:sup>
                          </m:sSup>
                        </m:den>
                      </m:f>
                      <m:r>
                        <a:rPr lang="en-US" sz="2400" b="0" i="1" smtClean="0">
                          <a:latin typeface="Cambria Math"/>
                        </a:rPr>
                        <m:t>=</m:t>
                      </m:r>
                      <m:f>
                        <m:fPr>
                          <m:ctrlPr>
                            <a:rPr lang="en-US" sz="2400" b="0" i="1" smtClean="0">
                              <a:latin typeface="Cambria Math"/>
                            </a:rPr>
                          </m:ctrlPr>
                        </m:fPr>
                        <m:num>
                          <m:r>
                            <a:rPr lang="en-US" sz="2400" b="0" i="1" smtClean="0">
                              <a:latin typeface="Cambria Math"/>
                            </a:rPr>
                            <m:t>100</m:t>
                          </m:r>
                        </m:num>
                        <m:den>
                          <m:sSup>
                            <m:sSupPr>
                              <m:ctrlPr>
                                <a:rPr lang="en-US" sz="2400" b="0" i="1" smtClean="0">
                                  <a:latin typeface="Cambria Math"/>
                                </a:rPr>
                              </m:ctrlPr>
                            </m:sSupPr>
                            <m:e>
                              <m:r>
                                <a:rPr lang="en-US" sz="2400" b="0" i="1" smtClean="0">
                                  <a:latin typeface="Cambria Math"/>
                                </a:rPr>
                                <m:t>(1+.0</m:t>
                              </m:r>
                              <m:r>
                                <a:rPr lang="en-US" sz="2400" b="0" i="1" smtClean="0">
                                  <a:latin typeface="Cambria Math" panose="02040503050406030204" pitchFamily="18" charset="0"/>
                                </a:rPr>
                                <m:t>5</m:t>
                              </m:r>
                              <m:r>
                                <a:rPr lang="en-US" sz="2400" b="0" i="1" smtClean="0">
                                  <a:latin typeface="Cambria Math"/>
                                </a:rPr>
                                <m:t>)</m:t>
                              </m:r>
                            </m:e>
                            <m:sup>
                              <m:r>
                                <a:rPr lang="en-US" sz="2400" b="0" i="1" smtClean="0">
                                  <a:latin typeface="Cambria Math"/>
                                </a:rPr>
                                <m:t>1</m:t>
                              </m:r>
                            </m:sup>
                          </m:sSup>
                        </m:den>
                      </m:f>
                      <m:r>
                        <a:rPr lang="en-US" sz="2400" b="0" i="1" smtClean="0">
                          <a:latin typeface="Cambria Math"/>
                        </a:rPr>
                        <m:t>=</m:t>
                      </m:r>
                      <m:f>
                        <m:fPr>
                          <m:ctrlPr>
                            <a:rPr lang="en-US" sz="2400" b="0" i="1" smtClean="0">
                              <a:latin typeface="Cambria Math"/>
                            </a:rPr>
                          </m:ctrlPr>
                        </m:fPr>
                        <m:num>
                          <m:r>
                            <a:rPr lang="en-US" sz="2400" b="0" i="1" smtClean="0">
                              <a:latin typeface="Cambria Math"/>
                            </a:rPr>
                            <m:t>100</m:t>
                          </m:r>
                        </m:num>
                        <m:den>
                          <m:sSup>
                            <m:sSupPr>
                              <m:ctrlPr>
                                <a:rPr lang="en-US" sz="2400" b="0" i="1" smtClean="0">
                                  <a:latin typeface="Cambria Math"/>
                                </a:rPr>
                              </m:ctrlPr>
                            </m:sSupPr>
                            <m:e>
                              <m:r>
                                <a:rPr lang="en-US" sz="2400" b="0" i="1" smtClean="0">
                                  <a:latin typeface="Cambria Math"/>
                                </a:rPr>
                                <m:t>(1.</m:t>
                              </m:r>
                              <m:r>
                                <a:rPr lang="en-US" sz="2400" b="0" i="1" smtClean="0">
                                  <a:latin typeface="Cambria Math" panose="02040503050406030204" pitchFamily="18" charset="0"/>
                                </a:rPr>
                                <m:t>05</m:t>
                              </m:r>
                              <m:r>
                                <a:rPr lang="en-US" sz="2400" b="0" i="1" smtClean="0">
                                  <a:latin typeface="Cambria Math"/>
                                </a:rPr>
                                <m:t>)</m:t>
                              </m:r>
                            </m:e>
                            <m:sup>
                              <m:r>
                                <a:rPr lang="en-US" sz="2400" b="0" i="1" smtClean="0">
                                  <a:latin typeface="Cambria Math"/>
                                </a:rPr>
                                <m:t>1</m:t>
                              </m:r>
                            </m:sup>
                          </m:sSup>
                        </m:den>
                      </m:f>
                      <m:r>
                        <a:rPr lang="en-US" sz="2400" b="0" i="1" smtClean="0">
                          <a:latin typeface="Cambria Math"/>
                        </a:rPr>
                        <m:t>=9</m:t>
                      </m:r>
                      <m:r>
                        <a:rPr lang="en-US" sz="2400" b="0" i="1" smtClean="0">
                          <a:latin typeface="Cambria Math" panose="02040503050406030204" pitchFamily="18" charset="0"/>
                        </a:rPr>
                        <m:t>5</m:t>
                      </m:r>
                      <m:r>
                        <a:rPr lang="en-US" sz="2400" b="0" i="1" smtClean="0">
                          <a:latin typeface="Cambria Math"/>
                        </a:rPr>
                        <m:t>.</m:t>
                      </m:r>
                      <m:r>
                        <a:rPr lang="en-US" sz="2400" b="0" i="1" smtClean="0">
                          <a:latin typeface="Cambria Math" panose="02040503050406030204" pitchFamily="18" charset="0"/>
                        </a:rPr>
                        <m:t>24</m:t>
                      </m:r>
                    </m:oMath>
                  </m:oMathPara>
                </a14:m>
                <a:endParaRPr lang="en-US" sz="24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439524" y="2882092"/>
                <a:ext cx="8275320" cy="85170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8279" y="4253692"/>
                <a:ext cx="8275320" cy="851708"/>
              </a:xfrm>
              <a:prstGeom prst="rect">
                <a:avLst/>
              </a:prstGeom>
              <a:noFill/>
            </p:spPr>
            <p:txBody>
              <a:bodyPr wrap="square" rtlCol="0">
                <a:spAutoFit/>
              </a:bodyPr>
              <a:lstStyle/>
              <a:p>
                <a:pPr lvl="1"/>
                <a14:m>
                  <m:oMathPara xmlns:m="http://schemas.openxmlformats.org/officeDocument/2006/math">
                    <m:oMathParaPr>
                      <m:jc m:val="left"/>
                    </m:oMathParaPr>
                    <m:oMath xmlns:m="http://schemas.openxmlformats.org/officeDocument/2006/math">
                      <m:r>
                        <a:rPr lang="en-US" sz="2400" b="0" i="1" smtClean="0">
                          <a:latin typeface="Cambria Math"/>
                        </a:rPr>
                        <m:t>𝑃𝑉</m:t>
                      </m:r>
                      <m:r>
                        <a:rPr lang="en-US" sz="2400" b="0" i="1" smtClean="0">
                          <a:latin typeface="Cambria Math"/>
                        </a:rPr>
                        <m:t>=</m:t>
                      </m:r>
                      <m:f>
                        <m:fPr>
                          <m:ctrlPr>
                            <a:rPr lang="en-US" sz="2400" b="0" i="1" smtClean="0">
                              <a:latin typeface="Cambria Math"/>
                            </a:rPr>
                          </m:ctrlPr>
                        </m:fPr>
                        <m:num>
                          <m:r>
                            <a:rPr lang="en-US" sz="2400" b="0" i="1" smtClean="0">
                              <a:latin typeface="Cambria Math"/>
                            </a:rPr>
                            <m:t>𝐹𝑉</m:t>
                          </m:r>
                        </m:num>
                        <m:den>
                          <m:sSup>
                            <m:sSupPr>
                              <m:ctrlPr>
                                <a:rPr lang="en-US" sz="2400" b="0" i="1" smtClean="0">
                                  <a:latin typeface="Cambria Math"/>
                                </a:rPr>
                              </m:ctrlPr>
                            </m:sSupPr>
                            <m:e>
                              <m:r>
                                <a:rPr lang="en-US" sz="2400" b="0" i="1" smtClean="0">
                                  <a:latin typeface="Cambria Math"/>
                                </a:rPr>
                                <m:t>(1+</m:t>
                              </m:r>
                              <m:r>
                                <a:rPr lang="en-US" sz="2400" b="0" i="1" smtClean="0">
                                  <a:latin typeface="Cambria Math"/>
                                </a:rPr>
                                <m:t>𝑖</m:t>
                              </m:r>
                              <m:r>
                                <a:rPr lang="en-US" sz="2400" b="0" i="1" smtClean="0">
                                  <a:latin typeface="Cambria Math"/>
                                </a:rPr>
                                <m:t>)</m:t>
                              </m:r>
                            </m:e>
                            <m:sup>
                              <m:r>
                                <a:rPr lang="en-US" sz="2400" b="0" i="1" smtClean="0">
                                  <a:latin typeface="Cambria Math"/>
                                </a:rPr>
                                <m:t>𝑁</m:t>
                              </m:r>
                            </m:sup>
                          </m:sSup>
                        </m:den>
                      </m:f>
                      <m:r>
                        <a:rPr lang="en-US" sz="2400" b="0" i="1" smtClean="0">
                          <a:latin typeface="Cambria Math"/>
                        </a:rPr>
                        <m:t>=</m:t>
                      </m:r>
                      <m:f>
                        <m:fPr>
                          <m:ctrlPr>
                            <a:rPr lang="en-US" sz="2400" b="0" i="1" smtClean="0">
                              <a:latin typeface="Cambria Math"/>
                            </a:rPr>
                          </m:ctrlPr>
                        </m:fPr>
                        <m:num>
                          <m:r>
                            <a:rPr lang="en-US" sz="2400" b="0" i="1" smtClean="0">
                              <a:latin typeface="Cambria Math"/>
                            </a:rPr>
                            <m:t>100</m:t>
                          </m:r>
                        </m:num>
                        <m:den>
                          <m:sSup>
                            <m:sSupPr>
                              <m:ctrlPr>
                                <a:rPr lang="en-US" sz="2400" b="0" i="1" smtClean="0">
                                  <a:latin typeface="Cambria Math"/>
                                </a:rPr>
                              </m:ctrlPr>
                            </m:sSupPr>
                            <m:e>
                              <m:r>
                                <a:rPr lang="en-US" sz="2400" b="0" i="1" smtClean="0">
                                  <a:latin typeface="Cambria Math"/>
                                </a:rPr>
                                <m:t>(1+.0</m:t>
                              </m:r>
                              <m:r>
                                <a:rPr lang="en-US" sz="2400" b="0" i="1" smtClean="0">
                                  <a:latin typeface="Cambria Math" panose="02040503050406030204" pitchFamily="18" charset="0"/>
                                </a:rPr>
                                <m:t>2</m:t>
                              </m:r>
                              <m:r>
                                <a:rPr lang="en-US" sz="2400" b="0" i="1" smtClean="0">
                                  <a:latin typeface="Cambria Math"/>
                                </a:rPr>
                                <m:t>)</m:t>
                              </m:r>
                            </m:e>
                            <m:sup>
                              <m:r>
                                <a:rPr lang="en-US" sz="2400" b="0" i="1" smtClean="0">
                                  <a:latin typeface="Cambria Math"/>
                                </a:rPr>
                                <m:t>1</m:t>
                              </m:r>
                            </m:sup>
                          </m:sSup>
                        </m:den>
                      </m:f>
                      <m:r>
                        <a:rPr lang="en-US" sz="2400" b="0" i="1" smtClean="0">
                          <a:latin typeface="Cambria Math"/>
                        </a:rPr>
                        <m:t>=</m:t>
                      </m:r>
                      <m:f>
                        <m:fPr>
                          <m:ctrlPr>
                            <a:rPr lang="en-US" sz="2400" b="0" i="1" smtClean="0">
                              <a:latin typeface="Cambria Math"/>
                            </a:rPr>
                          </m:ctrlPr>
                        </m:fPr>
                        <m:num>
                          <m:r>
                            <a:rPr lang="en-US" sz="2400" b="0" i="1" smtClean="0">
                              <a:latin typeface="Cambria Math"/>
                            </a:rPr>
                            <m:t>100</m:t>
                          </m:r>
                        </m:num>
                        <m:den>
                          <m:sSup>
                            <m:sSupPr>
                              <m:ctrlPr>
                                <a:rPr lang="en-US" sz="2400" b="0" i="1" smtClean="0">
                                  <a:latin typeface="Cambria Math"/>
                                </a:rPr>
                              </m:ctrlPr>
                            </m:sSupPr>
                            <m:e>
                              <m:r>
                                <a:rPr lang="en-US" sz="2400" b="0" i="1" smtClean="0">
                                  <a:latin typeface="Cambria Math"/>
                                </a:rPr>
                                <m:t>(1.</m:t>
                              </m:r>
                              <m:r>
                                <a:rPr lang="en-US" sz="2400" b="0" i="1" smtClean="0">
                                  <a:latin typeface="Cambria Math" panose="02040503050406030204" pitchFamily="18" charset="0"/>
                                </a:rPr>
                                <m:t>02</m:t>
                              </m:r>
                              <m:r>
                                <a:rPr lang="en-US" sz="2400" b="0" i="1" smtClean="0">
                                  <a:latin typeface="Cambria Math"/>
                                </a:rPr>
                                <m:t>)</m:t>
                              </m:r>
                            </m:e>
                            <m:sup>
                              <m:r>
                                <a:rPr lang="en-US" sz="2400" b="0" i="1" smtClean="0">
                                  <a:latin typeface="Cambria Math"/>
                                </a:rPr>
                                <m:t>1</m:t>
                              </m:r>
                            </m:sup>
                          </m:sSup>
                        </m:den>
                      </m:f>
                      <m:r>
                        <a:rPr lang="en-US" sz="2400" b="0" i="1" smtClean="0">
                          <a:latin typeface="Cambria Math"/>
                        </a:rPr>
                        <m:t>=9</m:t>
                      </m:r>
                      <m:r>
                        <a:rPr lang="en-US" sz="2400" b="0" i="1" smtClean="0">
                          <a:latin typeface="Cambria Math" panose="02040503050406030204" pitchFamily="18" charset="0"/>
                        </a:rPr>
                        <m:t>8</m:t>
                      </m:r>
                      <m:r>
                        <a:rPr lang="en-US" sz="2400" b="0" i="1" smtClean="0">
                          <a:latin typeface="Cambria Math"/>
                        </a:rPr>
                        <m:t>.</m:t>
                      </m:r>
                      <m:r>
                        <a:rPr lang="en-US" sz="2400" b="0" i="1" smtClean="0">
                          <a:latin typeface="Cambria Math" panose="02040503050406030204" pitchFamily="18" charset="0"/>
                        </a:rPr>
                        <m:t>04</m:t>
                      </m:r>
                    </m:oMath>
                  </m:oMathPara>
                </a14:m>
                <a:endParaRPr lang="en-US" sz="2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68279" y="4253692"/>
                <a:ext cx="8275320" cy="851708"/>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1712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12249662"/>
              </p:ext>
            </p:extLst>
          </p:nvPr>
        </p:nvGraphicFramePr>
        <p:xfrm>
          <a:off x="533400" y="76200"/>
          <a:ext cx="82296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a:xfrm>
            <a:off x="609600" y="685800"/>
            <a:ext cx="6934200" cy="4038600"/>
          </a:xfrm>
          <a:prstGeom prst="rect">
            <a:avLst/>
          </a:prstGeom>
          <a:effectLst>
            <a:outerShdw algn="ctr" rotWithShape="0">
              <a:schemeClr val="bg2"/>
            </a:outerShdw>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endParaRPr lang="en-US" dirty="0" smtClean="0"/>
          </a:p>
        </p:txBody>
      </p:sp>
      <p:pic>
        <p:nvPicPr>
          <p:cNvPr id="6" name="Picture 5" descr="fig03_04.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990600"/>
            <a:ext cx="700881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77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4036</TotalTime>
  <Words>1841</Words>
  <Application>Microsoft Office PowerPoint</Application>
  <PresentationFormat>On-screen Show (4:3)</PresentationFormat>
  <Paragraphs>319</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Bennie Waller</dc:creator>
  <cp:lastModifiedBy>Billy</cp:lastModifiedBy>
  <cp:revision>129</cp:revision>
  <dcterms:created xsi:type="dcterms:W3CDTF">2011-05-23T18:51:47Z</dcterms:created>
  <dcterms:modified xsi:type="dcterms:W3CDTF">2015-06-08T05:04:01Z</dcterms:modified>
</cp:coreProperties>
</file>