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82" r:id="rId3"/>
    <p:sldId id="309" r:id="rId4"/>
    <p:sldId id="266" r:id="rId5"/>
    <p:sldId id="308" r:id="rId6"/>
    <p:sldId id="306" r:id="rId7"/>
    <p:sldId id="301" r:id="rId8"/>
    <p:sldId id="302" r:id="rId9"/>
    <p:sldId id="303" r:id="rId10"/>
    <p:sldId id="304" r:id="rId11"/>
    <p:sldId id="310" r:id="rId12"/>
    <p:sldId id="311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D0D8E8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70" autoAdjust="0"/>
    <p:restoredTop sz="94603" autoAdjust="0"/>
  </p:normalViewPr>
  <p:slideViewPr>
    <p:cSldViewPr>
      <p:cViewPr varScale="1">
        <p:scale>
          <a:sx n="101" d="100"/>
          <a:sy n="101" d="100"/>
        </p:scale>
        <p:origin x="-846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A88CC8-EAF9-42DA-A4C8-793A1F81881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1AFE5E-81B7-4493-BBD0-A9CB0AA6CAD2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800" b="1" dirty="0" smtClean="0"/>
            <a:t>Project guidelines</a:t>
          </a:r>
        </a:p>
      </dgm:t>
    </dgm:pt>
    <dgm:pt modelId="{C74E7451-C8CA-48D3-B887-55D8E13A929C}" type="parTrans" cxnId="{61B91300-1E59-4AD1-B711-E66D3BF34746}">
      <dgm:prSet/>
      <dgm:spPr/>
      <dgm:t>
        <a:bodyPr/>
        <a:lstStyle/>
        <a:p>
          <a:endParaRPr lang="en-US"/>
        </a:p>
      </dgm:t>
    </dgm:pt>
    <dgm:pt modelId="{503552E4-F0C3-4F5F-B43B-B38C8200A8B5}" type="sibTrans" cxnId="{61B91300-1E59-4AD1-B711-E66D3BF34746}">
      <dgm:prSet/>
      <dgm:spPr/>
      <dgm:t>
        <a:bodyPr/>
        <a:lstStyle/>
        <a:p>
          <a:endParaRPr lang="en-US"/>
        </a:p>
      </dgm:t>
    </dgm:pt>
    <dgm:pt modelId="{CBAFC969-D6C9-4FA0-AA7E-DD4FC4F910F2}" type="pres">
      <dgm:prSet presAssocID="{DFA88CC8-EAF9-42DA-A4C8-793A1F8188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B03F90-85AE-4245-9BA3-36BA7C1BCA58}" type="pres">
      <dgm:prSet presAssocID="{601AFE5E-81B7-4493-BBD0-A9CB0AA6CAD2}" presName="linNode" presStyleCnt="0"/>
      <dgm:spPr/>
    </dgm:pt>
    <dgm:pt modelId="{A3DFCA2A-3259-4688-A833-7E47232A7BA9}" type="pres">
      <dgm:prSet presAssocID="{601AFE5E-81B7-4493-BBD0-A9CB0AA6CAD2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5473B8-B2C6-4B5D-B534-29758F9D53B9}" type="presOf" srcId="{601AFE5E-81B7-4493-BBD0-A9CB0AA6CAD2}" destId="{A3DFCA2A-3259-4688-A833-7E47232A7BA9}" srcOrd="0" destOrd="0" presId="urn:microsoft.com/office/officeart/2005/8/layout/vList5"/>
    <dgm:cxn modelId="{61B91300-1E59-4AD1-B711-E66D3BF34746}" srcId="{DFA88CC8-EAF9-42DA-A4C8-793A1F818815}" destId="{601AFE5E-81B7-4493-BBD0-A9CB0AA6CAD2}" srcOrd="0" destOrd="0" parTransId="{C74E7451-C8CA-48D3-B887-55D8E13A929C}" sibTransId="{503552E4-F0C3-4F5F-B43B-B38C8200A8B5}"/>
    <dgm:cxn modelId="{D3E67D33-F2B5-4E26-82AA-E1626499F09E}" type="presOf" srcId="{DFA88CC8-EAF9-42DA-A4C8-793A1F818815}" destId="{CBAFC969-D6C9-4FA0-AA7E-DD4FC4F910F2}" srcOrd="0" destOrd="0" presId="urn:microsoft.com/office/officeart/2005/8/layout/vList5"/>
    <dgm:cxn modelId="{84C12B2B-0056-4502-9B0A-AEED8AF152D9}" type="presParOf" srcId="{CBAFC969-D6C9-4FA0-AA7E-DD4FC4F910F2}" destId="{13B03F90-85AE-4245-9BA3-36BA7C1BCA58}" srcOrd="0" destOrd="0" presId="urn:microsoft.com/office/officeart/2005/8/layout/vList5"/>
    <dgm:cxn modelId="{E5229723-5E18-4C07-A13D-ADDBCB5A2EA2}" type="presParOf" srcId="{13B03F90-85AE-4245-9BA3-36BA7C1BCA58}" destId="{A3DFCA2A-3259-4688-A833-7E47232A7BA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Terms of mortgage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34EFA2-3036-440C-A794-BDFED7283DC0}" type="presOf" srcId="{272188CF-E719-4B97-93EC-29B63202C477}" destId="{67102D7B-15D9-45C1-9189-36EE3C442D3B}" srcOrd="0" destOrd="0" presId="urn:microsoft.com/office/officeart/2005/8/layout/vList5"/>
    <dgm:cxn modelId="{F7D1B5B4-2C1D-43FB-8460-DA3CFE9D9C1A}" type="presOf" srcId="{6301CF29-031A-473C-AFEB-BC37CEEFE31C}" destId="{CECCFC02-FA83-430C-9F2A-11CE0F366AB4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FE3AA413-3E25-4811-9035-196AB09C5200}" type="presParOf" srcId="{CECCFC02-FA83-430C-9F2A-11CE0F366AB4}" destId="{F0C98EE2-93C6-4055-B774-04D737F872FE}" srcOrd="0" destOrd="0" presId="urn:microsoft.com/office/officeart/2005/8/layout/vList5"/>
    <dgm:cxn modelId="{98AD5148-6DAF-411E-952F-D30B9AD95C40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Assumption to use in your project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28946A-FF0C-482A-9287-8D13C0BE461C}" type="presOf" srcId="{6301CF29-031A-473C-AFEB-BC37CEEFE31C}" destId="{CECCFC02-FA83-430C-9F2A-11CE0F366AB4}" srcOrd="0" destOrd="0" presId="urn:microsoft.com/office/officeart/2005/8/layout/vList5"/>
    <dgm:cxn modelId="{85C8DFBA-804D-4723-98FA-42359A766FA6}" type="presOf" srcId="{272188CF-E719-4B97-93EC-29B63202C477}" destId="{67102D7B-15D9-45C1-9189-36EE3C442D3B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A555E97B-81C9-446B-802D-47459DC3445B}" type="presParOf" srcId="{CECCFC02-FA83-430C-9F2A-11CE0F366AB4}" destId="{F0C98EE2-93C6-4055-B774-04D737F872FE}" srcOrd="0" destOrd="0" presId="urn:microsoft.com/office/officeart/2005/8/layout/vList5"/>
    <dgm:cxn modelId="{AFB267ED-2D70-4391-8688-F04F99DF5690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Format of your </a:t>
          </a:r>
          <a:r>
            <a:rPr lang="en-US" sz="4000" dirty="0" smtClean="0"/>
            <a:t>project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A7AC74-B1CC-4DF2-8BC7-ECBB10E17F28}" type="presOf" srcId="{272188CF-E719-4B97-93EC-29B63202C477}" destId="{67102D7B-15D9-45C1-9189-36EE3C442D3B}" srcOrd="0" destOrd="0" presId="urn:microsoft.com/office/officeart/2005/8/layout/vList5"/>
    <dgm:cxn modelId="{C87B1A3C-F2D5-4494-960F-E4224C3BF5FB}" type="presOf" srcId="{6301CF29-031A-473C-AFEB-BC37CEEFE31C}" destId="{CECCFC02-FA83-430C-9F2A-11CE0F366AB4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2E4BA991-537D-48D9-B71E-8441B89A3D80}" type="presParOf" srcId="{CECCFC02-FA83-430C-9F2A-11CE0F366AB4}" destId="{F0C98EE2-93C6-4055-B774-04D737F872FE}" srcOrd="0" destOrd="0" presId="urn:microsoft.com/office/officeart/2005/8/layout/vList5"/>
    <dgm:cxn modelId="{0C73D3E2-DEC3-49B4-8099-937C7CB37CF2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C8763C5-65EF-44E8-82BE-15932348431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0D63AB-9284-4EB9-BDB8-704D999003A0}">
      <dgm:prSet custT="1"/>
      <dgm:spPr>
        <a:solidFill>
          <a:srgbClr val="002060"/>
        </a:solidFill>
      </dgm:spPr>
      <dgm:t>
        <a:bodyPr/>
        <a:lstStyle/>
        <a:p>
          <a:pPr algn="ctr" rtl="0"/>
          <a:r>
            <a:rPr lang="en-US" sz="5400" dirty="0" smtClean="0"/>
            <a:t>Thank You</a:t>
          </a:r>
          <a:endParaRPr lang="en-US" sz="5400" dirty="0"/>
        </a:p>
      </dgm:t>
    </dgm:pt>
    <dgm:pt modelId="{B5F39481-DE7E-49FF-893D-689A3BDBFCF9}" type="parTrans" cxnId="{79943951-4083-41AD-A9D6-9E896734C7F4}">
      <dgm:prSet/>
      <dgm:spPr/>
      <dgm:t>
        <a:bodyPr/>
        <a:lstStyle/>
        <a:p>
          <a:endParaRPr lang="en-US"/>
        </a:p>
      </dgm:t>
    </dgm:pt>
    <dgm:pt modelId="{CDCCFDB2-17B3-4098-9B6C-6B18F6CDE8D2}" type="sibTrans" cxnId="{79943951-4083-41AD-A9D6-9E896734C7F4}">
      <dgm:prSet/>
      <dgm:spPr/>
      <dgm:t>
        <a:bodyPr/>
        <a:lstStyle/>
        <a:p>
          <a:endParaRPr lang="en-US"/>
        </a:p>
      </dgm:t>
    </dgm:pt>
    <dgm:pt modelId="{532A5627-EF82-4CDF-A013-16A6DE8184B8}" type="pres">
      <dgm:prSet presAssocID="{4C8763C5-65EF-44E8-82BE-1593234843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C91B52-68CA-4730-899D-B0CAB925556C}" type="pres">
      <dgm:prSet presAssocID="{020D63AB-9284-4EB9-BDB8-704D999003A0}" presName="parentText" presStyleLbl="node1" presStyleIdx="0" presStyleCnt="1" custLinFactNeighborX="95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27D53B-CAC0-41E3-9E1B-F1DE09EE7C4B}" type="presOf" srcId="{4C8763C5-65EF-44E8-82BE-159323484316}" destId="{532A5627-EF82-4CDF-A013-16A6DE8184B8}" srcOrd="0" destOrd="0" presId="urn:microsoft.com/office/officeart/2005/8/layout/vList2"/>
    <dgm:cxn modelId="{137A6970-3366-4CAD-8E13-A5BB7D5C2A47}" type="presOf" srcId="{020D63AB-9284-4EB9-BDB8-704D999003A0}" destId="{A6C91B52-68CA-4730-899D-B0CAB925556C}" srcOrd="0" destOrd="0" presId="urn:microsoft.com/office/officeart/2005/8/layout/vList2"/>
    <dgm:cxn modelId="{79943951-4083-41AD-A9D6-9E896734C7F4}" srcId="{4C8763C5-65EF-44E8-82BE-159323484316}" destId="{020D63AB-9284-4EB9-BDB8-704D999003A0}" srcOrd="0" destOrd="0" parTransId="{B5F39481-DE7E-49FF-893D-689A3BDBFCF9}" sibTransId="{CDCCFDB2-17B3-4098-9B6C-6B18F6CDE8D2}"/>
    <dgm:cxn modelId="{2A20048E-74D9-471A-9398-841DA19E88FB}" type="presParOf" srcId="{532A5627-EF82-4CDF-A013-16A6DE8184B8}" destId="{A6C91B52-68CA-4730-899D-B0CAB925556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Project Guidelines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FA763D-A85E-4E75-99CF-0F2A9D38DDF9}" type="presOf" srcId="{272188CF-E719-4B97-93EC-29B63202C477}" destId="{67102D7B-15D9-45C1-9189-36EE3C442D3B}" srcOrd="0" destOrd="0" presId="urn:microsoft.com/office/officeart/2005/8/layout/vList5"/>
    <dgm:cxn modelId="{5548EE88-D9FD-4ECA-ABF9-8DCD2D0C0769}" type="presOf" srcId="{6301CF29-031A-473C-AFEB-BC37CEEFE31C}" destId="{CECCFC02-FA83-430C-9F2A-11CE0F366AB4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73DF11AB-A8F4-4CA4-A453-44160CD2FC07}" type="presParOf" srcId="{CECCFC02-FA83-430C-9F2A-11CE0F366AB4}" destId="{F0C98EE2-93C6-4055-B774-04D737F872FE}" srcOrd="0" destOrd="0" presId="urn:microsoft.com/office/officeart/2005/8/layout/vList5"/>
    <dgm:cxn modelId="{F16D86B8-C62D-4FBE-97CF-705F29D04B38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Project Guidelines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0AAA2D-2A65-4982-87C7-8B59CD17A639}" type="presOf" srcId="{272188CF-E719-4B97-93EC-29B63202C477}" destId="{67102D7B-15D9-45C1-9189-36EE3C442D3B}" srcOrd="0" destOrd="0" presId="urn:microsoft.com/office/officeart/2005/8/layout/vList5"/>
    <dgm:cxn modelId="{B18362BB-D730-4A83-98CE-C36C579FA6D7}" type="presOf" srcId="{6301CF29-031A-473C-AFEB-BC37CEEFE31C}" destId="{CECCFC02-FA83-430C-9F2A-11CE0F366AB4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1BD4A516-4DCE-4080-8FC7-47A6B0A5B1BE}" type="presParOf" srcId="{CECCFC02-FA83-430C-9F2A-11CE0F366AB4}" destId="{F0C98EE2-93C6-4055-B774-04D737F872FE}" srcOrd="0" destOrd="0" presId="urn:microsoft.com/office/officeart/2005/8/layout/vList5"/>
    <dgm:cxn modelId="{4F2F206C-F066-431F-9AD5-ACCD3A8543CF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Project Guidelines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3818F55A-C65E-4FB2-9C80-9C896CB09DC1}" type="presOf" srcId="{6301CF29-031A-473C-AFEB-BC37CEEFE31C}" destId="{CECCFC02-FA83-430C-9F2A-11CE0F366AB4}" srcOrd="0" destOrd="0" presId="urn:microsoft.com/office/officeart/2005/8/layout/vList5"/>
    <dgm:cxn modelId="{B20E3475-F94D-451A-ADEC-ED7DF7803D3D}" type="presOf" srcId="{272188CF-E719-4B97-93EC-29B63202C477}" destId="{67102D7B-15D9-45C1-9189-36EE3C442D3B}" srcOrd="0" destOrd="0" presId="urn:microsoft.com/office/officeart/2005/8/layout/vList5"/>
    <dgm:cxn modelId="{F1F2F1EA-B1B2-4AA6-B8A5-664AE8EBAAD5}" type="presParOf" srcId="{CECCFC02-FA83-430C-9F2A-11CE0F366AB4}" destId="{F0C98EE2-93C6-4055-B774-04D737F872FE}" srcOrd="0" destOrd="0" presId="urn:microsoft.com/office/officeart/2005/8/layout/vList5"/>
    <dgm:cxn modelId="{8741F539-BE00-46E3-8B21-D29FF9690CA0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Project Guidelines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8002A9-CA75-4E60-B686-E3EB4F08BAA5}" type="presOf" srcId="{272188CF-E719-4B97-93EC-29B63202C477}" destId="{67102D7B-15D9-45C1-9189-36EE3C442D3B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EFEBA83A-0557-493D-B841-5698E0FA6B2B}" type="presOf" srcId="{6301CF29-031A-473C-AFEB-BC37CEEFE31C}" destId="{CECCFC02-FA83-430C-9F2A-11CE0F366AB4}" srcOrd="0" destOrd="0" presId="urn:microsoft.com/office/officeart/2005/8/layout/vList5"/>
    <dgm:cxn modelId="{B6070E2A-8311-4611-904E-91951B167316}" type="presParOf" srcId="{CECCFC02-FA83-430C-9F2A-11CE0F366AB4}" destId="{F0C98EE2-93C6-4055-B774-04D737F872FE}" srcOrd="0" destOrd="0" presId="urn:microsoft.com/office/officeart/2005/8/layout/vList5"/>
    <dgm:cxn modelId="{10F3946B-A3E0-4A50-9909-5A6DF27D45C9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How much can you afford?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27AE1C-9E14-44C9-9D50-CEDCE587CF77}" type="presOf" srcId="{272188CF-E719-4B97-93EC-29B63202C477}" destId="{67102D7B-15D9-45C1-9189-36EE3C442D3B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4C547148-95B2-4776-AEEC-CF6A79EAAB81}" type="presOf" srcId="{6301CF29-031A-473C-AFEB-BC37CEEFE31C}" destId="{CECCFC02-FA83-430C-9F2A-11CE0F366AB4}" srcOrd="0" destOrd="0" presId="urn:microsoft.com/office/officeart/2005/8/layout/vList5"/>
    <dgm:cxn modelId="{743AC625-65D8-4514-849B-75824CA6C39A}" type="presParOf" srcId="{CECCFC02-FA83-430C-9F2A-11CE0F366AB4}" destId="{F0C98EE2-93C6-4055-B774-04D737F872FE}" srcOrd="0" destOrd="0" presId="urn:microsoft.com/office/officeart/2005/8/layout/vList5"/>
    <dgm:cxn modelId="{B859C799-E41F-444C-9471-E3B400BA1AF8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Housing costs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5D9F4B4E-58F5-47A2-80B3-BF251E5695BA}" type="presOf" srcId="{6301CF29-031A-473C-AFEB-BC37CEEFE31C}" destId="{CECCFC02-FA83-430C-9F2A-11CE0F366AB4}" srcOrd="0" destOrd="0" presId="urn:microsoft.com/office/officeart/2005/8/layout/vList5"/>
    <dgm:cxn modelId="{99D451AF-9B64-4CC7-A610-2FFEB8DA0660}" type="presOf" srcId="{272188CF-E719-4B97-93EC-29B63202C477}" destId="{67102D7B-15D9-45C1-9189-36EE3C442D3B}" srcOrd="0" destOrd="0" presId="urn:microsoft.com/office/officeart/2005/8/layout/vList5"/>
    <dgm:cxn modelId="{A47C3880-AECC-46C6-81C5-0CB0796CC546}" type="presParOf" srcId="{CECCFC02-FA83-430C-9F2A-11CE0F366AB4}" destId="{F0C98EE2-93C6-4055-B774-04D737F872FE}" srcOrd="0" destOrd="0" presId="urn:microsoft.com/office/officeart/2005/8/layout/vList5"/>
    <dgm:cxn modelId="{A2F06701-C87A-43BD-B6EC-94B06F3474D4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Borrowing ratio example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272144-0BEA-4F96-AA9B-8C9F89DBF51C}" type="presOf" srcId="{272188CF-E719-4B97-93EC-29B63202C477}" destId="{67102D7B-15D9-45C1-9189-36EE3C442D3B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C1BC9B62-9455-48D1-8812-CC9193FE4FB2}" type="presOf" srcId="{6301CF29-031A-473C-AFEB-BC37CEEFE31C}" destId="{CECCFC02-FA83-430C-9F2A-11CE0F366AB4}" srcOrd="0" destOrd="0" presId="urn:microsoft.com/office/officeart/2005/8/layout/vList5"/>
    <dgm:cxn modelId="{1A2C43F5-AE29-42AB-B25C-6592B06A65D1}" type="presParOf" srcId="{CECCFC02-FA83-430C-9F2A-11CE0F366AB4}" destId="{F0C98EE2-93C6-4055-B774-04D737F872FE}" srcOrd="0" destOrd="0" presId="urn:microsoft.com/office/officeart/2005/8/layout/vList5"/>
    <dgm:cxn modelId="{CB091A40-DD07-4B6E-9DAB-B54E376335D5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301CF29-031A-473C-AFEB-BC37CEEFE3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188CF-E719-4B97-93EC-29B63202C477}">
      <dgm:prSet custT="1"/>
      <dgm:spPr>
        <a:solidFill>
          <a:srgbClr val="002060"/>
        </a:solidFill>
        <a:effectLst>
          <a:innerShdw blurRad="825500" dist="50800" dir="13500000">
            <a:prstClr val="black"/>
          </a:innerShdw>
        </a:effectLst>
      </dgm:spPr>
      <dgm:t>
        <a:bodyPr/>
        <a:lstStyle/>
        <a:p>
          <a:pPr rtl="0"/>
          <a:r>
            <a:rPr lang="en-US" sz="4000" dirty="0" smtClean="0"/>
            <a:t>Down payment is a prohibitive factor</a:t>
          </a:r>
          <a:endParaRPr lang="en-US" sz="4000" dirty="0"/>
        </a:p>
      </dgm:t>
    </dgm:pt>
    <dgm:pt modelId="{253434C2-7ED9-42CA-8030-2E8DC2F2D88E}" type="sibTrans" cxnId="{FEAD0BCF-B4DF-4326-AA14-FD3C33CB8493}">
      <dgm:prSet/>
      <dgm:spPr/>
      <dgm:t>
        <a:bodyPr/>
        <a:lstStyle/>
        <a:p>
          <a:endParaRPr lang="en-US"/>
        </a:p>
      </dgm:t>
    </dgm:pt>
    <dgm:pt modelId="{4CA52A13-6C42-417F-B611-4FA082D5BA09}" type="parTrans" cxnId="{FEAD0BCF-B4DF-4326-AA14-FD3C33CB8493}">
      <dgm:prSet/>
      <dgm:spPr/>
      <dgm:t>
        <a:bodyPr/>
        <a:lstStyle/>
        <a:p>
          <a:endParaRPr lang="en-US"/>
        </a:p>
      </dgm:t>
    </dgm:pt>
    <dgm:pt modelId="{CECCFC02-FA83-430C-9F2A-11CE0F366AB4}" type="pres">
      <dgm:prSet presAssocID="{6301CF29-031A-473C-AFEB-BC37CEEFE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C98EE2-93C6-4055-B774-04D737F872FE}" type="pres">
      <dgm:prSet presAssocID="{272188CF-E719-4B97-93EC-29B63202C477}" presName="linNode" presStyleCnt="0"/>
      <dgm:spPr/>
    </dgm:pt>
    <dgm:pt modelId="{67102D7B-15D9-45C1-9189-36EE3C442D3B}" type="pres">
      <dgm:prSet presAssocID="{272188CF-E719-4B97-93EC-29B63202C477}" presName="parentText" presStyleLbl="node1" presStyleIdx="0" presStyleCnt="1" custScaleX="277778" custScaleY="100000" custLinFactNeighborX="-136" custLinFactNeighborY="-322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05A1F3-A67F-4D34-A1FD-7F4E26B7F0CE}" type="presOf" srcId="{272188CF-E719-4B97-93EC-29B63202C477}" destId="{67102D7B-15D9-45C1-9189-36EE3C442D3B}" srcOrd="0" destOrd="0" presId="urn:microsoft.com/office/officeart/2005/8/layout/vList5"/>
    <dgm:cxn modelId="{EC74DA14-7A47-482B-BB75-4A62B542487A}" type="presOf" srcId="{6301CF29-031A-473C-AFEB-BC37CEEFE31C}" destId="{CECCFC02-FA83-430C-9F2A-11CE0F366AB4}" srcOrd="0" destOrd="0" presId="urn:microsoft.com/office/officeart/2005/8/layout/vList5"/>
    <dgm:cxn modelId="{FEAD0BCF-B4DF-4326-AA14-FD3C33CB8493}" srcId="{6301CF29-031A-473C-AFEB-BC37CEEFE31C}" destId="{272188CF-E719-4B97-93EC-29B63202C477}" srcOrd="0" destOrd="0" parTransId="{4CA52A13-6C42-417F-B611-4FA082D5BA09}" sibTransId="{253434C2-7ED9-42CA-8030-2E8DC2F2D88E}"/>
    <dgm:cxn modelId="{1628255B-B7A9-497F-BC63-CFFF9CC1909A}" type="presParOf" srcId="{CECCFC02-FA83-430C-9F2A-11CE0F366AB4}" destId="{F0C98EE2-93C6-4055-B774-04D737F872FE}" srcOrd="0" destOrd="0" presId="urn:microsoft.com/office/officeart/2005/8/layout/vList5"/>
    <dgm:cxn modelId="{B542255C-7095-4FD2-8CE9-9F1FAFF051E2}" type="presParOf" srcId="{F0C98EE2-93C6-4055-B774-04D737F872FE}" destId="{67102D7B-15D9-45C1-9189-36EE3C442D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FCA2A-3259-4688-A833-7E47232A7BA9}">
      <dsp:nvSpPr>
        <dsp:cNvPr id="0" name=""/>
        <dsp:cNvSpPr/>
      </dsp:nvSpPr>
      <dsp:spPr>
        <a:xfrm>
          <a:off x="4015" y="0"/>
          <a:ext cx="8221569" cy="1676400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1" kern="1200" dirty="0" smtClean="0"/>
            <a:t>Project guidelines</a:t>
          </a:r>
        </a:p>
      </dsp:txBody>
      <dsp:txXfrm>
        <a:off x="85850" y="81835"/>
        <a:ext cx="8057899" cy="151273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Terms of mortgage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Assumption to use in your project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Format of your </a:t>
          </a:r>
          <a:r>
            <a:rPr lang="en-US" sz="4000" kern="1200" dirty="0" smtClean="0"/>
            <a:t>project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C91B52-68CA-4730-899D-B0CAB925556C}">
      <dsp:nvSpPr>
        <dsp:cNvPr id="0" name=""/>
        <dsp:cNvSpPr/>
      </dsp:nvSpPr>
      <dsp:spPr>
        <a:xfrm>
          <a:off x="0" y="107599"/>
          <a:ext cx="8001000" cy="1254825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Thank You</a:t>
          </a:r>
          <a:endParaRPr lang="en-US" sz="5400" kern="1200" dirty="0"/>
        </a:p>
      </dsp:txBody>
      <dsp:txXfrm>
        <a:off x="61256" y="168855"/>
        <a:ext cx="7878488" cy="11323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Project Guidelines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Project Guidelines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Project Guidelines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Project Guidelines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How much can you afford?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Housing costs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Borrowing ratio example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02D7B-15D9-45C1-9189-36EE3C442D3B}">
      <dsp:nvSpPr>
        <dsp:cNvPr id="0" name=""/>
        <dsp:cNvSpPr/>
      </dsp:nvSpPr>
      <dsp:spPr>
        <a:xfrm>
          <a:off x="0" y="0"/>
          <a:ext cx="8221569" cy="60900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825500" dist="50800" dir="135000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Down payment is a prohibitive factor</a:t>
          </a:r>
          <a:endParaRPr lang="en-US" sz="4000" kern="1200" dirty="0"/>
        </a:p>
      </dsp:txBody>
      <dsp:txXfrm>
        <a:off x="29729" y="29729"/>
        <a:ext cx="8162111" cy="5495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C2B2F-3356-4D27-9045-A86C6F84D363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1A4C1D-D3ED-4EF9-8A7D-67101A361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547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6B95-C3D4-4E3D-A489-21B1A5C0BD4D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16B95-C3D4-4E3D-A489-21B1A5C0BD4D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0BD48-1C1E-4772-A563-8D4BD24459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6248400"/>
            <a:ext cx="8839200" cy="2616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0" i="0" kern="1200" baseline="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Bennie D Waller, </a:t>
            </a:r>
            <a:r>
              <a:rPr lang="en-US" sz="1100" b="0" i="0" kern="1200" baseline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Longwood University</a:t>
            </a:r>
            <a:endParaRPr lang="en-US" sz="1100" b="0" i="0" kern="1200" baseline="0" dirty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152400"/>
            <a:ext cx="152400" cy="6553200"/>
          </a:xfrm>
          <a:prstGeom prst="rect">
            <a:avLst/>
          </a:prstGeom>
          <a:solidFill>
            <a:srgbClr val="002060"/>
          </a:solidFill>
          <a:ln w="31750" cmpd="sng">
            <a:solidFill>
              <a:srgbClr val="002060"/>
            </a:solidFill>
          </a:ln>
          <a:effectLst>
            <a:outerShdw blurRad="152400" dist="317500" sx="1000" sy="1000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mailto:wallerbd@longwood.edu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hyperlink" Target="mailto:wallerbd@longwood.edu" TargetMode="Externa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ls.gov/ooh/sales/real-estate-brokers-and-sales-agents.htm" TargetMode="External"/><Relationship Id="rId3" Type="http://schemas.openxmlformats.org/officeDocument/2006/relationships/diagramLayout" Target="../diagrams/layout4.xml"/><Relationship Id="rId7" Type="http://schemas.openxmlformats.org/officeDocument/2006/relationships/hyperlink" Target="http://www.bls.gov/" TargetMode="Externa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67712549"/>
              </p:ext>
            </p:extLst>
          </p:nvPr>
        </p:nvGraphicFramePr>
        <p:xfrm>
          <a:off x="609600" y="457200"/>
          <a:ext cx="8229600" cy="167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8194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Bennie Waller</a:t>
            </a:r>
          </a:p>
          <a:p>
            <a:r>
              <a:rPr lang="en-US" b="1" dirty="0" smtClean="0">
                <a:solidFill>
                  <a:schemeClr val="tx1"/>
                </a:solidFill>
                <a:hlinkClick r:id="rId7"/>
              </a:rPr>
              <a:t>wallerbd@longwood.edu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434-395-2046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Longwood University</a:t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201 High Street</a:t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Farmville, VA 23901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11794398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990600"/>
            <a:ext cx="807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Factors to consider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/>
              <a:t>Interest rate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/>
              <a:t>Size of monthly payment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/>
              <a:t>Term of mortgage</a:t>
            </a:r>
          </a:p>
          <a:p>
            <a:pPr marL="800100" lvl="1" indent="-342900">
              <a:buFont typeface="Wingdings" pitchFamily="2" charset="2"/>
              <a:buChar char="Ø"/>
            </a:pPr>
            <a:endParaRPr lang="en-US" sz="2400" dirty="0" smtClean="0"/>
          </a:p>
          <a:p>
            <a:pPr marL="800100" lvl="1" indent="-342900">
              <a:buFont typeface="Wingdings" pitchFamily="2" charset="2"/>
              <a:buChar char="Ø"/>
            </a:pP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645789"/>
              </p:ext>
            </p:extLst>
          </p:nvPr>
        </p:nvGraphicFramePr>
        <p:xfrm>
          <a:off x="2057400" y="3124200"/>
          <a:ext cx="4800599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6385"/>
                <a:gridCol w="1347107"/>
                <a:gridCol w="1347107"/>
              </a:tblGrid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Loan Amount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100,000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100,000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Interest 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6.00%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6.00%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Years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30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15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Monthly Payments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599.55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843.86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Total Payments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215,838.19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303,788.46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Interest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115,838.19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203,788.46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71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96320416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267507"/>
              </p:ext>
            </p:extLst>
          </p:nvPr>
        </p:nvGraphicFramePr>
        <p:xfrm>
          <a:off x="1389668" y="1066800"/>
          <a:ext cx="6858635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4555"/>
                <a:gridCol w="165608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Income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Monthly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Student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Loans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Monthly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Car Loan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Monthly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Credit Cards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Under</a:t>
                      </a:r>
                      <a:r>
                        <a:rPr lang="en-US" b="1" baseline="0" dirty="0" smtClean="0"/>
                        <a:t> $30,000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$300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$100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&gt;$30,000 &lt;$50,000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$150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$300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$150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&gt;$50,000 &lt;$80,000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$200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$400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$200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&gt;$80,000 &lt;$100,000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$300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$500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$250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Over $100,000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$500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$600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$350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46462" y="3810000"/>
            <a:ext cx="7010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Addition assumptions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Monthly property taxes - $100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Monthly hazard insurance premium - $100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you cannot come up with the 20% down payment, add an additional 1% of original loan amount divided by 12 to your monthly PITI payment. For example, a 100,000 loan requiring PMI would pay an additional $83.33 per month (100,000 * (.01/12))</a:t>
            </a:r>
          </a:p>
        </p:txBody>
      </p:sp>
    </p:spTree>
    <p:extLst>
      <p:ext uri="{BB962C8B-B14F-4D97-AF65-F5344CB8AC3E}">
        <p14:creationId xmlns:p14="http://schemas.microsoft.com/office/powerpoint/2010/main" val="82170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11809651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6800" y="914400"/>
            <a:ext cx="7010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Format of project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Typed in Word (no hand written work accepted)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Times roman size 12 font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Double-spaced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All references or </a:t>
            </a:r>
            <a:r>
              <a:rPr lang="en-US" dirty="0" smtClean="0"/>
              <a:t>works cited </a:t>
            </a:r>
            <a:r>
              <a:rPr lang="en-US" dirty="0" smtClean="0"/>
              <a:t>should be reported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Project is due July 9</a:t>
            </a:r>
            <a:r>
              <a:rPr lang="en-US" baseline="30000" dirty="0" smtClean="0"/>
              <a:t>th</a:t>
            </a:r>
            <a:r>
              <a:rPr lang="en-US" dirty="0" smtClean="0"/>
              <a:t> by 11:00PM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Project should be submitted via an email attachment and emailed to </a:t>
            </a:r>
            <a:r>
              <a:rPr lang="en-US" dirty="0" smtClean="0">
                <a:hlinkClick r:id="rId7"/>
              </a:rPr>
              <a:t>wallerbd@longwood.edu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422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38378082"/>
              </p:ext>
            </p:extLst>
          </p:nvPr>
        </p:nvGraphicFramePr>
        <p:xfrm>
          <a:off x="685800" y="2130426"/>
          <a:ext cx="80010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52646085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7200" y="762000"/>
            <a:ext cx="8534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Your </a:t>
            </a:r>
            <a:r>
              <a:rPr lang="en-US" sz="2400" dirty="0"/>
              <a:t>project/paper will entail you selecting a </a:t>
            </a:r>
            <a:r>
              <a:rPr lang="en-US" sz="2400" dirty="0" smtClean="0"/>
              <a:t>career in which you are interested in pursuing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Researching </a:t>
            </a:r>
            <a:r>
              <a:rPr lang="en-US" sz="2400" dirty="0"/>
              <a:t>that career in terms of </a:t>
            </a:r>
            <a:endParaRPr lang="en-US" sz="2400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educational </a:t>
            </a:r>
            <a:r>
              <a:rPr lang="en-US" sz="2400" dirty="0"/>
              <a:t>requirements, </a:t>
            </a:r>
            <a:endParaRPr lang="en-US" sz="2400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expected </a:t>
            </a:r>
            <a:r>
              <a:rPr lang="en-US" sz="2400" dirty="0"/>
              <a:t>demand for such careers now and in the future</a:t>
            </a:r>
            <a:r>
              <a:rPr lang="en-US" sz="2400" dirty="0" smtClean="0"/>
              <a:t>,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expected </a:t>
            </a:r>
            <a:r>
              <a:rPr lang="en-US" sz="2400" dirty="0"/>
              <a:t>income, </a:t>
            </a:r>
            <a:endParaRPr lang="en-US" sz="2400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You should provide </a:t>
            </a:r>
            <a:r>
              <a:rPr lang="en-US" sz="2400" dirty="0"/>
              <a:t>a full discussion of why you feel that your skills and personality would lend themselves to allowing you to be successful in such a career.    </a:t>
            </a:r>
            <a:endParaRPr lang="en-US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6132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52646085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7200" y="914400"/>
            <a:ext cx="85344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In </a:t>
            </a:r>
            <a:r>
              <a:rPr lang="en-US" sz="2400" dirty="0"/>
              <a:t>your discussion of your chosen career, please include the type of lifestyle such a career will likely provide.  </a:t>
            </a:r>
            <a:endParaRPr lang="en-US" sz="2400" dirty="0" smtClean="0"/>
          </a:p>
          <a:p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For </a:t>
            </a:r>
            <a:r>
              <a:rPr lang="en-US" sz="2400" dirty="0"/>
              <a:t>example, using knowledge that you gained from this course, how much of a home would you be able to afford with this career?  </a:t>
            </a:r>
            <a:r>
              <a:rPr lang="en-US" sz="2400" dirty="0" smtClean="0"/>
              <a:t>(This is covered in Module 8 on Home/Auto).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You will be provided some reasonable </a:t>
            </a:r>
            <a:r>
              <a:rPr lang="en-US" sz="2400" dirty="0"/>
              <a:t>assumptions in terms of </a:t>
            </a:r>
            <a:r>
              <a:rPr lang="en-US" sz="2400" dirty="0" smtClean="0"/>
              <a:t>automobile, </a:t>
            </a:r>
            <a:r>
              <a:rPr lang="en-US" sz="2400" dirty="0"/>
              <a:t>credit </a:t>
            </a:r>
            <a:r>
              <a:rPr lang="en-US" sz="2400" dirty="0" smtClean="0"/>
              <a:t>cards and student </a:t>
            </a:r>
            <a:r>
              <a:rPr lang="en-US" sz="2400" dirty="0"/>
              <a:t>loan payments, </a:t>
            </a:r>
            <a:r>
              <a:rPr lang="en-US" sz="2400" dirty="0" smtClean="0"/>
              <a:t>and will be required to calculate </a:t>
            </a:r>
            <a:r>
              <a:rPr lang="en-US" sz="2400" dirty="0"/>
              <a:t>a maximum mortgage amount using the 28/36% lending </a:t>
            </a:r>
            <a:r>
              <a:rPr lang="en-US" sz="2400" dirty="0" smtClean="0"/>
              <a:t>guidelines. 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Be sure to factor in your discussion whether you will have the required 20% down payment or will have to pay PMI?</a:t>
            </a:r>
            <a:endParaRPr lang="en-US" sz="2400" dirty="0"/>
          </a:p>
          <a:p>
            <a:pPr marL="285750" indent="-285750">
              <a:buFont typeface="Wingdings" pitchFamily="2" charset="2"/>
              <a:buChar char="Ø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6577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92797023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3400" y="990600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b="1" dirty="0" smtClean="0"/>
              <a:t>SOURCES OF INFORMATION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b="1" dirty="0" smtClean="0"/>
              <a:t>Bureau of labor statistics </a:t>
            </a:r>
            <a:r>
              <a:rPr lang="en-US" sz="2400" b="1" dirty="0" smtClean="0">
                <a:hlinkClick r:id="rId7"/>
              </a:rPr>
              <a:t>www.bls.gov</a:t>
            </a:r>
            <a:r>
              <a:rPr lang="en-US" sz="2400" b="1" dirty="0" smtClean="0"/>
              <a:t> </a:t>
            </a:r>
          </a:p>
          <a:p>
            <a:pPr marL="800100" lvl="1" indent="-342900">
              <a:buFont typeface="Wingdings" pitchFamily="2" charset="2"/>
              <a:buChar char="Ø"/>
            </a:pPr>
            <a:endParaRPr lang="en-US" sz="2400" b="1" dirty="0" smtClean="0"/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b="1" dirty="0" smtClean="0"/>
              <a:t>For example, the link below provides career information on real estate brokers and agents such income, educational requirements and employment outlook. 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b="1" dirty="0" smtClean="0">
                <a:hlinkClick r:id="rId8"/>
              </a:rPr>
              <a:t>http</a:t>
            </a:r>
            <a:r>
              <a:rPr lang="en-US" sz="2400" b="1" dirty="0">
                <a:hlinkClick r:id="rId8"/>
              </a:rPr>
              <a:t>://</a:t>
            </a:r>
            <a:r>
              <a:rPr lang="en-US" sz="2400" b="1" dirty="0" smtClean="0">
                <a:hlinkClick r:id="rId8"/>
              </a:rPr>
              <a:t>www.bls.gov/ooh/sales/real-estate-brokers-and-sales-agents.htm</a:t>
            </a:r>
            <a:endParaRPr lang="en-US" sz="2400" b="1" dirty="0" smtClean="0"/>
          </a:p>
          <a:p>
            <a:pPr marL="800100" lvl="1" indent="-342900">
              <a:buFont typeface="Wingdings" pitchFamily="2" charset="2"/>
              <a:buChar char="Ø"/>
            </a:pPr>
            <a:endParaRPr lang="en-US" sz="2400" b="1" dirty="0"/>
          </a:p>
          <a:p>
            <a:pPr marL="800100" lvl="1" indent="-342900">
              <a:buFont typeface="Wingdings" pitchFamily="2" charset="2"/>
              <a:buChar char="Ø"/>
            </a:pPr>
            <a:endParaRPr lang="en-US" sz="2400" b="1" dirty="0" smtClean="0"/>
          </a:p>
          <a:p>
            <a:pPr marL="342900" indent="-342900">
              <a:buFont typeface="Wingdings" pitchFamily="2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999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80678834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Users\LW Laptop\Pictures\The-Perfect-Job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790" y="2190929"/>
            <a:ext cx="4197558" cy="3981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85800" y="990600"/>
            <a:ext cx="807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Does this career intersect with “what you love”, “what you’re good at” and “what pays well”?   If not, what concession are you willing to make in this career selection? </a:t>
            </a:r>
          </a:p>
        </p:txBody>
      </p:sp>
    </p:spTree>
    <p:extLst>
      <p:ext uri="{BB962C8B-B14F-4D97-AF65-F5344CB8AC3E}">
        <p14:creationId xmlns:p14="http://schemas.microsoft.com/office/powerpoint/2010/main" val="213535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60174963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06877" y="3312855"/>
            <a:ext cx="4038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PMT</a:t>
            </a:r>
            <a:r>
              <a:rPr lang="en-US" sz="3200" dirty="0" smtClean="0"/>
              <a:t>= $1,199.10</a:t>
            </a:r>
            <a:endParaRPr lang="en-US" sz="3200" dirty="0"/>
          </a:p>
          <a:p>
            <a:r>
              <a:rPr lang="en-US" sz="3200" dirty="0" smtClean="0"/>
              <a:t>PV   = -200,000</a:t>
            </a:r>
          </a:p>
          <a:p>
            <a:r>
              <a:rPr lang="en-US" sz="3200" dirty="0"/>
              <a:t>F</a:t>
            </a:r>
            <a:r>
              <a:rPr lang="en-US" sz="3200" dirty="0" smtClean="0"/>
              <a:t>V   = 0</a:t>
            </a:r>
          </a:p>
          <a:p>
            <a:r>
              <a:rPr lang="en-US" sz="3200" dirty="0" smtClean="0"/>
              <a:t>N   = 30x12=360</a:t>
            </a:r>
          </a:p>
          <a:p>
            <a:r>
              <a:rPr lang="en-US" sz="3200" dirty="0" smtClean="0"/>
              <a:t>I    = </a:t>
            </a:r>
            <a:r>
              <a:rPr lang="en-US" sz="3200" dirty="0"/>
              <a:t>6</a:t>
            </a:r>
            <a:r>
              <a:rPr lang="en-US" sz="3200" dirty="0" smtClean="0"/>
              <a:t>/12 = .50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9144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Assume that you can obtain a $200,000, 30 year loan at an annual rate of 6% to purchase a home.  What would your monthly payment?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3411514"/>
            <a:ext cx="426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Monthly Payment = 1199.0</a:t>
            </a:r>
          </a:p>
          <a:p>
            <a:r>
              <a:rPr lang="en-US" sz="2400" dirty="0" smtClean="0"/>
              <a:t>Total Payments = $431,676.38</a:t>
            </a:r>
          </a:p>
          <a:p>
            <a:r>
              <a:rPr lang="en-US" sz="2400" dirty="0" smtClean="0"/>
              <a:t>Interest Payments = 231,676.38</a:t>
            </a:r>
          </a:p>
        </p:txBody>
      </p:sp>
    </p:spTree>
    <p:extLst>
      <p:ext uri="{BB962C8B-B14F-4D97-AF65-F5344CB8AC3E}">
        <p14:creationId xmlns:p14="http://schemas.microsoft.com/office/powerpoint/2010/main" val="417681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7521971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3400" y="990600"/>
            <a:ext cx="838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If purchasing a home, you are likely to incur significant one-time costs such as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Down payment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Loan points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Application/credit/origination fee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Application fee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Appraisal, title, attorney, home inspection fee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400" dirty="0" smtClean="0"/>
              <a:t>Title insurance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en-US" sz="24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/>
              <a:t>Recurring costs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/>
              <a:t>PITI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/>
              <a:t>Maintenance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/>
              <a:t>Repairs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231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86120209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433260"/>
              </p:ext>
            </p:extLst>
          </p:nvPr>
        </p:nvGraphicFramePr>
        <p:xfrm>
          <a:off x="685801" y="990601"/>
          <a:ext cx="8153399" cy="48005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6064"/>
                <a:gridCol w="927047"/>
                <a:gridCol w="741639"/>
                <a:gridCol w="741639"/>
                <a:gridCol w="1119870"/>
                <a:gridCol w="927047"/>
                <a:gridCol w="927047"/>
                <a:gridCol w="1533046"/>
              </a:tblGrid>
              <a:tr h="33681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Maximum loan amount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7590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Arial"/>
                        </a:rPr>
                        <a:t>6% FRM with 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Arial"/>
                        </a:rPr>
                        <a:t>monthly amortization, 30 years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7590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28% ratio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36% ratio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7590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75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36,000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Annual Income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36,000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Annual Income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75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3,000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Monthly Income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3,000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Monthly Income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75908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75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840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PITI (28%)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1,080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PITI and other debts (36%)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22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100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Monthly taxes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250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Monthly car payment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188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100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Monthly insurance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100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Monthly credit card payment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75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640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</a:rPr>
                        <a:t>Income </a:t>
                      </a:r>
                      <a:r>
                        <a:rPr lang="en-US" sz="1600" b="1" u="none" strike="noStrike" dirty="0">
                          <a:effectLst/>
                        </a:rPr>
                        <a:t>for PI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100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Monthly student loan payment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5908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630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</a:rPr>
                        <a:t>Income for </a:t>
                      </a:r>
                      <a:r>
                        <a:rPr lang="en-US" sz="1600" b="1" u="none" strike="noStrike" dirty="0">
                          <a:effectLst/>
                        </a:rPr>
                        <a:t>PITI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7590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100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Monthly taxes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7590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100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Monthly insurance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7590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430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Gross income for PI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7590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endParaRPr lang="en-US" sz="1600"/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75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$106,746.63 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Maximum amount of loan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$71,720.39 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Maximum amount of loan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43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49969563"/>
              </p:ext>
            </p:extLst>
          </p:nvPr>
        </p:nvGraphicFramePr>
        <p:xfrm>
          <a:off x="533400" y="76200"/>
          <a:ext cx="822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923337"/>
              </p:ext>
            </p:extLst>
          </p:nvPr>
        </p:nvGraphicFramePr>
        <p:xfrm>
          <a:off x="1526200" y="916276"/>
          <a:ext cx="6320199" cy="25915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4537"/>
                <a:gridCol w="1263650"/>
                <a:gridCol w="650722"/>
                <a:gridCol w="650722"/>
                <a:gridCol w="1149350"/>
                <a:gridCol w="707816"/>
                <a:gridCol w="813402"/>
              </a:tblGrid>
              <a:tr h="36262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Maximum </a:t>
                      </a:r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home value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53833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Based on 80% LTV 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+mn-lt"/>
                        </a:rPr>
                        <a:t>mortgage lending guidelines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9009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28% ratio</a:t>
                      </a:r>
                      <a:endParaRPr lang="en-US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effectLst/>
                          <a:latin typeface="+mn-lt"/>
                        </a:rPr>
                        <a:t>36% ratio</a:t>
                      </a:r>
                      <a:endParaRPr lang="en-US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53833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57840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$106,746.63 </a:t>
                      </a:r>
                      <a:endParaRPr lang="en-US" sz="16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$71,720.39 </a:t>
                      </a:r>
                      <a:endParaRPr lang="en-US" sz="1600" b="0" i="0" u="none" strike="noStrike" dirty="0" smtClean="0">
                        <a:effectLst/>
                        <a:latin typeface="+mn-lt"/>
                      </a:endParaRPr>
                    </a:p>
                    <a:p>
                      <a:endParaRPr lang="en-US" sz="1600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2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80% LTV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+mn-lt"/>
                        </a:rPr>
                        <a:t>$133,433.29 </a:t>
                      </a:r>
                      <a:endParaRPr lang="en-US" sz="1600" b="0" i="0" u="none" strike="noStrike" dirty="0" smtClean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$89,650.49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892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20% PMT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$26,686.66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$17,930.10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9203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3400" y="36576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Without 20% down payment you will need to pay private mortgage insurance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118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17070</TotalTime>
  <Words>754</Words>
  <Application>Microsoft Office PowerPoint</Application>
  <PresentationFormat>On-screen Show (4:3)</PresentationFormat>
  <Paragraphs>174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Estimating the Effect of Crime Risk on Property Values and Time on Market:  Evidence from Megan’s Law in Virginia</dc:title>
  <dc:creator>Bennnie</dc:creator>
  <cp:lastModifiedBy>Bennie D. Waller</cp:lastModifiedBy>
  <cp:revision>253</cp:revision>
  <dcterms:created xsi:type="dcterms:W3CDTF">2010-04-09T09:54:59Z</dcterms:created>
  <dcterms:modified xsi:type="dcterms:W3CDTF">2015-06-23T12:11:24Z</dcterms:modified>
</cp:coreProperties>
</file>