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9.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0.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1.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2.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3.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4.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5.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6.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7.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18.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19.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20.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21.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22.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71" r:id="rId2"/>
    <p:sldId id="273" r:id="rId3"/>
    <p:sldId id="268" r:id="rId4"/>
    <p:sldId id="266" r:id="rId5"/>
    <p:sldId id="274" r:id="rId6"/>
    <p:sldId id="275" r:id="rId7"/>
    <p:sldId id="277" r:id="rId8"/>
    <p:sldId id="267" r:id="rId9"/>
    <p:sldId id="265" r:id="rId10"/>
    <p:sldId id="262"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95" r:id="rId25"/>
    <p:sldId id="29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99CC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9" autoAdjust="0"/>
    <p:restoredTop sz="94603" autoAdjust="0"/>
  </p:normalViewPr>
  <p:slideViewPr>
    <p:cSldViewPr>
      <p:cViewPr varScale="1">
        <p:scale>
          <a:sx n="52" d="100"/>
          <a:sy n="52" d="100"/>
        </p:scale>
        <p:origin x="90" y="3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solidFill>
          <a:schemeClr val="tx2"/>
        </a:solidFill>
        <a:effectLst>
          <a:innerShdw blurRad="825500" dist="50800" dir="13500000">
            <a:prstClr val="black"/>
          </a:innerShdw>
        </a:effectLst>
      </dgm:spPr>
      <dgm:t>
        <a:bodyPr/>
        <a:lstStyle/>
        <a:p>
          <a:pPr rtl="0"/>
          <a:r>
            <a:rPr lang="en-US" sz="4800" b="1" smtClean="0"/>
            <a:t>Hypothesis testing</a:t>
          </a:r>
          <a:endParaRPr lang="en-US" sz="48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E305A839-66EF-47D8-8EFB-0679BD42472A}" type="presOf" srcId="{601AFE5E-81B7-4493-BBD0-A9CB0AA6CAD2}" destId="{A3DFCA2A-3259-4688-A833-7E47232A7BA9}" srcOrd="0" destOrd="0" presId="urn:microsoft.com/office/officeart/2005/8/layout/vList5"/>
    <dgm:cxn modelId="{6EDE9547-29BB-44A8-A6D6-F7AEDF4349A5}" type="presOf" srcId="{DFA88CC8-EAF9-42DA-A4C8-793A1F818815}" destId="{CBAFC969-D6C9-4FA0-AA7E-DD4FC4F910F2}" srcOrd="0" destOrd="0" presId="urn:microsoft.com/office/officeart/2005/8/layout/vList5"/>
    <dgm:cxn modelId="{61B91300-1E59-4AD1-B711-E66D3BF34746}" srcId="{DFA88CC8-EAF9-42DA-A4C8-793A1F818815}" destId="{601AFE5E-81B7-4493-BBD0-A9CB0AA6CAD2}" srcOrd="0" destOrd="0" parTransId="{C74E7451-C8CA-48D3-B887-55D8E13A929C}" sibTransId="{503552E4-F0C3-4F5F-B43B-B38C8200A8B5}"/>
    <dgm:cxn modelId="{9EDF0154-62B0-4C8A-9E6E-229FD2A5EEFC}" type="presParOf" srcId="{CBAFC969-D6C9-4FA0-AA7E-DD4FC4F910F2}" destId="{13B03F90-85AE-4245-9BA3-36BA7C1BCA58}" srcOrd="0" destOrd="0" presId="urn:microsoft.com/office/officeart/2005/8/layout/vList5"/>
    <dgm:cxn modelId="{A4D8D782-A30C-48CD-AD36-9A1F3791D829}"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solidFill>
          <a:schemeClr val="tx2"/>
        </a:solidFill>
        <a:effectLst>
          <a:innerShdw blurRad="825500" dist="50800" dir="13500000">
            <a:prstClr val="black"/>
          </a:innerShdw>
        </a:effectLst>
      </dgm:spPr>
      <dgm:t>
        <a:bodyPr/>
        <a:lstStyle/>
        <a:p>
          <a:pPr rtl="0"/>
          <a:r>
            <a:rPr lang="en-US" sz="4800" b="1" dirty="0" smtClean="0"/>
            <a:t>Hypothesis testing – </a:t>
          </a:r>
          <a:br>
            <a:rPr lang="en-US" sz="4800" b="1" dirty="0" smtClean="0"/>
          </a:br>
          <a:r>
            <a:rPr lang="en-US" sz="4800" b="1" dirty="0" smtClean="0"/>
            <a:t>Two samples</a:t>
          </a:r>
          <a:endParaRPr lang="en-US" sz="48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51EBD61F-7104-49BC-9845-33F6EA11DC92}" type="presOf" srcId="{601AFE5E-81B7-4493-BBD0-A9CB0AA6CAD2}" destId="{A3DFCA2A-3259-4688-A833-7E47232A7BA9}" srcOrd="0" destOrd="0" presId="urn:microsoft.com/office/officeart/2005/8/layout/vList5"/>
    <dgm:cxn modelId="{61B91300-1E59-4AD1-B711-E66D3BF34746}" srcId="{DFA88CC8-EAF9-42DA-A4C8-793A1F818815}" destId="{601AFE5E-81B7-4493-BBD0-A9CB0AA6CAD2}" srcOrd="0" destOrd="0" parTransId="{C74E7451-C8CA-48D3-B887-55D8E13A929C}" sibTransId="{503552E4-F0C3-4F5F-B43B-B38C8200A8B5}"/>
    <dgm:cxn modelId="{12AAD00B-2723-4733-8691-40B6A93FBE7E}" type="presOf" srcId="{DFA88CC8-EAF9-42DA-A4C8-793A1F818815}" destId="{CBAFC969-D6C9-4FA0-AA7E-DD4FC4F910F2}" srcOrd="0" destOrd="0" presId="urn:microsoft.com/office/officeart/2005/8/layout/vList5"/>
    <dgm:cxn modelId="{CBE0BAC4-D1C8-4E99-9074-94B3963F342D}" type="presParOf" srcId="{CBAFC969-D6C9-4FA0-AA7E-DD4FC4F910F2}" destId="{13B03F90-85AE-4245-9BA3-36BA7C1BCA58}" srcOrd="0" destOrd="0" presId="urn:microsoft.com/office/officeart/2005/8/layout/vList5"/>
    <dgm:cxn modelId="{DC7DEC1D-4364-4A01-BEDE-F01A103DF8E8}"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solidFill>
          <a:schemeClr val="tx2"/>
        </a:solidFill>
        <a:effectLst>
          <a:innerShdw blurRad="825500" dist="50800" dir="13500000">
            <a:prstClr val="black"/>
          </a:innerShdw>
        </a:effectLst>
      </dgm:spPr>
      <dgm:t>
        <a:bodyPr/>
        <a:lstStyle/>
        <a:p>
          <a:pPr rtl="0"/>
          <a:r>
            <a:rPr lang="en-US" sz="3600" dirty="0" smtClean="0"/>
            <a:t>Two-Sample Hypothesis Testing</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5BA4A7A9-D6DE-46C8-A67E-741610C6CF6C}" type="presOf" srcId="{DFA88CC8-EAF9-42DA-A4C8-793A1F818815}" destId="{CBAFC969-D6C9-4FA0-AA7E-DD4FC4F910F2}" srcOrd="0" destOrd="0" presId="urn:microsoft.com/office/officeart/2005/8/layout/vList5"/>
    <dgm:cxn modelId="{61B91300-1E59-4AD1-B711-E66D3BF34746}" srcId="{DFA88CC8-EAF9-42DA-A4C8-793A1F818815}" destId="{601AFE5E-81B7-4493-BBD0-A9CB0AA6CAD2}" srcOrd="0" destOrd="0" parTransId="{C74E7451-C8CA-48D3-B887-55D8E13A929C}" sibTransId="{503552E4-F0C3-4F5F-B43B-B38C8200A8B5}"/>
    <dgm:cxn modelId="{E8795890-BDBA-48DE-8C74-92699DE89487}" type="presOf" srcId="{601AFE5E-81B7-4493-BBD0-A9CB0AA6CAD2}" destId="{A3DFCA2A-3259-4688-A833-7E47232A7BA9}" srcOrd="0" destOrd="0" presId="urn:microsoft.com/office/officeart/2005/8/layout/vList5"/>
    <dgm:cxn modelId="{034E8009-9BD6-436E-BCD2-F45EE3ECBC61}" type="presParOf" srcId="{CBAFC969-D6C9-4FA0-AA7E-DD4FC4F910F2}" destId="{13B03F90-85AE-4245-9BA3-36BA7C1BCA58}" srcOrd="0" destOrd="0" presId="urn:microsoft.com/office/officeart/2005/8/layout/vList5"/>
    <dgm:cxn modelId="{87F2B342-FCEF-4DF3-8B87-DEB90DC1FC81}"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solidFill>
          <a:schemeClr val="tx2"/>
        </a:solidFill>
        <a:effectLst>
          <a:innerShdw blurRad="825500" dist="50800" dir="13500000">
            <a:prstClr val="black"/>
          </a:innerShdw>
        </a:effectLst>
      </dgm:spPr>
      <dgm:t>
        <a:bodyPr/>
        <a:lstStyle/>
        <a:p>
          <a:pPr rtl="0"/>
          <a:r>
            <a:rPr lang="en-US" sz="3600" dirty="0" smtClean="0"/>
            <a:t>Two-Sample Hypothesis Testing</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61B91300-1E59-4AD1-B711-E66D3BF34746}" srcId="{DFA88CC8-EAF9-42DA-A4C8-793A1F818815}" destId="{601AFE5E-81B7-4493-BBD0-A9CB0AA6CAD2}" srcOrd="0" destOrd="0" parTransId="{C74E7451-C8CA-48D3-B887-55D8E13A929C}" sibTransId="{503552E4-F0C3-4F5F-B43B-B38C8200A8B5}"/>
    <dgm:cxn modelId="{83DDFB90-6FD7-42D7-8D13-CEE9B5A75B04}" type="presOf" srcId="{601AFE5E-81B7-4493-BBD0-A9CB0AA6CAD2}" destId="{A3DFCA2A-3259-4688-A833-7E47232A7BA9}" srcOrd="0" destOrd="0" presId="urn:microsoft.com/office/officeart/2005/8/layout/vList5"/>
    <dgm:cxn modelId="{4E923EBA-BC10-4B5D-AFE3-A39E68589BAD}" type="presOf" srcId="{DFA88CC8-EAF9-42DA-A4C8-793A1F818815}" destId="{CBAFC969-D6C9-4FA0-AA7E-DD4FC4F910F2}" srcOrd="0" destOrd="0" presId="urn:microsoft.com/office/officeart/2005/8/layout/vList5"/>
    <dgm:cxn modelId="{000D1639-606D-42F0-AFCE-9CB6DA17A5BC}" type="presParOf" srcId="{CBAFC969-D6C9-4FA0-AA7E-DD4FC4F910F2}" destId="{13B03F90-85AE-4245-9BA3-36BA7C1BCA58}" srcOrd="0" destOrd="0" presId="urn:microsoft.com/office/officeart/2005/8/layout/vList5"/>
    <dgm:cxn modelId="{533D5335-A8A8-4F15-9F04-1D769B6A9405}"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solidFill>
          <a:schemeClr val="tx2"/>
        </a:solidFill>
        <a:effectLst>
          <a:innerShdw blurRad="825500" dist="50800" dir="13500000">
            <a:prstClr val="black"/>
          </a:innerShdw>
        </a:effectLst>
      </dgm:spPr>
      <dgm:t>
        <a:bodyPr/>
        <a:lstStyle/>
        <a:p>
          <a:pPr rtl="0"/>
          <a:r>
            <a:rPr lang="en-US" sz="3600" dirty="0" smtClean="0"/>
            <a:t>Two-Sample Hypothesis Testing</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61B91300-1E59-4AD1-B711-E66D3BF34746}" srcId="{DFA88CC8-EAF9-42DA-A4C8-793A1F818815}" destId="{601AFE5E-81B7-4493-BBD0-A9CB0AA6CAD2}" srcOrd="0" destOrd="0" parTransId="{C74E7451-C8CA-48D3-B887-55D8E13A929C}" sibTransId="{503552E4-F0C3-4F5F-B43B-B38C8200A8B5}"/>
    <dgm:cxn modelId="{A2A78464-4DD6-4C13-8E64-C841404FB910}" type="presOf" srcId="{601AFE5E-81B7-4493-BBD0-A9CB0AA6CAD2}" destId="{A3DFCA2A-3259-4688-A833-7E47232A7BA9}" srcOrd="0" destOrd="0" presId="urn:microsoft.com/office/officeart/2005/8/layout/vList5"/>
    <dgm:cxn modelId="{C7A953A6-6D6E-4EDD-B1D7-2168DD3BF42B}" type="presOf" srcId="{DFA88CC8-EAF9-42DA-A4C8-793A1F818815}" destId="{CBAFC969-D6C9-4FA0-AA7E-DD4FC4F910F2}" srcOrd="0" destOrd="0" presId="urn:microsoft.com/office/officeart/2005/8/layout/vList5"/>
    <dgm:cxn modelId="{68B05D02-7DBA-4170-AEF0-253B5392AB88}" type="presParOf" srcId="{CBAFC969-D6C9-4FA0-AA7E-DD4FC4F910F2}" destId="{13B03F90-85AE-4245-9BA3-36BA7C1BCA58}" srcOrd="0" destOrd="0" presId="urn:microsoft.com/office/officeart/2005/8/layout/vList5"/>
    <dgm:cxn modelId="{732A316B-39F3-402E-9DF9-D067628D871B}"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solidFill>
          <a:schemeClr val="tx2"/>
        </a:solidFill>
        <a:effectLst>
          <a:innerShdw blurRad="825500" dist="50800" dir="13500000">
            <a:prstClr val="black"/>
          </a:innerShdw>
        </a:effectLst>
      </dgm:spPr>
      <dgm:t>
        <a:bodyPr/>
        <a:lstStyle/>
        <a:p>
          <a:pPr rtl="0"/>
          <a:r>
            <a:rPr lang="en-US" sz="3600" dirty="0" smtClean="0"/>
            <a:t>Two-Sample Hypothesis Testing</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61B91300-1E59-4AD1-B711-E66D3BF34746}" srcId="{DFA88CC8-EAF9-42DA-A4C8-793A1F818815}" destId="{601AFE5E-81B7-4493-BBD0-A9CB0AA6CAD2}" srcOrd="0" destOrd="0" parTransId="{C74E7451-C8CA-48D3-B887-55D8E13A929C}" sibTransId="{503552E4-F0C3-4F5F-B43B-B38C8200A8B5}"/>
    <dgm:cxn modelId="{36D9DB13-A54B-460E-80E2-3A348993337A}" type="presOf" srcId="{DFA88CC8-EAF9-42DA-A4C8-793A1F818815}" destId="{CBAFC969-D6C9-4FA0-AA7E-DD4FC4F910F2}" srcOrd="0" destOrd="0" presId="urn:microsoft.com/office/officeart/2005/8/layout/vList5"/>
    <dgm:cxn modelId="{E629B62C-AB20-4123-B4D6-98A4195B1190}" type="presOf" srcId="{601AFE5E-81B7-4493-BBD0-A9CB0AA6CAD2}" destId="{A3DFCA2A-3259-4688-A833-7E47232A7BA9}" srcOrd="0" destOrd="0" presId="urn:microsoft.com/office/officeart/2005/8/layout/vList5"/>
    <dgm:cxn modelId="{95C0E290-93FD-4A1A-A150-E69E7BAB39BB}" type="presParOf" srcId="{CBAFC969-D6C9-4FA0-AA7E-DD4FC4F910F2}" destId="{13B03F90-85AE-4245-9BA3-36BA7C1BCA58}" srcOrd="0" destOrd="0" presId="urn:microsoft.com/office/officeart/2005/8/layout/vList5"/>
    <dgm:cxn modelId="{82E09ADB-E2AD-4A0F-865C-BBAF37AE099F}"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solidFill>
          <a:schemeClr val="tx2"/>
        </a:solidFill>
        <a:effectLst>
          <a:innerShdw blurRad="825500" dist="50800" dir="13500000">
            <a:prstClr val="black"/>
          </a:innerShdw>
        </a:effectLst>
      </dgm:spPr>
      <dgm:t>
        <a:bodyPr/>
        <a:lstStyle/>
        <a:p>
          <a:pPr rtl="0"/>
          <a:r>
            <a:rPr lang="en-US" sz="3600" dirty="0" smtClean="0"/>
            <a:t>Two-Sample Hypothesis Testing</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40B3257C-9171-49DD-A450-0D53927062E6}" type="presOf" srcId="{601AFE5E-81B7-4493-BBD0-A9CB0AA6CAD2}" destId="{A3DFCA2A-3259-4688-A833-7E47232A7BA9}" srcOrd="0" destOrd="0" presId="urn:microsoft.com/office/officeart/2005/8/layout/vList5"/>
    <dgm:cxn modelId="{61B91300-1E59-4AD1-B711-E66D3BF34746}" srcId="{DFA88CC8-EAF9-42DA-A4C8-793A1F818815}" destId="{601AFE5E-81B7-4493-BBD0-A9CB0AA6CAD2}" srcOrd="0" destOrd="0" parTransId="{C74E7451-C8CA-48D3-B887-55D8E13A929C}" sibTransId="{503552E4-F0C3-4F5F-B43B-B38C8200A8B5}"/>
    <dgm:cxn modelId="{929267E9-5054-426E-88CC-F9AF9FE0A54F}" type="presOf" srcId="{DFA88CC8-EAF9-42DA-A4C8-793A1F818815}" destId="{CBAFC969-D6C9-4FA0-AA7E-DD4FC4F910F2}" srcOrd="0" destOrd="0" presId="urn:microsoft.com/office/officeart/2005/8/layout/vList5"/>
    <dgm:cxn modelId="{D9A44A9B-B099-49AB-B673-A4B1AC814216}" type="presParOf" srcId="{CBAFC969-D6C9-4FA0-AA7E-DD4FC4F910F2}" destId="{13B03F90-85AE-4245-9BA3-36BA7C1BCA58}" srcOrd="0" destOrd="0" presId="urn:microsoft.com/office/officeart/2005/8/layout/vList5"/>
    <dgm:cxn modelId="{EAD2ECAC-75C4-4B67-B5B4-6523D89C15D9}"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solidFill>
          <a:schemeClr val="tx2"/>
        </a:solidFill>
        <a:effectLst>
          <a:innerShdw blurRad="825500" dist="50800" dir="13500000">
            <a:prstClr val="black"/>
          </a:innerShdw>
        </a:effectLst>
      </dgm:spPr>
      <dgm:t>
        <a:bodyPr/>
        <a:lstStyle/>
        <a:p>
          <a:pPr rtl="0"/>
          <a:r>
            <a:rPr lang="en-US" sz="3600" dirty="0" smtClean="0"/>
            <a:t>Two-Sample Hypothesis Testing</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B2F73FD9-3104-4E52-A32A-821AB912758E}" type="presOf" srcId="{DFA88CC8-EAF9-42DA-A4C8-793A1F818815}" destId="{CBAFC969-D6C9-4FA0-AA7E-DD4FC4F910F2}" srcOrd="0" destOrd="0" presId="urn:microsoft.com/office/officeart/2005/8/layout/vList5"/>
    <dgm:cxn modelId="{61B91300-1E59-4AD1-B711-E66D3BF34746}" srcId="{DFA88CC8-EAF9-42DA-A4C8-793A1F818815}" destId="{601AFE5E-81B7-4493-BBD0-A9CB0AA6CAD2}" srcOrd="0" destOrd="0" parTransId="{C74E7451-C8CA-48D3-B887-55D8E13A929C}" sibTransId="{503552E4-F0C3-4F5F-B43B-B38C8200A8B5}"/>
    <dgm:cxn modelId="{79E612C6-6FD6-4FE0-8698-3C12EDCC6255}" type="presOf" srcId="{601AFE5E-81B7-4493-BBD0-A9CB0AA6CAD2}" destId="{A3DFCA2A-3259-4688-A833-7E47232A7BA9}" srcOrd="0" destOrd="0" presId="urn:microsoft.com/office/officeart/2005/8/layout/vList5"/>
    <dgm:cxn modelId="{BD44602C-A582-4DC9-BF3F-92E5B5604D3A}" type="presParOf" srcId="{CBAFC969-D6C9-4FA0-AA7E-DD4FC4F910F2}" destId="{13B03F90-85AE-4245-9BA3-36BA7C1BCA58}" srcOrd="0" destOrd="0" presId="urn:microsoft.com/office/officeart/2005/8/layout/vList5"/>
    <dgm:cxn modelId="{C3FCBA01-A7C6-4D27-90B8-C1706BCCEBC9}"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solidFill>
          <a:schemeClr val="tx2"/>
        </a:solidFill>
        <a:effectLst>
          <a:innerShdw blurRad="825500" dist="50800" dir="13500000">
            <a:prstClr val="black"/>
          </a:innerShdw>
        </a:effectLst>
      </dgm:spPr>
      <dgm:t>
        <a:bodyPr/>
        <a:lstStyle/>
        <a:p>
          <a:pPr rtl="0"/>
          <a:r>
            <a:rPr lang="en-US" sz="3600" dirty="0" smtClean="0"/>
            <a:t>Two-Sample Hypothesis Testing</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217FF497-D686-4804-91E1-20A8A8646982}" type="presOf" srcId="{DFA88CC8-EAF9-42DA-A4C8-793A1F818815}" destId="{CBAFC969-D6C9-4FA0-AA7E-DD4FC4F910F2}" srcOrd="0" destOrd="0" presId="urn:microsoft.com/office/officeart/2005/8/layout/vList5"/>
    <dgm:cxn modelId="{E10F6578-7AA3-465A-8347-91B427907103}" type="presOf" srcId="{601AFE5E-81B7-4493-BBD0-A9CB0AA6CAD2}" destId="{A3DFCA2A-3259-4688-A833-7E47232A7BA9}" srcOrd="0" destOrd="0" presId="urn:microsoft.com/office/officeart/2005/8/layout/vList5"/>
    <dgm:cxn modelId="{61B91300-1E59-4AD1-B711-E66D3BF34746}" srcId="{DFA88CC8-EAF9-42DA-A4C8-793A1F818815}" destId="{601AFE5E-81B7-4493-BBD0-A9CB0AA6CAD2}" srcOrd="0" destOrd="0" parTransId="{C74E7451-C8CA-48D3-B887-55D8E13A929C}" sibTransId="{503552E4-F0C3-4F5F-B43B-B38C8200A8B5}"/>
    <dgm:cxn modelId="{54D4C09B-880D-44FE-9B9E-23DF32E7AA84}" type="presParOf" srcId="{CBAFC969-D6C9-4FA0-AA7E-DD4FC4F910F2}" destId="{13B03F90-85AE-4245-9BA3-36BA7C1BCA58}" srcOrd="0" destOrd="0" presId="urn:microsoft.com/office/officeart/2005/8/layout/vList5"/>
    <dgm:cxn modelId="{6A7EE89D-7557-4F01-A44F-CD72458C3E9A}"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solidFill>
          <a:schemeClr val="tx2"/>
        </a:solidFill>
        <a:effectLst>
          <a:innerShdw blurRad="825500" dist="50800" dir="13500000">
            <a:prstClr val="black"/>
          </a:innerShdw>
        </a:effectLst>
      </dgm:spPr>
      <dgm:t>
        <a:bodyPr/>
        <a:lstStyle/>
        <a:p>
          <a:pPr rtl="0"/>
          <a:r>
            <a:rPr lang="en-US" sz="3600" dirty="0" smtClean="0"/>
            <a:t>Two-Sample Hypothesis Testing</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76AF3F3B-F142-4405-B727-B7614AFD867F}" type="presOf" srcId="{DFA88CC8-EAF9-42DA-A4C8-793A1F818815}" destId="{CBAFC969-D6C9-4FA0-AA7E-DD4FC4F910F2}" srcOrd="0" destOrd="0" presId="urn:microsoft.com/office/officeart/2005/8/layout/vList5"/>
    <dgm:cxn modelId="{61B91300-1E59-4AD1-B711-E66D3BF34746}" srcId="{DFA88CC8-EAF9-42DA-A4C8-793A1F818815}" destId="{601AFE5E-81B7-4493-BBD0-A9CB0AA6CAD2}" srcOrd="0" destOrd="0" parTransId="{C74E7451-C8CA-48D3-B887-55D8E13A929C}" sibTransId="{503552E4-F0C3-4F5F-B43B-B38C8200A8B5}"/>
    <dgm:cxn modelId="{B7A9AD88-AED2-4D84-B2AA-9AE91B967D81}" type="presOf" srcId="{601AFE5E-81B7-4493-BBD0-A9CB0AA6CAD2}" destId="{A3DFCA2A-3259-4688-A833-7E47232A7BA9}" srcOrd="0" destOrd="0" presId="urn:microsoft.com/office/officeart/2005/8/layout/vList5"/>
    <dgm:cxn modelId="{D58B6EBE-532E-461C-A118-CD5189A143DD}" type="presParOf" srcId="{CBAFC969-D6C9-4FA0-AA7E-DD4FC4F910F2}" destId="{13B03F90-85AE-4245-9BA3-36BA7C1BCA58}" srcOrd="0" destOrd="0" presId="urn:microsoft.com/office/officeart/2005/8/layout/vList5"/>
    <dgm:cxn modelId="{DB1FC547-F346-46D8-ABE1-E21267F4F171}"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solidFill>
          <a:schemeClr val="tx2"/>
        </a:solidFill>
        <a:effectLst>
          <a:innerShdw blurRad="825500" dist="50800" dir="13500000">
            <a:prstClr val="black"/>
          </a:innerShdw>
        </a:effectLst>
      </dgm:spPr>
      <dgm:t>
        <a:bodyPr/>
        <a:lstStyle/>
        <a:p>
          <a:pPr rtl="0"/>
          <a:r>
            <a:rPr lang="en-US" sz="3600" dirty="0" smtClean="0"/>
            <a:t>Two-Sample Hypothesis Testing</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36BE953A-4B5D-43E0-9F66-3B9BBFDC8DA0}" type="presOf" srcId="{601AFE5E-81B7-4493-BBD0-A9CB0AA6CAD2}" destId="{A3DFCA2A-3259-4688-A833-7E47232A7BA9}" srcOrd="0" destOrd="0" presId="urn:microsoft.com/office/officeart/2005/8/layout/vList5"/>
    <dgm:cxn modelId="{61B91300-1E59-4AD1-B711-E66D3BF34746}" srcId="{DFA88CC8-EAF9-42DA-A4C8-793A1F818815}" destId="{601AFE5E-81B7-4493-BBD0-A9CB0AA6CAD2}" srcOrd="0" destOrd="0" parTransId="{C74E7451-C8CA-48D3-B887-55D8E13A929C}" sibTransId="{503552E4-F0C3-4F5F-B43B-B38C8200A8B5}"/>
    <dgm:cxn modelId="{158069D2-DA95-45F4-B1DB-322B0D87E55F}" type="presOf" srcId="{DFA88CC8-EAF9-42DA-A4C8-793A1F818815}" destId="{CBAFC969-D6C9-4FA0-AA7E-DD4FC4F910F2}" srcOrd="0" destOrd="0" presId="urn:microsoft.com/office/officeart/2005/8/layout/vList5"/>
    <dgm:cxn modelId="{ACB540AF-98F3-451D-9278-F019CEB475EC}" type="presParOf" srcId="{CBAFC969-D6C9-4FA0-AA7E-DD4FC4F910F2}" destId="{13B03F90-85AE-4245-9BA3-36BA7C1BCA58}" srcOrd="0" destOrd="0" presId="urn:microsoft.com/office/officeart/2005/8/layout/vList5"/>
    <dgm:cxn modelId="{9ED0BBDF-E384-43F1-BC11-2D3EDB21A0EA}"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solidFill>
          <a:schemeClr val="tx2"/>
        </a:solidFill>
        <a:effectLst>
          <a:innerShdw blurRad="825500" dist="50800" dir="13500000">
            <a:prstClr val="black"/>
          </a:innerShdw>
        </a:effectLst>
      </dgm:spPr>
      <dgm:t>
        <a:bodyPr/>
        <a:lstStyle/>
        <a:p>
          <a:pPr rtl="0"/>
          <a:r>
            <a:rPr lang="en-US" sz="3600" dirty="0" smtClean="0"/>
            <a:t>Hypothesis Testing</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B0523D7C-A723-4D7B-B74A-85F70E9F4697}" type="presOf" srcId="{601AFE5E-81B7-4493-BBD0-A9CB0AA6CAD2}" destId="{A3DFCA2A-3259-4688-A833-7E47232A7BA9}" srcOrd="0" destOrd="0" presId="urn:microsoft.com/office/officeart/2005/8/layout/vList5"/>
    <dgm:cxn modelId="{102C1AF1-37E4-40A9-BBB8-E2362EB379AD}" type="presOf" srcId="{DFA88CC8-EAF9-42DA-A4C8-793A1F818815}" destId="{CBAFC969-D6C9-4FA0-AA7E-DD4FC4F910F2}" srcOrd="0" destOrd="0" presId="urn:microsoft.com/office/officeart/2005/8/layout/vList5"/>
    <dgm:cxn modelId="{61B91300-1E59-4AD1-B711-E66D3BF34746}" srcId="{DFA88CC8-EAF9-42DA-A4C8-793A1F818815}" destId="{601AFE5E-81B7-4493-BBD0-A9CB0AA6CAD2}" srcOrd="0" destOrd="0" parTransId="{C74E7451-C8CA-48D3-B887-55D8E13A929C}" sibTransId="{503552E4-F0C3-4F5F-B43B-B38C8200A8B5}"/>
    <dgm:cxn modelId="{B2ECFF68-B24A-48A7-9D26-CF510C733ACC}" type="presParOf" srcId="{CBAFC969-D6C9-4FA0-AA7E-DD4FC4F910F2}" destId="{13B03F90-85AE-4245-9BA3-36BA7C1BCA58}" srcOrd="0" destOrd="0" presId="urn:microsoft.com/office/officeart/2005/8/layout/vList5"/>
    <dgm:cxn modelId="{0AD7A295-B192-4A11-8C3B-D0573E50AE2C}"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solidFill>
          <a:schemeClr val="tx2"/>
        </a:solidFill>
        <a:effectLst>
          <a:innerShdw blurRad="825500" dist="50800" dir="13500000">
            <a:prstClr val="black"/>
          </a:innerShdw>
        </a:effectLst>
      </dgm:spPr>
      <dgm:t>
        <a:bodyPr/>
        <a:lstStyle/>
        <a:p>
          <a:pPr rtl="0"/>
          <a:r>
            <a:rPr lang="en-US" sz="3600" dirty="0" smtClean="0"/>
            <a:t>Two-Sample Hypothesis Testing</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4F7D6835-FF6F-49F9-B83F-395CAD4BFAE6}" type="presOf" srcId="{601AFE5E-81B7-4493-BBD0-A9CB0AA6CAD2}" destId="{A3DFCA2A-3259-4688-A833-7E47232A7BA9}" srcOrd="0" destOrd="0" presId="urn:microsoft.com/office/officeart/2005/8/layout/vList5"/>
    <dgm:cxn modelId="{61B91300-1E59-4AD1-B711-E66D3BF34746}" srcId="{DFA88CC8-EAF9-42DA-A4C8-793A1F818815}" destId="{601AFE5E-81B7-4493-BBD0-A9CB0AA6CAD2}" srcOrd="0" destOrd="0" parTransId="{C74E7451-C8CA-48D3-B887-55D8E13A929C}" sibTransId="{503552E4-F0C3-4F5F-B43B-B38C8200A8B5}"/>
    <dgm:cxn modelId="{B7B54478-FFE3-46FF-B900-E60F0D345B1F}" type="presOf" srcId="{DFA88CC8-EAF9-42DA-A4C8-793A1F818815}" destId="{CBAFC969-D6C9-4FA0-AA7E-DD4FC4F910F2}" srcOrd="0" destOrd="0" presId="urn:microsoft.com/office/officeart/2005/8/layout/vList5"/>
    <dgm:cxn modelId="{4FCABB27-B9E7-4D32-B7E2-802BB8E56D59}" type="presParOf" srcId="{CBAFC969-D6C9-4FA0-AA7E-DD4FC4F910F2}" destId="{13B03F90-85AE-4245-9BA3-36BA7C1BCA58}" srcOrd="0" destOrd="0" presId="urn:microsoft.com/office/officeart/2005/8/layout/vList5"/>
    <dgm:cxn modelId="{C5D495F9-4DBF-498A-A8F9-A40B24C29147}"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solidFill>
          <a:schemeClr val="tx2"/>
        </a:solidFill>
        <a:effectLst>
          <a:innerShdw blurRad="825500" dist="50800" dir="13500000">
            <a:prstClr val="black"/>
          </a:innerShdw>
        </a:effectLst>
      </dgm:spPr>
      <dgm:t>
        <a:bodyPr/>
        <a:lstStyle/>
        <a:p>
          <a:pPr rtl="0"/>
          <a:r>
            <a:rPr lang="en-US" sz="3600" dirty="0" smtClean="0"/>
            <a:t>Two-Sample Hypothesis Testing</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812CEC32-D6F8-424F-ACC9-1A49DD76DFA6}" type="presOf" srcId="{601AFE5E-81B7-4493-BBD0-A9CB0AA6CAD2}" destId="{A3DFCA2A-3259-4688-A833-7E47232A7BA9}" srcOrd="0" destOrd="0" presId="urn:microsoft.com/office/officeart/2005/8/layout/vList5"/>
    <dgm:cxn modelId="{61B91300-1E59-4AD1-B711-E66D3BF34746}" srcId="{DFA88CC8-EAF9-42DA-A4C8-793A1F818815}" destId="{601AFE5E-81B7-4493-BBD0-A9CB0AA6CAD2}" srcOrd="0" destOrd="0" parTransId="{C74E7451-C8CA-48D3-B887-55D8E13A929C}" sibTransId="{503552E4-F0C3-4F5F-B43B-B38C8200A8B5}"/>
    <dgm:cxn modelId="{64D547B0-0E6D-4F0E-996E-4F046AEB6802}" type="presOf" srcId="{DFA88CC8-EAF9-42DA-A4C8-793A1F818815}" destId="{CBAFC969-D6C9-4FA0-AA7E-DD4FC4F910F2}" srcOrd="0" destOrd="0" presId="urn:microsoft.com/office/officeart/2005/8/layout/vList5"/>
    <dgm:cxn modelId="{5259A4F0-A505-4591-A182-429B366948AB}" type="presParOf" srcId="{CBAFC969-D6C9-4FA0-AA7E-DD4FC4F910F2}" destId="{13B03F90-85AE-4245-9BA3-36BA7C1BCA58}" srcOrd="0" destOrd="0" presId="urn:microsoft.com/office/officeart/2005/8/layout/vList5"/>
    <dgm:cxn modelId="{14502674-DF5C-4AEA-A8AA-CD4C80D42301}"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solidFill>
          <a:schemeClr val="tx2"/>
        </a:solidFill>
        <a:effectLst>
          <a:innerShdw blurRad="825500" dist="50800" dir="13500000">
            <a:prstClr val="black"/>
          </a:innerShdw>
        </a:effectLst>
      </dgm:spPr>
      <dgm:t>
        <a:bodyPr/>
        <a:lstStyle/>
        <a:p>
          <a:pPr rtl="0"/>
          <a:r>
            <a:rPr lang="en-US" sz="3600" dirty="0" smtClean="0"/>
            <a:t>Two-Sample Hypothesis Testing</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61B91300-1E59-4AD1-B711-E66D3BF34746}" srcId="{DFA88CC8-EAF9-42DA-A4C8-793A1F818815}" destId="{601AFE5E-81B7-4493-BBD0-A9CB0AA6CAD2}" srcOrd="0" destOrd="0" parTransId="{C74E7451-C8CA-48D3-B887-55D8E13A929C}" sibTransId="{503552E4-F0C3-4F5F-B43B-B38C8200A8B5}"/>
    <dgm:cxn modelId="{22644B8E-AB56-4823-85DA-906135BCA0F7}" type="presOf" srcId="{601AFE5E-81B7-4493-BBD0-A9CB0AA6CAD2}" destId="{A3DFCA2A-3259-4688-A833-7E47232A7BA9}" srcOrd="0" destOrd="0" presId="urn:microsoft.com/office/officeart/2005/8/layout/vList5"/>
    <dgm:cxn modelId="{EF9044D0-A63C-423E-ABBE-6144F2EBF5DA}" type="presOf" srcId="{DFA88CC8-EAF9-42DA-A4C8-793A1F818815}" destId="{CBAFC969-D6C9-4FA0-AA7E-DD4FC4F910F2}" srcOrd="0" destOrd="0" presId="urn:microsoft.com/office/officeart/2005/8/layout/vList5"/>
    <dgm:cxn modelId="{FDCA0F99-0904-4654-ACF9-3EC3C3FF895B}" type="presParOf" srcId="{CBAFC969-D6C9-4FA0-AA7E-DD4FC4F910F2}" destId="{13B03F90-85AE-4245-9BA3-36BA7C1BCA58}" srcOrd="0" destOrd="0" presId="urn:microsoft.com/office/officeart/2005/8/layout/vList5"/>
    <dgm:cxn modelId="{B72554B0-F1F0-424D-91DB-4ACAB2C5F4DF}"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solidFill>
          <a:schemeClr val="tx2"/>
        </a:solidFill>
        <a:effectLst>
          <a:innerShdw blurRad="825500" dist="50800" dir="13500000">
            <a:prstClr val="black"/>
          </a:innerShdw>
        </a:effectLst>
      </dgm:spPr>
      <dgm:t>
        <a:bodyPr/>
        <a:lstStyle/>
        <a:p>
          <a:pPr rtl="0"/>
          <a:r>
            <a:rPr lang="en-US" sz="3600" dirty="0" smtClean="0"/>
            <a:t>Two-Sample Hypothesis Testing</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E05A5FB8-D1C5-4129-85F1-F3688CFB1364}" type="presOf" srcId="{601AFE5E-81B7-4493-BBD0-A9CB0AA6CAD2}" destId="{A3DFCA2A-3259-4688-A833-7E47232A7BA9}" srcOrd="0" destOrd="0" presId="urn:microsoft.com/office/officeart/2005/8/layout/vList5"/>
    <dgm:cxn modelId="{61B91300-1E59-4AD1-B711-E66D3BF34746}" srcId="{DFA88CC8-EAF9-42DA-A4C8-793A1F818815}" destId="{601AFE5E-81B7-4493-BBD0-A9CB0AA6CAD2}" srcOrd="0" destOrd="0" parTransId="{C74E7451-C8CA-48D3-B887-55D8E13A929C}" sibTransId="{503552E4-F0C3-4F5F-B43B-B38C8200A8B5}"/>
    <dgm:cxn modelId="{B9D6ADC5-4C47-4A1F-BBEC-CC28FC0CCB09}" type="presOf" srcId="{DFA88CC8-EAF9-42DA-A4C8-793A1F818815}" destId="{CBAFC969-D6C9-4FA0-AA7E-DD4FC4F910F2}" srcOrd="0" destOrd="0" presId="urn:microsoft.com/office/officeart/2005/8/layout/vList5"/>
    <dgm:cxn modelId="{75CDB3A0-F968-4DDF-A6CB-0ACFC66AF791}" type="presParOf" srcId="{CBAFC969-D6C9-4FA0-AA7E-DD4FC4F910F2}" destId="{13B03F90-85AE-4245-9BA3-36BA7C1BCA58}" srcOrd="0" destOrd="0" presId="urn:microsoft.com/office/officeart/2005/8/layout/vList5"/>
    <dgm:cxn modelId="{FF8E9F91-BDA1-48FF-9C8A-FDFE140B3B01}"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4C8763C5-65EF-44E8-82BE-15932348431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20D63AB-9284-4EB9-BDB8-704D999003A0}">
      <dgm:prSet custT="1"/>
      <dgm:spPr>
        <a:solidFill>
          <a:schemeClr val="tx2"/>
        </a:solidFill>
      </dgm:spPr>
      <dgm:t>
        <a:bodyPr/>
        <a:lstStyle/>
        <a:p>
          <a:pPr algn="ctr" rtl="0"/>
          <a:r>
            <a:rPr lang="en-US" sz="5400" dirty="0" smtClean="0"/>
            <a:t>End</a:t>
          </a:r>
          <a:endParaRPr lang="en-US" sz="5400" dirty="0"/>
        </a:p>
      </dgm:t>
    </dgm:pt>
    <dgm:pt modelId="{B5F39481-DE7E-49FF-893D-689A3BDBFCF9}" type="parTrans" cxnId="{79943951-4083-41AD-A9D6-9E896734C7F4}">
      <dgm:prSet/>
      <dgm:spPr/>
      <dgm:t>
        <a:bodyPr/>
        <a:lstStyle/>
        <a:p>
          <a:endParaRPr lang="en-US"/>
        </a:p>
      </dgm:t>
    </dgm:pt>
    <dgm:pt modelId="{CDCCFDB2-17B3-4098-9B6C-6B18F6CDE8D2}" type="sibTrans" cxnId="{79943951-4083-41AD-A9D6-9E896734C7F4}">
      <dgm:prSet/>
      <dgm:spPr/>
      <dgm:t>
        <a:bodyPr/>
        <a:lstStyle/>
        <a:p>
          <a:endParaRPr lang="en-US"/>
        </a:p>
      </dgm:t>
    </dgm:pt>
    <dgm:pt modelId="{532A5627-EF82-4CDF-A013-16A6DE8184B8}" type="pres">
      <dgm:prSet presAssocID="{4C8763C5-65EF-44E8-82BE-159323484316}" presName="linear" presStyleCnt="0">
        <dgm:presLayoutVars>
          <dgm:animLvl val="lvl"/>
          <dgm:resizeHandles val="exact"/>
        </dgm:presLayoutVars>
      </dgm:prSet>
      <dgm:spPr/>
      <dgm:t>
        <a:bodyPr/>
        <a:lstStyle/>
        <a:p>
          <a:endParaRPr lang="en-US"/>
        </a:p>
      </dgm:t>
    </dgm:pt>
    <dgm:pt modelId="{A6C91B52-68CA-4730-899D-B0CAB925556C}" type="pres">
      <dgm:prSet presAssocID="{020D63AB-9284-4EB9-BDB8-704D999003A0}" presName="parentText" presStyleLbl="node1" presStyleIdx="0" presStyleCnt="1" custScaleX="103281" custScaleY="279779" custLinFactNeighborX="9181" custLinFactNeighborY="-41967">
        <dgm:presLayoutVars>
          <dgm:chMax val="0"/>
          <dgm:bulletEnabled val="1"/>
        </dgm:presLayoutVars>
      </dgm:prSet>
      <dgm:spPr/>
      <dgm:t>
        <a:bodyPr/>
        <a:lstStyle/>
        <a:p>
          <a:endParaRPr lang="en-US"/>
        </a:p>
      </dgm:t>
    </dgm:pt>
  </dgm:ptLst>
  <dgm:cxnLst>
    <dgm:cxn modelId="{79943951-4083-41AD-A9D6-9E896734C7F4}" srcId="{4C8763C5-65EF-44E8-82BE-159323484316}" destId="{020D63AB-9284-4EB9-BDB8-704D999003A0}" srcOrd="0" destOrd="0" parTransId="{B5F39481-DE7E-49FF-893D-689A3BDBFCF9}" sibTransId="{CDCCFDB2-17B3-4098-9B6C-6B18F6CDE8D2}"/>
    <dgm:cxn modelId="{8E6A115E-034A-4D53-9E76-4F3A48FECDD6}" type="presOf" srcId="{4C8763C5-65EF-44E8-82BE-159323484316}" destId="{532A5627-EF82-4CDF-A013-16A6DE8184B8}" srcOrd="0" destOrd="0" presId="urn:microsoft.com/office/officeart/2005/8/layout/vList2"/>
    <dgm:cxn modelId="{75731819-E6FE-4FED-B441-6807ADFC6C08}" type="presOf" srcId="{020D63AB-9284-4EB9-BDB8-704D999003A0}" destId="{A6C91B52-68CA-4730-899D-B0CAB925556C}" srcOrd="0" destOrd="0" presId="urn:microsoft.com/office/officeart/2005/8/layout/vList2"/>
    <dgm:cxn modelId="{BB68F7E5-3F3D-4E2F-80AD-53ED01F81738}" type="presParOf" srcId="{532A5627-EF82-4CDF-A013-16A6DE8184B8}" destId="{A6C91B52-68CA-4730-899D-B0CAB925556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solidFill>
          <a:schemeClr val="tx2"/>
        </a:solidFill>
        <a:effectLst>
          <a:innerShdw blurRad="825500" dist="50800" dir="13500000">
            <a:prstClr val="black"/>
          </a:innerShdw>
        </a:effectLst>
      </dgm:spPr>
      <dgm:t>
        <a:bodyPr/>
        <a:lstStyle/>
        <a:p>
          <a:pPr rtl="0"/>
          <a:r>
            <a:rPr lang="en-US" sz="3600" dirty="0" smtClean="0"/>
            <a:t>Hypothesis Testing</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7C1CEB5B-BF6A-4192-B50A-05ED96DD838E}" type="presOf" srcId="{601AFE5E-81B7-4493-BBD0-A9CB0AA6CAD2}" destId="{A3DFCA2A-3259-4688-A833-7E47232A7BA9}" srcOrd="0" destOrd="0" presId="urn:microsoft.com/office/officeart/2005/8/layout/vList5"/>
    <dgm:cxn modelId="{38CA244C-7187-4729-87C5-6A7EA3D1D297}" type="presOf" srcId="{DFA88CC8-EAF9-42DA-A4C8-793A1F818815}" destId="{CBAFC969-D6C9-4FA0-AA7E-DD4FC4F910F2}" srcOrd="0" destOrd="0" presId="urn:microsoft.com/office/officeart/2005/8/layout/vList5"/>
    <dgm:cxn modelId="{61B91300-1E59-4AD1-B711-E66D3BF34746}" srcId="{DFA88CC8-EAF9-42DA-A4C8-793A1F818815}" destId="{601AFE5E-81B7-4493-BBD0-A9CB0AA6CAD2}" srcOrd="0" destOrd="0" parTransId="{C74E7451-C8CA-48D3-B887-55D8E13A929C}" sibTransId="{503552E4-F0C3-4F5F-B43B-B38C8200A8B5}"/>
    <dgm:cxn modelId="{F786C095-F9E4-4829-B940-356350D7AEBE}" type="presParOf" srcId="{CBAFC969-D6C9-4FA0-AA7E-DD4FC4F910F2}" destId="{13B03F90-85AE-4245-9BA3-36BA7C1BCA58}" srcOrd="0" destOrd="0" presId="urn:microsoft.com/office/officeart/2005/8/layout/vList5"/>
    <dgm:cxn modelId="{C4CF4E5B-65AB-4FBA-A3B5-B7D27533652C}"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solidFill>
          <a:schemeClr val="tx2"/>
        </a:solidFill>
        <a:effectLst>
          <a:innerShdw blurRad="825500" dist="50800" dir="13500000">
            <a:prstClr val="black"/>
          </a:innerShdw>
        </a:effectLst>
      </dgm:spPr>
      <dgm:t>
        <a:bodyPr/>
        <a:lstStyle/>
        <a:p>
          <a:pPr rtl="0"/>
          <a:r>
            <a:rPr lang="en-US" sz="3600" dirty="0" smtClean="0"/>
            <a:t>Hypothesis Testing</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61B91300-1E59-4AD1-B711-E66D3BF34746}" srcId="{DFA88CC8-EAF9-42DA-A4C8-793A1F818815}" destId="{601AFE5E-81B7-4493-BBD0-A9CB0AA6CAD2}" srcOrd="0" destOrd="0" parTransId="{C74E7451-C8CA-48D3-B887-55D8E13A929C}" sibTransId="{503552E4-F0C3-4F5F-B43B-B38C8200A8B5}"/>
    <dgm:cxn modelId="{4E048E10-A351-4103-9DE6-5AF0BE4B8B73}" type="presOf" srcId="{DFA88CC8-EAF9-42DA-A4C8-793A1F818815}" destId="{CBAFC969-D6C9-4FA0-AA7E-DD4FC4F910F2}" srcOrd="0" destOrd="0" presId="urn:microsoft.com/office/officeart/2005/8/layout/vList5"/>
    <dgm:cxn modelId="{28FCE9A8-FA09-4026-A4EA-098E640D4325}" type="presOf" srcId="{601AFE5E-81B7-4493-BBD0-A9CB0AA6CAD2}" destId="{A3DFCA2A-3259-4688-A833-7E47232A7BA9}" srcOrd="0" destOrd="0" presId="urn:microsoft.com/office/officeart/2005/8/layout/vList5"/>
    <dgm:cxn modelId="{D785A6C1-3F4F-4AF4-8A14-A1B5C8DEE796}" type="presParOf" srcId="{CBAFC969-D6C9-4FA0-AA7E-DD4FC4F910F2}" destId="{13B03F90-85AE-4245-9BA3-36BA7C1BCA58}" srcOrd="0" destOrd="0" presId="urn:microsoft.com/office/officeart/2005/8/layout/vList5"/>
    <dgm:cxn modelId="{3952C048-B644-4272-BA8C-5F53511424D5}"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solidFill>
          <a:schemeClr val="tx2"/>
        </a:solidFill>
        <a:effectLst>
          <a:innerShdw blurRad="825500" dist="50800" dir="13500000">
            <a:prstClr val="black"/>
          </a:innerShdw>
        </a:effectLst>
      </dgm:spPr>
      <dgm:t>
        <a:bodyPr/>
        <a:lstStyle/>
        <a:p>
          <a:pPr rtl="0"/>
          <a:r>
            <a:rPr lang="en-US" sz="3600" dirty="0" smtClean="0"/>
            <a:t>Hypothesis Testing</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647F41FE-905D-4836-81F2-19656608F1B2}" type="presOf" srcId="{601AFE5E-81B7-4493-BBD0-A9CB0AA6CAD2}" destId="{A3DFCA2A-3259-4688-A833-7E47232A7BA9}" srcOrd="0" destOrd="0" presId="urn:microsoft.com/office/officeart/2005/8/layout/vList5"/>
    <dgm:cxn modelId="{12D65F9D-FAB4-4BAD-980D-AB3E89D30F60}" type="presOf" srcId="{DFA88CC8-EAF9-42DA-A4C8-793A1F818815}" destId="{CBAFC969-D6C9-4FA0-AA7E-DD4FC4F910F2}" srcOrd="0" destOrd="0" presId="urn:microsoft.com/office/officeart/2005/8/layout/vList5"/>
    <dgm:cxn modelId="{61B91300-1E59-4AD1-B711-E66D3BF34746}" srcId="{DFA88CC8-EAF9-42DA-A4C8-793A1F818815}" destId="{601AFE5E-81B7-4493-BBD0-A9CB0AA6CAD2}" srcOrd="0" destOrd="0" parTransId="{C74E7451-C8CA-48D3-B887-55D8E13A929C}" sibTransId="{503552E4-F0C3-4F5F-B43B-B38C8200A8B5}"/>
    <dgm:cxn modelId="{95F24864-CB36-4C15-B56A-D130170100AE}" type="presParOf" srcId="{CBAFC969-D6C9-4FA0-AA7E-DD4FC4F910F2}" destId="{13B03F90-85AE-4245-9BA3-36BA7C1BCA58}" srcOrd="0" destOrd="0" presId="urn:microsoft.com/office/officeart/2005/8/layout/vList5"/>
    <dgm:cxn modelId="{73DB9396-23CF-4E73-80D4-C15226C174D8}"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solidFill>
          <a:schemeClr val="tx2"/>
        </a:solidFill>
        <a:effectLst>
          <a:innerShdw blurRad="825500" dist="50800" dir="13500000">
            <a:prstClr val="black"/>
          </a:innerShdw>
        </a:effectLst>
      </dgm:spPr>
      <dgm:t>
        <a:bodyPr/>
        <a:lstStyle/>
        <a:p>
          <a:pPr rtl="0"/>
          <a:r>
            <a:rPr lang="en-US" sz="3600" dirty="0" smtClean="0"/>
            <a:t>Hypothesis Testing</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86B75E0F-E17B-45EB-BBB1-1715A696A352}" type="presOf" srcId="{601AFE5E-81B7-4493-BBD0-A9CB0AA6CAD2}" destId="{A3DFCA2A-3259-4688-A833-7E47232A7BA9}" srcOrd="0" destOrd="0" presId="urn:microsoft.com/office/officeart/2005/8/layout/vList5"/>
    <dgm:cxn modelId="{61B91300-1E59-4AD1-B711-E66D3BF34746}" srcId="{DFA88CC8-EAF9-42DA-A4C8-793A1F818815}" destId="{601AFE5E-81B7-4493-BBD0-A9CB0AA6CAD2}" srcOrd="0" destOrd="0" parTransId="{C74E7451-C8CA-48D3-B887-55D8E13A929C}" sibTransId="{503552E4-F0C3-4F5F-B43B-B38C8200A8B5}"/>
    <dgm:cxn modelId="{CCF0AF61-11E2-4D85-8239-5662B15D13DD}" type="presOf" srcId="{DFA88CC8-EAF9-42DA-A4C8-793A1F818815}" destId="{CBAFC969-D6C9-4FA0-AA7E-DD4FC4F910F2}" srcOrd="0" destOrd="0" presId="urn:microsoft.com/office/officeart/2005/8/layout/vList5"/>
    <dgm:cxn modelId="{28AEDAE8-44FA-420E-BD35-EE21A0983F2B}" type="presParOf" srcId="{CBAFC969-D6C9-4FA0-AA7E-DD4FC4F910F2}" destId="{13B03F90-85AE-4245-9BA3-36BA7C1BCA58}" srcOrd="0" destOrd="0" presId="urn:microsoft.com/office/officeart/2005/8/layout/vList5"/>
    <dgm:cxn modelId="{07786BB6-1382-40CD-88A0-F35ADE45B3B6}"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solidFill>
          <a:schemeClr val="tx2"/>
        </a:solidFill>
        <a:effectLst>
          <a:innerShdw blurRad="825500" dist="50800" dir="13500000">
            <a:prstClr val="black"/>
          </a:innerShdw>
        </a:effectLst>
      </dgm:spPr>
      <dgm:t>
        <a:bodyPr/>
        <a:lstStyle/>
        <a:p>
          <a:pPr rtl="0"/>
          <a:r>
            <a:rPr lang="en-US" sz="3600" dirty="0" smtClean="0"/>
            <a:t>Hypothesis Testing</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61B91300-1E59-4AD1-B711-E66D3BF34746}" srcId="{DFA88CC8-EAF9-42DA-A4C8-793A1F818815}" destId="{601AFE5E-81B7-4493-BBD0-A9CB0AA6CAD2}" srcOrd="0" destOrd="0" parTransId="{C74E7451-C8CA-48D3-B887-55D8E13A929C}" sibTransId="{503552E4-F0C3-4F5F-B43B-B38C8200A8B5}"/>
    <dgm:cxn modelId="{FBEC3A56-AF24-4370-859B-D5CB74902866}" type="presOf" srcId="{601AFE5E-81B7-4493-BBD0-A9CB0AA6CAD2}" destId="{A3DFCA2A-3259-4688-A833-7E47232A7BA9}" srcOrd="0" destOrd="0" presId="urn:microsoft.com/office/officeart/2005/8/layout/vList5"/>
    <dgm:cxn modelId="{AC012D9C-A89B-4061-B010-93F4CA81BCC8}" type="presOf" srcId="{DFA88CC8-EAF9-42DA-A4C8-793A1F818815}" destId="{CBAFC969-D6C9-4FA0-AA7E-DD4FC4F910F2}" srcOrd="0" destOrd="0" presId="urn:microsoft.com/office/officeart/2005/8/layout/vList5"/>
    <dgm:cxn modelId="{7D166319-6B4E-4295-AB8D-ACCBCD432C3A}" type="presParOf" srcId="{CBAFC969-D6C9-4FA0-AA7E-DD4FC4F910F2}" destId="{13B03F90-85AE-4245-9BA3-36BA7C1BCA58}" srcOrd="0" destOrd="0" presId="urn:microsoft.com/office/officeart/2005/8/layout/vList5"/>
    <dgm:cxn modelId="{3D993356-B179-4D2D-BD12-6C78422ADF3C}"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solidFill>
          <a:schemeClr val="tx2"/>
        </a:solidFill>
        <a:effectLst>
          <a:innerShdw blurRad="825500" dist="50800" dir="13500000">
            <a:prstClr val="black"/>
          </a:innerShdw>
        </a:effectLst>
      </dgm:spPr>
      <dgm:t>
        <a:bodyPr/>
        <a:lstStyle/>
        <a:p>
          <a:pPr rtl="0"/>
          <a:r>
            <a:rPr lang="en-US" sz="3600" dirty="0" smtClean="0"/>
            <a:t>Hypothesis Testing</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custLinFactNeighborX="75874" custLinFactNeighborY="-10059">
        <dgm:presLayoutVars>
          <dgm:chMax val="1"/>
          <dgm:bulletEnabled val="1"/>
        </dgm:presLayoutVars>
      </dgm:prSet>
      <dgm:spPr/>
      <dgm:t>
        <a:bodyPr/>
        <a:lstStyle/>
        <a:p>
          <a:endParaRPr lang="en-US"/>
        </a:p>
      </dgm:t>
    </dgm:pt>
  </dgm:ptLst>
  <dgm:cxnLst>
    <dgm:cxn modelId="{F946945C-FB1D-4226-953A-CB5C0AE70C3C}" type="presOf" srcId="{601AFE5E-81B7-4493-BBD0-A9CB0AA6CAD2}" destId="{A3DFCA2A-3259-4688-A833-7E47232A7BA9}" srcOrd="0" destOrd="0" presId="urn:microsoft.com/office/officeart/2005/8/layout/vList5"/>
    <dgm:cxn modelId="{61B91300-1E59-4AD1-B711-E66D3BF34746}" srcId="{DFA88CC8-EAF9-42DA-A4C8-793A1F818815}" destId="{601AFE5E-81B7-4493-BBD0-A9CB0AA6CAD2}" srcOrd="0" destOrd="0" parTransId="{C74E7451-C8CA-48D3-B887-55D8E13A929C}" sibTransId="{503552E4-F0C3-4F5F-B43B-B38C8200A8B5}"/>
    <dgm:cxn modelId="{8830E3D7-F721-4044-A2F4-07B49B189BDA}" type="presOf" srcId="{DFA88CC8-EAF9-42DA-A4C8-793A1F818815}" destId="{CBAFC969-D6C9-4FA0-AA7E-DD4FC4F910F2}" srcOrd="0" destOrd="0" presId="urn:microsoft.com/office/officeart/2005/8/layout/vList5"/>
    <dgm:cxn modelId="{4FE193D0-8A4F-47E5-87A7-9D7D1570944A}" type="presParOf" srcId="{CBAFC969-D6C9-4FA0-AA7E-DD4FC4F910F2}" destId="{13B03F90-85AE-4245-9BA3-36BA7C1BCA58}" srcOrd="0" destOrd="0" presId="urn:microsoft.com/office/officeart/2005/8/layout/vList5"/>
    <dgm:cxn modelId="{1A413026-5FB7-444C-932C-A6156CDB9AD8}"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301CF29-031A-473C-AFEB-BC37CEEFE31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272188CF-E719-4B97-93EC-29B63202C477}">
      <dgm:prSet custT="1"/>
      <dgm:spPr>
        <a:solidFill>
          <a:schemeClr val="tx2"/>
        </a:solidFill>
        <a:effectLst>
          <a:innerShdw blurRad="825500" dist="50800" dir="13500000">
            <a:prstClr val="black"/>
          </a:innerShdw>
        </a:effectLst>
      </dgm:spPr>
      <dgm:t>
        <a:bodyPr/>
        <a:lstStyle/>
        <a:p>
          <a:pPr rtl="0"/>
          <a:r>
            <a:rPr lang="en-US" sz="3200" dirty="0" smtClean="0"/>
            <a:t>Hypothesis Testing</a:t>
          </a:r>
          <a:endParaRPr lang="en-US" sz="3200" dirty="0"/>
        </a:p>
      </dgm:t>
    </dgm:pt>
    <dgm:pt modelId="{4CA52A13-6C42-417F-B611-4FA082D5BA09}" type="parTrans" cxnId="{FEAD0BCF-B4DF-4326-AA14-FD3C33CB8493}">
      <dgm:prSet/>
      <dgm:spPr/>
      <dgm:t>
        <a:bodyPr/>
        <a:lstStyle/>
        <a:p>
          <a:endParaRPr lang="en-US"/>
        </a:p>
      </dgm:t>
    </dgm:pt>
    <dgm:pt modelId="{253434C2-7ED9-42CA-8030-2E8DC2F2D88E}" type="sibTrans" cxnId="{FEAD0BCF-B4DF-4326-AA14-FD3C33CB8493}">
      <dgm:prSet/>
      <dgm:spPr/>
      <dgm:t>
        <a:bodyPr/>
        <a:lstStyle/>
        <a:p>
          <a:endParaRPr lang="en-US"/>
        </a:p>
      </dgm:t>
    </dgm:pt>
    <dgm:pt modelId="{CECCFC02-FA83-430C-9F2A-11CE0F366AB4}" type="pres">
      <dgm:prSet presAssocID="{6301CF29-031A-473C-AFEB-BC37CEEFE31C}" presName="Name0" presStyleCnt="0">
        <dgm:presLayoutVars>
          <dgm:dir/>
          <dgm:animLvl val="lvl"/>
          <dgm:resizeHandles val="exact"/>
        </dgm:presLayoutVars>
      </dgm:prSet>
      <dgm:spPr/>
      <dgm:t>
        <a:bodyPr/>
        <a:lstStyle/>
        <a:p>
          <a:endParaRPr lang="en-US"/>
        </a:p>
      </dgm:t>
    </dgm:pt>
    <dgm:pt modelId="{F0C98EE2-93C6-4055-B774-04D737F872FE}" type="pres">
      <dgm:prSet presAssocID="{272188CF-E719-4B97-93EC-29B63202C477}" presName="linNode" presStyleCnt="0"/>
      <dgm:spPr/>
    </dgm:pt>
    <dgm:pt modelId="{67102D7B-15D9-45C1-9189-36EE3C442D3B}" type="pres">
      <dgm:prSet presAssocID="{272188CF-E719-4B97-93EC-29B63202C477}" presName="parentText" presStyleLbl="node1" presStyleIdx="0" presStyleCnt="1" custScaleX="277778" custLinFactNeighborX="1286" custLinFactNeighborY="-3120">
        <dgm:presLayoutVars>
          <dgm:chMax val="1"/>
          <dgm:bulletEnabled val="1"/>
        </dgm:presLayoutVars>
      </dgm:prSet>
      <dgm:spPr/>
      <dgm:t>
        <a:bodyPr/>
        <a:lstStyle/>
        <a:p>
          <a:endParaRPr lang="en-US"/>
        </a:p>
      </dgm:t>
    </dgm:pt>
  </dgm:ptLst>
  <dgm:cxnLst>
    <dgm:cxn modelId="{E7DE2764-04AC-4BBF-8BB0-084E8F3AB5A0}" type="presOf" srcId="{6301CF29-031A-473C-AFEB-BC37CEEFE31C}" destId="{CECCFC02-FA83-430C-9F2A-11CE0F366AB4}" srcOrd="0" destOrd="0" presId="urn:microsoft.com/office/officeart/2005/8/layout/vList5"/>
    <dgm:cxn modelId="{FEAD0BCF-B4DF-4326-AA14-FD3C33CB8493}" srcId="{6301CF29-031A-473C-AFEB-BC37CEEFE31C}" destId="{272188CF-E719-4B97-93EC-29B63202C477}" srcOrd="0" destOrd="0" parTransId="{4CA52A13-6C42-417F-B611-4FA082D5BA09}" sibTransId="{253434C2-7ED9-42CA-8030-2E8DC2F2D88E}"/>
    <dgm:cxn modelId="{3AFC91C0-B0C8-4929-8F9D-24D0C700D7F7}" type="presOf" srcId="{272188CF-E719-4B97-93EC-29B63202C477}" destId="{67102D7B-15D9-45C1-9189-36EE3C442D3B}" srcOrd="0" destOrd="0" presId="urn:microsoft.com/office/officeart/2005/8/layout/vList5"/>
    <dgm:cxn modelId="{E0D4B722-39A5-4065-B2B1-99F1FBFD8EA5}" type="presParOf" srcId="{CECCFC02-FA83-430C-9F2A-11CE0F366AB4}" destId="{F0C98EE2-93C6-4055-B774-04D737F872FE}" srcOrd="0" destOrd="0" presId="urn:microsoft.com/office/officeart/2005/8/layout/vList5"/>
    <dgm:cxn modelId="{C8487CB5-634F-4E69-9EBB-65E41C2B09BE}" type="presParOf" srcId="{F0C98EE2-93C6-4055-B774-04D737F872FE}" destId="{67102D7B-15D9-45C1-9189-36EE3C442D3B}"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2057400"/>
        </a:xfrm>
        <a:prstGeom prst="roundRect">
          <a:avLst/>
        </a:prstGeom>
        <a:solidFill>
          <a:schemeClr val="tx2"/>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91440" rIns="182880" bIns="91440" numCol="1" spcCol="1270" anchor="ctr" anchorCtr="0">
          <a:noAutofit/>
        </a:bodyPr>
        <a:lstStyle/>
        <a:p>
          <a:pPr lvl="0" algn="ctr" defTabSz="2133600" rtl="0">
            <a:lnSpc>
              <a:spcPct val="90000"/>
            </a:lnSpc>
            <a:spcBef>
              <a:spcPct val="0"/>
            </a:spcBef>
            <a:spcAft>
              <a:spcPct val="35000"/>
            </a:spcAft>
          </a:pPr>
          <a:r>
            <a:rPr lang="en-US" sz="4800" b="1" kern="1200" smtClean="0"/>
            <a:t>Hypothesis testing</a:t>
          </a:r>
          <a:endParaRPr lang="en-US" sz="4800" kern="1200" dirty="0"/>
        </a:p>
      </dsp:txBody>
      <dsp:txXfrm>
        <a:off x="104449" y="100434"/>
        <a:ext cx="8020701" cy="185653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2057400"/>
        </a:xfrm>
        <a:prstGeom prst="roundRect">
          <a:avLst/>
        </a:prstGeom>
        <a:solidFill>
          <a:schemeClr val="tx2"/>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91440" rIns="182880" bIns="91440" numCol="1" spcCol="1270" anchor="ctr" anchorCtr="0">
          <a:noAutofit/>
        </a:bodyPr>
        <a:lstStyle/>
        <a:p>
          <a:pPr lvl="0" algn="ctr" defTabSz="2133600" rtl="0">
            <a:lnSpc>
              <a:spcPct val="90000"/>
            </a:lnSpc>
            <a:spcBef>
              <a:spcPct val="0"/>
            </a:spcBef>
            <a:spcAft>
              <a:spcPct val="35000"/>
            </a:spcAft>
          </a:pPr>
          <a:r>
            <a:rPr lang="en-US" sz="4800" b="1" kern="1200" dirty="0" smtClean="0"/>
            <a:t>Hypothesis testing – </a:t>
          </a:r>
          <a:br>
            <a:rPr lang="en-US" sz="4800" b="1" kern="1200" dirty="0" smtClean="0"/>
          </a:br>
          <a:r>
            <a:rPr lang="en-US" sz="4800" b="1" kern="1200" dirty="0" smtClean="0"/>
            <a:t>Two samples</a:t>
          </a:r>
          <a:endParaRPr lang="en-US" sz="4800" kern="1200" dirty="0"/>
        </a:p>
      </dsp:txBody>
      <dsp:txXfrm>
        <a:off x="104449" y="100434"/>
        <a:ext cx="8020701" cy="185653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762000"/>
        </a:xfrm>
        <a:prstGeom prst="roundRect">
          <a:avLst/>
        </a:prstGeom>
        <a:solidFill>
          <a:schemeClr val="tx2"/>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Two-Sample Hypothesis Testing</a:t>
          </a:r>
          <a:endParaRPr lang="en-US" sz="3600" kern="1200" dirty="0"/>
        </a:p>
      </dsp:txBody>
      <dsp:txXfrm>
        <a:off x="41213" y="37198"/>
        <a:ext cx="8147173" cy="68760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762000"/>
        </a:xfrm>
        <a:prstGeom prst="roundRect">
          <a:avLst/>
        </a:prstGeom>
        <a:solidFill>
          <a:schemeClr val="tx2"/>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Two-Sample Hypothesis Testing</a:t>
          </a:r>
          <a:endParaRPr lang="en-US" sz="3600" kern="1200" dirty="0"/>
        </a:p>
      </dsp:txBody>
      <dsp:txXfrm>
        <a:off x="41213" y="37198"/>
        <a:ext cx="8147173" cy="68760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762000"/>
        </a:xfrm>
        <a:prstGeom prst="roundRect">
          <a:avLst/>
        </a:prstGeom>
        <a:solidFill>
          <a:schemeClr val="tx2"/>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Two-Sample Hypothesis Testing</a:t>
          </a:r>
          <a:endParaRPr lang="en-US" sz="3600" kern="1200" dirty="0"/>
        </a:p>
      </dsp:txBody>
      <dsp:txXfrm>
        <a:off x="41213" y="37198"/>
        <a:ext cx="8147173" cy="68760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762000"/>
        </a:xfrm>
        <a:prstGeom prst="roundRect">
          <a:avLst/>
        </a:prstGeom>
        <a:solidFill>
          <a:schemeClr val="tx2"/>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Two-Sample Hypothesis Testing</a:t>
          </a:r>
          <a:endParaRPr lang="en-US" sz="3600" kern="1200" dirty="0"/>
        </a:p>
      </dsp:txBody>
      <dsp:txXfrm>
        <a:off x="41213" y="37198"/>
        <a:ext cx="8147173" cy="68760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762000"/>
        </a:xfrm>
        <a:prstGeom prst="roundRect">
          <a:avLst/>
        </a:prstGeom>
        <a:solidFill>
          <a:schemeClr val="tx2"/>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Two-Sample Hypothesis Testing</a:t>
          </a:r>
          <a:endParaRPr lang="en-US" sz="3600" kern="1200" dirty="0"/>
        </a:p>
      </dsp:txBody>
      <dsp:txXfrm>
        <a:off x="41213" y="37198"/>
        <a:ext cx="8147173" cy="68760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762000"/>
        </a:xfrm>
        <a:prstGeom prst="roundRect">
          <a:avLst/>
        </a:prstGeom>
        <a:solidFill>
          <a:schemeClr val="tx2"/>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Two-Sample Hypothesis Testing</a:t>
          </a:r>
          <a:endParaRPr lang="en-US" sz="3600" kern="1200" dirty="0"/>
        </a:p>
      </dsp:txBody>
      <dsp:txXfrm>
        <a:off x="41213" y="37198"/>
        <a:ext cx="8147173" cy="687604"/>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762000"/>
        </a:xfrm>
        <a:prstGeom prst="roundRect">
          <a:avLst/>
        </a:prstGeom>
        <a:solidFill>
          <a:schemeClr val="tx2"/>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Two-Sample Hypothesis Testing</a:t>
          </a:r>
          <a:endParaRPr lang="en-US" sz="3600" kern="1200" dirty="0"/>
        </a:p>
      </dsp:txBody>
      <dsp:txXfrm>
        <a:off x="41213" y="37198"/>
        <a:ext cx="8147173" cy="687604"/>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762000"/>
        </a:xfrm>
        <a:prstGeom prst="roundRect">
          <a:avLst/>
        </a:prstGeom>
        <a:solidFill>
          <a:schemeClr val="tx2"/>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Two-Sample Hypothesis Testing</a:t>
          </a:r>
          <a:endParaRPr lang="en-US" sz="3600" kern="1200" dirty="0"/>
        </a:p>
      </dsp:txBody>
      <dsp:txXfrm>
        <a:off x="41213" y="37198"/>
        <a:ext cx="8147173" cy="687604"/>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762000"/>
        </a:xfrm>
        <a:prstGeom prst="roundRect">
          <a:avLst/>
        </a:prstGeom>
        <a:solidFill>
          <a:schemeClr val="tx2"/>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Two-Sample Hypothesis Testing</a:t>
          </a:r>
          <a:endParaRPr lang="en-US" sz="3600" kern="1200" dirty="0"/>
        </a:p>
      </dsp:txBody>
      <dsp:txXfrm>
        <a:off x="41213" y="37198"/>
        <a:ext cx="8147173" cy="6876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762000"/>
        </a:xfrm>
        <a:prstGeom prst="roundRect">
          <a:avLst/>
        </a:prstGeom>
        <a:solidFill>
          <a:schemeClr val="tx2"/>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Hypothesis Testing</a:t>
          </a:r>
          <a:endParaRPr lang="en-US" sz="3600" kern="1200" dirty="0"/>
        </a:p>
      </dsp:txBody>
      <dsp:txXfrm>
        <a:off x="41213" y="37198"/>
        <a:ext cx="8147173" cy="687604"/>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762000"/>
        </a:xfrm>
        <a:prstGeom prst="roundRect">
          <a:avLst/>
        </a:prstGeom>
        <a:solidFill>
          <a:schemeClr val="tx2"/>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Two-Sample Hypothesis Testing</a:t>
          </a:r>
          <a:endParaRPr lang="en-US" sz="3600" kern="1200" dirty="0"/>
        </a:p>
      </dsp:txBody>
      <dsp:txXfrm>
        <a:off x="41213" y="37198"/>
        <a:ext cx="8147173" cy="687604"/>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762000"/>
        </a:xfrm>
        <a:prstGeom prst="roundRect">
          <a:avLst/>
        </a:prstGeom>
        <a:solidFill>
          <a:schemeClr val="tx2"/>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Two-Sample Hypothesis Testing</a:t>
          </a:r>
          <a:endParaRPr lang="en-US" sz="3600" kern="1200" dirty="0"/>
        </a:p>
      </dsp:txBody>
      <dsp:txXfrm>
        <a:off x="41213" y="37198"/>
        <a:ext cx="8147173" cy="687604"/>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762000"/>
        </a:xfrm>
        <a:prstGeom prst="roundRect">
          <a:avLst/>
        </a:prstGeom>
        <a:solidFill>
          <a:schemeClr val="tx2"/>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Two-Sample Hypothesis Testing</a:t>
          </a:r>
          <a:endParaRPr lang="en-US" sz="3600" kern="1200" dirty="0"/>
        </a:p>
      </dsp:txBody>
      <dsp:txXfrm>
        <a:off x="41213" y="37198"/>
        <a:ext cx="8147173" cy="687604"/>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163" y="0"/>
          <a:ext cx="8526072" cy="762000"/>
        </a:xfrm>
        <a:prstGeom prst="roundRect">
          <a:avLst/>
        </a:prstGeom>
        <a:solidFill>
          <a:schemeClr val="tx2"/>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Two-Sample Hypothesis Testing</a:t>
          </a:r>
          <a:endParaRPr lang="en-US" sz="3600" kern="1200" dirty="0"/>
        </a:p>
      </dsp:txBody>
      <dsp:txXfrm>
        <a:off x="41361" y="37198"/>
        <a:ext cx="8451676" cy="687604"/>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C91B52-68CA-4730-899D-B0CAB925556C}">
      <dsp:nvSpPr>
        <dsp:cNvPr id="0" name=""/>
        <dsp:cNvSpPr/>
      </dsp:nvSpPr>
      <dsp:spPr>
        <a:xfrm>
          <a:off x="0" y="0"/>
          <a:ext cx="8001000" cy="1467155"/>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lvl="0" algn="ctr" defTabSz="2400300" rtl="0">
            <a:lnSpc>
              <a:spcPct val="90000"/>
            </a:lnSpc>
            <a:spcBef>
              <a:spcPct val="0"/>
            </a:spcBef>
            <a:spcAft>
              <a:spcPct val="35000"/>
            </a:spcAft>
          </a:pPr>
          <a:r>
            <a:rPr lang="en-US" sz="5400" kern="1200" dirty="0" smtClean="0"/>
            <a:t>End</a:t>
          </a:r>
          <a:endParaRPr lang="en-US" sz="5400" kern="1200" dirty="0"/>
        </a:p>
      </dsp:txBody>
      <dsp:txXfrm>
        <a:off x="71621" y="71621"/>
        <a:ext cx="7857758" cy="13239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762000"/>
        </a:xfrm>
        <a:prstGeom prst="roundRect">
          <a:avLst/>
        </a:prstGeom>
        <a:solidFill>
          <a:schemeClr val="tx2"/>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Hypothesis Testing</a:t>
          </a:r>
          <a:endParaRPr lang="en-US" sz="3600" kern="1200" dirty="0"/>
        </a:p>
      </dsp:txBody>
      <dsp:txXfrm>
        <a:off x="41213" y="37198"/>
        <a:ext cx="8147173" cy="68760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762000"/>
        </a:xfrm>
        <a:prstGeom prst="roundRect">
          <a:avLst/>
        </a:prstGeom>
        <a:solidFill>
          <a:schemeClr val="tx2"/>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Hypothesis Testing</a:t>
          </a:r>
          <a:endParaRPr lang="en-US" sz="3600" kern="1200" dirty="0"/>
        </a:p>
      </dsp:txBody>
      <dsp:txXfrm>
        <a:off x="41213" y="37198"/>
        <a:ext cx="8147173" cy="68760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762000"/>
        </a:xfrm>
        <a:prstGeom prst="roundRect">
          <a:avLst/>
        </a:prstGeom>
        <a:solidFill>
          <a:schemeClr val="tx2"/>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Hypothesis Testing</a:t>
          </a:r>
          <a:endParaRPr lang="en-US" sz="3600" kern="1200" dirty="0"/>
        </a:p>
      </dsp:txBody>
      <dsp:txXfrm>
        <a:off x="41213" y="37198"/>
        <a:ext cx="8147173" cy="68760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762000"/>
        </a:xfrm>
        <a:prstGeom prst="roundRect">
          <a:avLst/>
        </a:prstGeom>
        <a:solidFill>
          <a:schemeClr val="tx2"/>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Hypothesis Testing</a:t>
          </a:r>
          <a:endParaRPr lang="en-US" sz="3600" kern="1200" dirty="0"/>
        </a:p>
      </dsp:txBody>
      <dsp:txXfrm>
        <a:off x="41213" y="37198"/>
        <a:ext cx="8147173" cy="68760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762000"/>
        </a:xfrm>
        <a:prstGeom prst="roundRect">
          <a:avLst/>
        </a:prstGeom>
        <a:solidFill>
          <a:schemeClr val="tx2"/>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Hypothesis Testing</a:t>
          </a:r>
          <a:endParaRPr lang="en-US" sz="3600" kern="1200" dirty="0"/>
        </a:p>
      </dsp:txBody>
      <dsp:txXfrm>
        <a:off x="41213" y="37198"/>
        <a:ext cx="8147173" cy="68760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8030" y="0"/>
          <a:ext cx="8221569" cy="762000"/>
        </a:xfrm>
        <a:prstGeom prst="roundRect">
          <a:avLst/>
        </a:prstGeom>
        <a:solidFill>
          <a:schemeClr val="tx2"/>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Hypothesis Testing</a:t>
          </a:r>
          <a:endParaRPr lang="en-US" sz="3600" kern="1200" dirty="0"/>
        </a:p>
      </dsp:txBody>
      <dsp:txXfrm>
        <a:off x="45228" y="37198"/>
        <a:ext cx="8147173" cy="68760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102D7B-15D9-45C1-9189-36EE3C442D3B}">
      <dsp:nvSpPr>
        <dsp:cNvPr id="0" name=""/>
        <dsp:cNvSpPr/>
      </dsp:nvSpPr>
      <dsp:spPr>
        <a:xfrm>
          <a:off x="8401" y="0"/>
          <a:ext cx="8602198" cy="591436"/>
        </a:xfrm>
        <a:prstGeom prst="roundRect">
          <a:avLst/>
        </a:prstGeom>
        <a:solidFill>
          <a:schemeClr val="tx2"/>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en-US" sz="3200" kern="1200" dirty="0" smtClean="0"/>
            <a:t>Hypothesis Testing</a:t>
          </a:r>
          <a:endParaRPr lang="en-US" sz="3200" kern="1200" dirty="0"/>
        </a:p>
      </dsp:txBody>
      <dsp:txXfrm>
        <a:off x="37273" y="28872"/>
        <a:ext cx="8544454" cy="53369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BC2B2F-3356-4D27-9045-A86C6F84D363}" type="datetimeFigureOut">
              <a:rPr lang="en-US" smtClean="0"/>
              <a:pPr/>
              <a:t>5/12/2015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1A4C1D-D3ED-4EF9-8A7D-67101A361DA9}" type="slidenum">
              <a:rPr lang="en-US" smtClean="0"/>
              <a:pPr/>
              <a:t>‹#›</a:t>
            </a:fld>
            <a:endParaRPr lang="en-US"/>
          </a:p>
        </p:txBody>
      </p:sp>
    </p:spTree>
    <p:extLst>
      <p:ext uri="{BB962C8B-B14F-4D97-AF65-F5344CB8AC3E}">
        <p14:creationId xmlns:p14="http://schemas.microsoft.com/office/powerpoint/2010/main" val="1270547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p:txBody>
          <a:bodyPr/>
          <a:lstStyle/>
          <a:p>
            <a:pPr>
              <a:defRPr/>
            </a:pPr>
            <a:fld id="{765DA359-4C7B-479E-AA48-B9A69A81CCD5}" type="slidenum">
              <a:rPr lang="en-US" smtClean="0"/>
              <a:pPr>
                <a:defRPr/>
              </a:pPr>
              <a:t>2</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69042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1675"/>
            <a:ext cx="4683125" cy="35115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1A4C1D-D3ED-4EF9-8A7D-67101A361DA9}" type="slidenum">
              <a:rPr lang="en-US" smtClean="0"/>
              <a:pPr/>
              <a:t>12</a:t>
            </a:fld>
            <a:endParaRPr lang="en-US"/>
          </a:p>
        </p:txBody>
      </p:sp>
    </p:spTree>
    <p:extLst>
      <p:ext uri="{BB962C8B-B14F-4D97-AF65-F5344CB8AC3E}">
        <p14:creationId xmlns:p14="http://schemas.microsoft.com/office/powerpoint/2010/main" val="32454148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1675"/>
            <a:ext cx="4683125" cy="35115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1A4C1D-D3ED-4EF9-8A7D-67101A361DA9}" type="slidenum">
              <a:rPr lang="en-US" smtClean="0"/>
              <a:pPr/>
              <a:t>13</a:t>
            </a:fld>
            <a:endParaRPr lang="en-US"/>
          </a:p>
        </p:txBody>
      </p:sp>
    </p:spTree>
    <p:extLst>
      <p:ext uri="{BB962C8B-B14F-4D97-AF65-F5344CB8AC3E}">
        <p14:creationId xmlns:p14="http://schemas.microsoft.com/office/powerpoint/2010/main" val="4858513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1675"/>
            <a:ext cx="4683125" cy="35115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1A4C1D-D3ED-4EF9-8A7D-67101A361DA9}" type="slidenum">
              <a:rPr lang="en-US" smtClean="0"/>
              <a:pPr/>
              <a:t>14</a:t>
            </a:fld>
            <a:endParaRPr lang="en-US"/>
          </a:p>
        </p:txBody>
      </p:sp>
    </p:spTree>
    <p:extLst>
      <p:ext uri="{BB962C8B-B14F-4D97-AF65-F5344CB8AC3E}">
        <p14:creationId xmlns:p14="http://schemas.microsoft.com/office/powerpoint/2010/main" val="28542834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11C11704-91EE-4733-8582-9A999714078E}" type="slidenum">
              <a:rPr lang="en-US" smtClean="0"/>
              <a:pPr>
                <a:defRPr/>
              </a:pPr>
              <a:t>15</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3534857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p:txBody>
          <a:bodyPr/>
          <a:lstStyle/>
          <a:p>
            <a:pPr>
              <a:defRPr/>
            </a:pPr>
            <a:fld id="{47386579-5770-412F-86D7-C8C2408E2277}" type="slidenum">
              <a:rPr lang="en-US" smtClean="0"/>
              <a:pPr>
                <a:defRPr/>
              </a:pPr>
              <a:t>16</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a:p>
            <a:pPr eaLnBrk="1" hangingPunct="1"/>
            <a:endParaRPr lang="en-US" altLang="en-US" smtClean="0"/>
          </a:p>
        </p:txBody>
      </p:sp>
    </p:spTree>
    <p:extLst>
      <p:ext uri="{BB962C8B-B14F-4D97-AF65-F5344CB8AC3E}">
        <p14:creationId xmlns:p14="http://schemas.microsoft.com/office/powerpoint/2010/main" val="24913245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1675"/>
            <a:ext cx="4683125" cy="35115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1A4C1D-D3ED-4EF9-8A7D-67101A361DA9}" type="slidenum">
              <a:rPr lang="en-US" smtClean="0"/>
              <a:pPr/>
              <a:t>17</a:t>
            </a:fld>
            <a:endParaRPr lang="en-US"/>
          </a:p>
        </p:txBody>
      </p:sp>
    </p:spTree>
    <p:extLst>
      <p:ext uri="{BB962C8B-B14F-4D97-AF65-F5344CB8AC3E}">
        <p14:creationId xmlns:p14="http://schemas.microsoft.com/office/powerpoint/2010/main" val="22933997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1675"/>
            <a:ext cx="4683125" cy="35115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1A4C1D-D3ED-4EF9-8A7D-67101A361DA9}" type="slidenum">
              <a:rPr lang="en-US" smtClean="0"/>
              <a:pPr/>
              <a:t>18</a:t>
            </a:fld>
            <a:endParaRPr lang="en-US"/>
          </a:p>
        </p:txBody>
      </p:sp>
    </p:spTree>
    <p:extLst>
      <p:ext uri="{BB962C8B-B14F-4D97-AF65-F5344CB8AC3E}">
        <p14:creationId xmlns:p14="http://schemas.microsoft.com/office/powerpoint/2010/main" val="10489612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1675"/>
            <a:ext cx="4683125" cy="35115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1A4C1D-D3ED-4EF9-8A7D-67101A361DA9}" type="slidenum">
              <a:rPr lang="en-US" smtClean="0"/>
              <a:pPr/>
              <a:t>19</a:t>
            </a:fld>
            <a:endParaRPr lang="en-US"/>
          </a:p>
        </p:txBody>
      </p:sp>
    </p:spTree>
    <p:extLst>
      <p:ext uri="{BB962C8B-B14F-4D97-AF65-F5344CB8AC3E}">
        <p14:creationId xmlns:p14="http://schemas.microsoft.com/office/powerpoint/2010/main" val="23461852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p:txBody>
          <a:bodyPr/>
          <a:lstStyle/>
          <a:p>
            <a:pPr>
              <a:defRPr/>
            </a:pPr>
            <a:fld id="{2E71FA2B-2E17-4270-B6CE-3AE0FD8FE187}" type="slidenum">
              <a:rPr lang="en-US" smtClean="0"/>
              <a:pPr>
                <a:defRPr/>
              </a:pPr>
              <a:t>20</a:t>
            </a:fld>
            <a:endParaRPr 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7762606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p:txBody>
          <a:bodyPr/>
          <a:lstStyle/>
          <a:p>
            <a:pPr>
              <a:defRPr/>
            </a:pPr>
            <a:fld id="{FFEA09DA-6E55-44B4-BF9A-053D416B702E}" type="slidenum">
              <a:rPr lang="en-US" smtClean="0"/>
              <a:pPr>
                <a:defRPr/>
              </a:pPr>
              <a:t>21</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667113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p:txBody>
          <a:bodyPr/>
          <a:lstStyle/>
          <a:p>
            <a:pPr>
              <a:defRPr/>
            </a:pPr>
            <a:fld id="{88B0FF1D-6C7B-43B1-876B-B2F69F8E6447}" type="slidenum">
              <a:rPr lang="en-US" smtClean="0"/>
              <a:pPr>
                <a:defRPr/>
              </a:pPr>
              <a:t>3</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6903237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p:txBody>
          <a:bodyPr/>
          <a:lstStyle/>
          <a:p>
            <a:pPr>
              <a:defRPr/>
            </a:pPr>
            <a:fld id="{A6C0AA33-57A5-4435-B3F1-D4E307C5CF28}" type="slidenum">
              <a:rPr lang="en-US" smtClean="0"/>
              <a:pPr>
                <a:defRPr/>
              </a:pPr>
              <a:t>22</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8028151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p:txBody>
          <a:bodyPr/>
          <a:lstStyle/>
          <a:p>
            <a:pPr>
              <a:defRPr/>
            </a:pPr>
            <a:fld id="{DE5DA3D4-4EAB-4835-90A4-B3A138346BD5}" type="slidenum">
              <a:rPr lang="en-US" smtClean="0"/>
              <a:pPr>
                <a:defRPr/>
              </a:pPr>
              <a:t>23</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8856252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1675"/>
            <a:ext cx="4683125" cy="3511550"/>
          </a:xfrm>
        </p:spPr>
      </p:sp>
      <p:sp>
        <p:nvSpPr>
          <p:cNvPr id="3" name="Notes Placeholder 2"/>
          <p:cNvSpPr>
            <a:spLocks noGrp="1"/>
          </p:cNvSpPr>
          <p:nvPr>
            <p:ph type="body" idx="1"/>
          </p:nvPr>
        </p:nvSpPr>
        <p:spPr/>
        <p:txBody>
          <a:bodyPr/>
          <a:lstStyle/>
          <a:p>
            <a:r>
              <a:rPr lang="en-US" dirty="0"/>
              <a:t>reject H</a:t>
            </a:r>
            <a:r>
              <a:rPr lang="en-US" baseline="-25000" dirty="0"/>
              <a:t>o</a:t>
            </a:r>
            <a:endParaRPr lang="en-US" dirty="0"/>
          </a:p>
        </p:txBody>
      </p:sp>
      <p:sp>
        <p:nvSpPr>
          <p:cNvPr id="4" name="Slide Number Placeholder 3"/>
          <p:cNvSpPr>
            <a:spLocks noGrp="1"/>
          </p:cNvSpPr>
          <p:nvPr>
            <p:ph type="sldNum" sz="quarter" idx="10"/>
          </p:nvPr>
        </p:nvSpPr>
        <p:spPr/>
        <p:txBody>
          <a:bodyPr/>
          <a:lstStyle/>
          <a:p>
            <a:fld id="{351A4C1D-D3ED-4EF9-8A7D-67101A361DA9}" type="slidenum">
              <a:rPr lang="en-US" smtClean="0"/>
              <a:pPr/>
              <a:t>24</a:t>
            </a:fld>
            <a:endParaRPr lang="en-US"/>
          </a:p>
        </p:txBody>
      </p:sp>
    </p:spTree>
    <p:extLst>
      <p:ext uri="{BB962C8B-B14F-4D97-AF65-F5344CB8AC3E}">
        <p14:creationId xmlns:p14="http://schemas.microsoft.com/office/powerpoint/2010/main" val="2005392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8132" name="Slide Number Placeholder 3"/>
          <p:cNvSpPr>
            <a:spLocks noGrp="1"/>
          </p:cNvSpPr>
          <p:nvPr>
            <p:ph type="sldNum" sz="quarter" idx="5"/>
          </p:nvPr>
        </p:nvSpPr>
        <p:spPr/>
        <p:txBody>
          <a:bodyPr/>
          <a:lstStyle/>
          <a:p>
            <a:pPr>
              <a:defRPr/>
            </a:pPr>
            <a:fld id="{921083A6-31F2-4D80-AC7D-BB6AEC9A5D32}" type="slidenum">
              <a:rPr lang="en-US" smtClean="0"/>
              <a:pPr>
                <a:defRPr/>
              </a:pPr>
              <a:t>4</a:t>
            </a:fld>
            <a:endParaRPr lang="en-US" smtClean="0"/>
          </a:p>
        </p:txBody>
      </p:sp>
    </p:spTree>
    <p:extLst>
      <p:ext uri="{BB962C8B-B14F-4D97-AF65-F5344CB8AC3E}">
        <p14:creationId xmlns:p14="http://schemas.microsoft.com/office/powerpoint/2010/main" val="2240384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p:txBody>
          <a:bodyPr/>
          <a:lstStyle/>
          <a:p>
            <a:pPr>
              <a:defRPr/>
            </a:pPr>
            <a:fld id="{49D6C7F2-E5AD-469F-9770-10C192494858}" type="slidenum">
              <a:rPr lang="en-US" smtClean="0"/>
              <a:pPr>
                <a:defRPr/>
              </a:pPr>
              <a:t>5</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04313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1A4C1D-D3ED-4EF9-8A7D-67101A361DA9}" type="slidenum">
              <a:rPr lang="en-US" smtClean="0"/>
              <a:pPr/>
              <a:t>6</a:t>
            </a:fld>
            <a:endParaRPr lang="en-US"/>
          </a:p>
        </p:txBody>
      </p:sp>
    </p:spTree>
    <p:extLst>
      <p:ext uri="{BB962C8B-B14F-4D97-AF65-F5344CB8AC3E}">
        <p14:creationId xmlns:p14="http://schemas.microsoft.com/office/powerpoint/2010/main" val="1615153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1A4C1D-D3ED-4EF9-8A7D-67101A361DA9}" type="slidenum">
              <a:rPr lang="en-US" smtClean="0"/>
              <a:pPr/>
              <a:t>7</a:t>
            </a:fld>
            <a:endParaRPr lang="en-US"/>
          </a:p>
        </p:txBody>
      </p:sp>
    </p:spTree>
    <p:extLst>
      <p:ext uri="{BB962C8B-B14F-4D97-AF65-F5344CB8AC3E}">
        <p14:creationId xmlns:p14="http://schemas.microsoft.com/office/powerpoint/2010/main" val="1615153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p:txBody>
          <a:bodyPr/>
          <a:lstStyle/>
          <a:p>
            <a:pPr>
              <a:defRPr/>
            </a:pPr>
            <a:fld id="{2315ADDD-319A-49FB-9B0E-75376F5B166C}" type="slidenum">
              <a:rPr lang="en-US" smtClean="0"/>
              <a:pPr>
                <a:defRPr/>
              </a:pPr>
              <a:t>8</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4413673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fail to reject H</a:t>
            </a:r>
            <a:r>
              <a:rPr lang="en-US" baseline="-25000" dirty="0" smtClean="0"/>
              <a:t>o</a:t>
            </a:r>
            <a:r>
              <a:rPr lang="en-US" dirty="0" smtClean="0"/>
              <a:t>: µ </a:t>
            </a:r>
            <a:r>
              <a:rPr lang="en-US" dirty="0" smtClean="0">
                <a:sym typeface="Symbol"/>
              </a:rPr>
              <a:t></a:t>
            </a:r>
            <a:r>
              <a:rPr lang="en-US" dirty="0" smtClean="0"/>
              <a:t> 15</a:t>
            </a:r>
          </a:p>
          <a:p>
            <a:endParaRPr lang="en-US" dirty="0"/>
          </a:p>
        </p:txBody>
      </p:sp>
      <p:sp>
        <p:nvSpPr>
          <p:cNvPr id="4" name="Slide Number Placeholder 3"/>
          <p:cNvSpPr>
            <a:spLocks noGrp="1"/>
          </p:cNvSpPr>
          <p:nvPr>
            <p:ph type="sldNum" sz="quarter" idx="10"/>
          </p:nvPr>
        </p:nvSpPr>
        <p:spPr/>
        <p:txBody>
          <a:bodyPr/>
          <a:lstStyle/>
          <a:p>
            <a:fld id="{351A4C1D-D3ED-4EF9-8A7D-67101A361DA9}" type="slidenum">
              <a:rPr lang="en-US" smtClean="0"/>
              <a:pPr/>
              <a:t>9</a:t>
            </a:fld>
            <a:endParaRPr lang="en-US"/>
          </a:p>
        </p:txBody>
      </p:sp>
    </p:spTree>
    <p:extLst>
      <p:ext uri="{BB962C8B-B14F-4D97-AF65-F5344CB8AC3E}">
        <p14:creationId xmlns:p14="http://schemas.microsoft.com/office/powerpoint/2010/main" val="16151531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reject H</a:t>
            </a:r>
            <a:r>
              <a:rPr lang="en-US" sz="1200" kern="1200" baseline="-25000" dirty="0" smtClean="0">
                <a:solidFill>
                  <a:schemeClr val="tx1"/>
                </a:solidFill>
                <a:effectLst/>
                <a:latin typeface="+mn-lt"/>
                <a:ea typeface="+mn-ea"/>
                <a:cs typeface="+mn-cs"/>
              </a:rPr>
              <a:t>o</a:t>
            </a:r>
            <a:r>
              <a:rPr lang="en-US" sz="1200" kern="1200" dirty="0" smtClean="0">
                <a:solidFill>
                  <a:schemeClr val="tx1"/>
                </a:solidFill>
                <a:effectLst/>
                <a:latin typeface="+mn-lt"/>
                <a:ea typeface="+mn-ea"/>
                <a:cs typeface="+mn-cs"/>
              </a:rPr>
              <a:t>: µ </a:t>
            </a:r>
            <a:r>
              <a:rPr lang="en-US" sz="1200" kern="1200" dirty="0" smtClean="0">
                <a:solidFill>
                  <a:schemeClr val="tx1"/>
                </a:solidFill>
                <a:effectLst/>
                <a:latin typeface="+mn-lt"/>
                <a:ea typeface="+mn-ea"/>
                <a:cs typeface="+mn-cs"/>
                <a:sym typeface="Symbol"/>
              </a:rPr>
              <a:t></a:t>
            </a:r>
            <a:r>
              <a:rPr lang="en-US" sz="1200" kern="1200" dirty="0" smtClean="0">
                <a:solidFill>
                  <a:schemeClr val="tx1"/>
                </a:solidFill>
                <a:effectLst/>
                <a:latin typeface="+mn-lt"/>
                <a:ea typeface="+mn-ea"/>
                <a:cs typeface="+mn-cs"/>
              </a:rPr>
              <a:t> 216</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1A4C1D-D3ED-4EF9-8A7D-67101A361DA9}" type="slidenum">
              <a:rPr lang="en-US" smtClean="0"/>
              <a:pPr/>
              <a:t>10</a:t>
            </a:fld>
            <a:endParaRPr lang="en-US"/>
          </a:p>
        </p:txBody>
      </p:sp>
    </p:spTree>
    <p:extLst>
      <p:ext uri="{BB962C8B-B14F-4D97-AF65-F5344CB8AC3E}">
        <p14:creationId xmlns:p14="http://schemas.microsoft.com/office/powerpoint/2010/main" val="4077968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716B95-C3D4-4E3D-A489-21B1A5C0BD4D}" type="datetimeFigureOut">
              <a:rPr lang="en-US" smtClean="0"/>
              <a:pPr/>
              <a:t>5/12/2015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F0BD48-1C1E-4772-A563-8D4BD24459C9}"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716B95-C3D4-4E3D-A489-21B1A5C0BD4D}" type="datetimeFigureOut">
              <a:rPr lang="en-US" smtClean="0"/>
              <a:pPr/>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0BD48-1C1E-4772-A563-8D4BD24459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716B95-C3D4-4E3D-A489-21B1A5C0BD4D}" type="datetimeFigureOut">
              <a:rPr lang="en-US" smtClean="0"/>
              <a:pPr/>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0BD48-1C1E-4772-A563-8D4BD24459C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924800" cy="9144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838200" y="1905000"/>
            <a:ext cx="7693025" cy="4181475"/>
          </a:xfrm>
        </p:spPr>
        <p:txBody>
          <a:bodyPr/>
          <a:lstStyle/>
          <a:p>
            <a:pPr lvl="0"/>
            <a:endParaRPr lang="en-US" noProof="0"/>
          </a:p>
        </p:txBody>
      </p:sp>
      <p:sp>
        <p:nvSpPr>
          <p:cNvPr id="4" name="Rectangle 9"/>
          <p:cNvSpPr>
            <a:spLocks noGrp="1" noChangeArrowheads="1"/>
          </p:cNvSpPr>
          <p:nvPr>
            <p:ph type="ftr" sz="quarter" idx="10"/>
          </p:nvPr>
        </p:nvSpPr>
        <p:spPr/>
        <p:txBody>
          <a:bodyPr/>
          <a:lstStyle>
            <a:lvl1pPr>
              <a:defRPr/>
            </a:lvl1pPr>
          </a:lstStyle>
          <a:p>
            <a:pPr>
              <a:defRPr/>
            </a:pPr>
            <a:endParaRPr lang="en-US"/>
          </a:p>
        </p:txBody>
      </p:sp>
      <p:sp>
        <p:nvSpPr>
          <p:cNvPr id="5" name="Rectangle 10"/>
          <p:cNvSpPr>
            <a:spLocks noGrp="1" noChangeArrowheads="1"/>
          </p:cNvSpPr>
          <p:nvPr>
            <p:ph type="sldNum" sz="quarter" idx="11"/>
          </p:nvPr>
        </p:nvSpPr>
        <p:spPr/>
        <p:txBody>
          <a:bodyPr/>
          <a:lstStyle>
            <a:lvl1pPr>
              <a:defRPr/>
            </a:lvl1pPr>
          </a:lstStyle>
          <a:p>
            <a:pPr>
              <a:defRPr/>
            </a:pPr>
            <a:fld id="{823D6BA2-3C5E-48D1-B36C-2563ED0FF67C}" type="slidenum">
              <a:rPr lang="en-US"/>
              <a:pPr>
                <a:defRPr/>
              </a:pPr>
              <a:t>‹#›</a:t>
            </a:fld>
            <a:endParaRPr lang="en-US"/>
          </a:p>
        </p:txBody>
      </p:sp>
    </p:spTree>
    <p:extLst>
      <p:ext uri="{BB962C8B-B14F-4D97-AF65-F5344CB8AC3E}">
        <p14:creationId xmlns:p14="http://schemas.microsoft.com/office/powerpoint/2010/main" val="2514091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924800" cy="914400"/>
          </a:xfrm>
        </p:spPr>
        <p:txBody>
          <a:bodyPr/>
          <a:lstStyle>
            <a:lvl1pPr>
              <a:defRPr>
                <a:solidFill>
                  <a:srgbClr val="C00000"/>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838200" y="1905000"/>
            <a:ext cx="3770313" cy="41814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760913" y="1905000"/>
            <a:ext cx="3770312" cy="20145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760913" y="4071938"/>
            <a:ext cx="3770312" cy="20145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9"/>
          <p:cNvSpPr>
            <a:spLocks noGrp="1" noChangeArrowheads="1"/>
          </p:cNvSpPr>
          <p:nvPr>
            <p:ph type="ftr" sz="quarter" idx="10"/>
          </p:nvPr>
        </p:nvSpPr>
        <p:spPr/>
        <p:txBody>
          <a:bodyPr/>
          <a:lstStyle>
            <a:lvl1pPr>
              <a:defRPr/>
            </a:lvl1pPr>
          </a:lstStyle>
          <a:p>
            <a:pPr>
              <a:defRPr/>
            </a:pPr>
            <a:endParaRPr lang="en-US"/>
          </a:p>
        </p:txBody>
      </p:sp>
      <p:sp>
        <p:nvSpPr>
          <p:cNvPr id="7" name="Rectangle 10"/>
          <p:cNvSpPr>
            <a:spLocks noGrp="1" noChangeArrowheads="1"/>
          </p:cNvSpPr>
          <p:nvPr>
            <p:ph type="sldNum" sz="quarter" idx="11"/>
          </p:nvPr>
        </p:nvSpPr>
        <p:spPr/>
        <p:txBody>
          <a:bodyPr/>
          <a:lstStyle>
            <a:lvl1pPr>
              <a:defRPr/>
            </a:lvl1pPr>
          </a:lstStyle>
          <a:p>
            <a:pPr>
              <a:defRPr/>
            </a:pPr>
            <a:fld id="{AAEBD2B4-2E0E-4CCB-B64F-9F0AEFE10F28}" type="slidenum">
              <a:rPr lang="en-US"/>
              <a:pPr>
                <a:defRPr/>
              </a:pPr>
              <a:t>‹#›</a:t>
            </a:fld>
            <a:endParaRPr lang="en-US"/>
          </a:p>
        </p:txBody>
      </p:sp>
    </p:spTree>
    <p:extLst>
      <p:ext uri="{BB962C8B-B14F-4D97-AF65-F5344CB8AC3E}">
        <p14:creationId xmlns:p14="http://schemas.microsoft.com/office/powerpoint/2010/main" val="1009853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924800" cy="914400"/>
          </a:xfrm>
        </p:spPr>
        <p:txBody>
          <a:bodyPr/>
          <a:lstStyle>
            <a:lvl1pPr>
              <a:defRPr>
                <a:solidFill>
                  <a:srgbClr val="C00000"/>
                </a:solidFill>
              </a:defRPr>
            </a:lvl1pPr>
          </a:lstStyle>
          <a:p>
            <a:r>
              <a:rPr lang="en-US" dirty="0" smtClean="0"/>
              <a:t>Click to edit Master title style</a:t>
            </a:r>
            <a:endParaRPr lang="en-US" dirty="0"/>
          </a:p>
        </p:txBody>
      </p:sp>
      <p:sp>
        <p:nvSpPr>
          <p:cNvPr id="3" name="Text Placeholder 2"/>
          <p:cNvSpPr>
            <a:spLocks noGrp="1"/>
          </p:cNvSpPr>
          <p:nvPr>
            <p:ph type="body" sz="half" idx="1"/>
          </p:nvPr>
        </p:nvSpPr>
        <p:spPr>
          <a:xfrm>
            <a:off x="838200" y="1905000"/>
            <a:ext cx="3770313" cy="41814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1905000"/>
            <a:ext cx="3770312" cy="41814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ftr" sz="quarter" idx="10"/>
          </p:nvPr>
        </p:nvSpPr>
        <p:spPr/>
        <p:txBody>
          <a:bodyPr/>
          <a:lstStyle>
            <a:lvl1pPr>
              <a:defRPr/>
            </a:lvl1pPr>
          </a:lstStyle>
          <a:p>
            <a:pPr>
              <a:defRPr/>
            </a:pPr>
            <a:endParaRPr lang="en-US"/>
          </a:p>
        </p:txBody>
      </p:sp>
      <p:sp>
        <p:nvSpPr>
          <p:cNvPr id="6" name="Rectangle 10"/>
          <p:cNvSpPr>
            <a:spLocks noGrp="1" noChangeArrowheads="1"/>
          </p:cNvSpPr>
          <p:nvPr>
            <p:ph type="sldNum" sz="quarter" idx="11"/>
          </p:nvPr>
        </p:nvSpPr>
        <p:spPr/>
        <p:txBody>
          <a:bodyPr/>
          <a:lstStyle>
            <a:lvl1pPr>
              <a:defRPr/>
            </a:lvl1pPr>
          </a:lstStyle>
          <a:p>
            <a:pPr>
              <a:defRPr/>
            </a:pPr>
            <a:fld id="{359D9DD8-B5AD-45BA-B185-B84F0983611F}" type="slidenum">
              <a:rPr lang="en-US"/>
              <a:pPr>
                <a:defRPr/>
              </a:pPr>
              <a:t>‹#›</a:t>
            </a:fld>
            <a:endParaRPr lang="en-US"/>
          </a:p>
        </p:txBody>
      </p:sp>
    </p:spTree>
    <p:extLst>
      <p:ext uri="{BB962C8B-B14F-4D97-AF65-F5344CB8AC3E}">
        <p14:creationId xmlns:p14="http://schemas.microsoft.com/office/powerpoint/2010/main" val="3400255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716B95-C3D4-4E3D-A489-21B1A5C0BD4D}" type="datetimeFigureOut">
              <a:rPr lang="en-US" smtClean="0"/>
              <a:pPr/>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0BD48-1C1E-4772-A563-8D4BD24459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716B95-C3D4-4E3D-A489-21B1A5C0BD4D}" type="datetimeFigureOut">
              <a:rPr lang="en-US" smtClean="0"/>
              <a:pPr/>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0BD48-1C1E-4772-A563-8D4BD24459C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716B95-C3D4-4E3D-A489-21B1A5C0BD4D}" type="datetimeFigureOut">
              <a:rPr lang="en-US" smtClean="0"/>
              <a:pPr/>
              <a:t>5/12/2015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F0BD48-1C1E-4772-A563-8D4BD24459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716B95-C3D4-4E3D-A489-21B1A5C0BD4D}" type="datetimeFigureOut">
              <a:rPr lang="en-US" smtClean="0"/>
              <a:pPr/>
              <a:t>5/12/2015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F0BD48-1C1E-4772-A563-8D4BD24459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716B95-C3D4-4E3D-A489-21B1A5C0BD4D}" type="datetimeFigureOut">
              <a:rPr lang="en-US" smtClean="0"/>
              <a:pPr/>
              <a:t>5/12/2015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F0BD48-1C1E-4772-A563-8D4BD24459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716B95-C3D4-4E3D-A489-21B1A5C0BD4D}" type="datetimeFigureOut">
              <a:rPr lang="en-US" smtClean="0"/>
              <a:pPr/>
              <a:t>5/12/2015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F0BD48-1C1E-4772-A563-8D4BD24459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16B95-C3D4-4E3D-A489-21B1A5C0BD4D}" type="datetimeFigureOut">
              <a:rPr lang="en-US" smtClean="0"/>
              <a:pPr/>
              <a:t>5/12/2015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F0BD48-1C1E-4772-A563-8D4BD24459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16B95-C3D4-4E3D-A489-21B1A5C0BD4D}" type="datetimeFigureOut">
              <a:rPr lang="en-US" smtClean="0"/>
              <a:pPr/>
              <a:t>5/12/2015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F0BD48-1C1E-4772-A563-8D4BD24459C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716B95-C3D4-4E3D-A489-21B1A5C0BD4D}" type="datetimeFigureOut">
              <a:rPr lang="en-US" smtClean="0"/>
              <a:pPr/>
              <a:t>5/12/2015</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F0BD48-1C1E-4772-A563-8D4BD24459C9}" type="slidenum">
              <a:rPr lang="en-US" smtClean="0"/>
              <a:pPr/>
              <a:t>‹#›</a:t>
            </a:fld>
            <a:endParaRPr lang="en-US"/>
          </a:p>
        </p:txBody>
      </p:sp>
      <p:sp>
        <p:nvSpPr>
          <p:cNvPr id="7" name="TextBox 6"/>
          <p:cNvSpPr txBox="1"/>
          <p:nvPr/>
        </p:nvSpPr>
        <p:spPr>
          <a:xfrm>
            <a:off x="152400" y="6248400"/>
            <a:ext cx="8839200" cy="261610"/>
          </a:xfrm>
          <a:prstGeom prst="rect">
            <a:avLst/>
          </a:prstGeom>
          <a:solidFill>
            <a:srgbClr val="002060"/>
          </a:solid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kern="1200" baseline="0" dirty="0" smtClean="0">
                <a:solidFill>
                  <a:schemeClr val="bg1"/>
                </a:solidFill>
                <a:effectLst/>
                <a:latin typeface="+mn-lt"/>
                <a:ea typeface="+mn-ea"/>
                <a:cs typeface="+mn-cs"/>
              </a:rPr>
              <a:t>Bennie D Waller, </a:t>
            </a:r>
            <a:r>
              <a:rPr lang="en-US" sz="1100" b="0" i="0" kern="1200" baseline="0" smtClean="0">
                <a:solidFill>
                  <a:schemeClr val="bg1"/>
                </a:solidFill>
                <a:effectLst/>
                <a:latin typeface="+mn-lt"/>
                <a:ea typeface="+mn-ea"/>
                <a:cs typeface="+mn-cs"/>
              </a:rPr>
              <a:t>Longwood University</a:t>
            </a:r>
            <a:endParaRPr lang="en-US" sz="1100" b="0" i="0" kern="1200" baseline="0" dirty="0" smtClean="0">
              <a:solidFill>
                <a:schemeClr val="bg1"/>
              </a:solidFill>
              <a:effectLst/>
              <a:latin typeface="+mn-lt"/>
              <a:ea typeface="+mn-ea"/>
              <a:cs typeface="+mn-cs"/>
            </a:endParaRPr>
          </a:p>
        </p:txBody>
      </p:sp>
      <p:sp>
        <p:nvSpPr>
          <p:cNvPr id="8" name="Rectangle 7"/>
          <p:cNvSpPr/>
          <p:nvPr/>
        </p:nvSpPr>
        <p:spPr>
          <a:xfrm>
            <a:off x="228600" y="152400"/>
            <a:ext cx="152400" cy="6553200"/>
          </a:xfrm>
          <a:prstGeom prst="rect">
            <a:avLst/>
          </a:prstGeom>
          <a:solidFill>
            <a:srgbClr val="002060"/>
          </a:solidFill>
          <a:ln w="31750" cmpd="sng">
            <a:solidFill>
              <a:srgbClr val="002060"/>
            </a:solidFill>
          </a:ln>
          <a:effectLst>
            <a:outerShdw blurRad="152400" dist="317500" sx="1000" sy="1000"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hyperlink" Target="mailto:wallerbd@longwood.edu" TargetMode="Externa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hyperlink" Target="mailto:wallerbd@longwood.edu" TargetMode="External"/><Relationship Id="rId2" Type="http://schemas.openxmlformats.org/officeDocument/2006/relationships/diagramData" Target="../diagrams/data10.xml"/><Relationship Id="rId1" Type="http://schemas.openxmlformats.org/officeDocument/2006/relationships/slideLayout" Target="../slideLayouts/slideLayout1.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5.xml.rels><?xml version="1.0" encoding="UTF-8" standalone="yes"?>
<Relationships xmlns="http://schemas.openxmlformats.org/package/2006/relationships"><Relationship Id="rId8" Type="http://schemas.microsoft.com/office/2007/relationships/diagramDrawing" Target="../diagrams/drawing14.xml"/><Relationship Id="rId3" Type="http://schemas.openxmlformats.org/officeDocument/2006/relationships/image" Target="../media/image12.wmf"/><Relationship Id="rId7" Type="http://schemas.openxmlformats.org/officeDocument/2006/relationships/diagramColors" Target="../diagrams/colors14.xml"/><Relationship Id="rId2" Type="http://schemas.openxmlformats.org/officeDocument/2006/relationships/notesSlide" Target="../notesSlides/notesSlide13.xml"/><Relationship Id="rId1" Type="http://schemas.openxmlformats.org/officeDocument/2006/relationships/slideLayout" Target="../slideLayouts/slideLayout14.xml"/><Relationship Id="rId6" Type="http://schemas.openxmlformats.org/officeDocument/2006/relationships/diagramQuickStyle" Target="../diagrams/quickStyle14.xml"/><Relationship Id="rId5" Type="http://schemas.openxmlformats.org/officeDocument/2006/relationships/diagramLayout" Target="../diagrams/layout14.xml"/><Relationship Id="rId4" Type="http://schemas.openxmlformats.org/officeDocument/2006/relationships/diagramData" Target="../diagrams/data14.xml"/></Relationships>
</file>

<file path=ppt/slides/_rels/slide16.xml.rels><?xml version="1.0" encoding="UTF-8" standalone="yes"?>
<Relationships xmlns="http://schemas.openxmlformats.org/package/2006/relationships"><Relationship Id="rId8" Type="http://schemas.openxmlformats.org/officeDocument/2006/relationships/diagramData" Target="../diagrams/data15.xml"/><Relationship Id="rId3" Type="http://schemas.openxmlformats.org/officeDocument/2006/relationships/notesSlide" Target="../notesSlides/notesSlide14.xml"/><Relationship Id="rId7" Type="http://schemas.openxmlformats.org/officeDocument/2006/relationships/image" Target="../media/image14.wmf"/><Relationship Id="rId12" Type="http://schemas.microsoft.com/office/2007/relationships/diagramDrawing" Target="../diagrams/drawing15.xml"/><Relationship Id="rId2" Type="http://schemas.openxmlformats.org/officeDocument/2006/relationships/slideLayout" Target="../slideLayouts/slideLayout14.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diagramColors" Target="../diagrams/colors15.xml"/><Relationship Id="rId5" Type="http://schemas.openxmlformats.org/officeDocument/2006/relationships/image" Target="../media/image13.wmf"/><Relationship Id="rId10" Type="http://schemas.openxmlformats.org/officeDocument/2006/relationships/diagramQuickStyle" Target="../diagrams/quickStyle15.xml"/><Relationship Id="rId4" Type="http://schemas.openxmlformats.org/officeDocument/2006/relationships/oleObject" Target="../embeddings/oleObject1.bin"/><Relationship Id="rId9" Type="http://schemas.openxmlformats.org/officeDocument/2006/relationships/diagramLayout" Target="../diagrams/layout15.xml"/></Relationships>
</file>

<file path=ppt/slides/_rels/slide17.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diagramColors" Target="../diagrams/colors16.xml"/><Relationship Id="rId5" Type="http://schemas.openxmlformats.org/officeDocument/2006/relationships/diagramQuickStyle" Target="../diagrams/quickStyle16.xml"/><Relationship Id="rId10" Type="http://schemas.openxmlformats.org/officeDocument/2006/relationships/image" Target="../media/image15.png"/><Relationship Id="rId4" Type="http://schemas.openxmlformats.org/officeDocument/2006/relationships/diagramLayout" Target="../diagrams/layout16.xml"/><Relationship Id="rId9" Type="http://schemas.openxmlformats.org/officeDocument/2006/relationships/image" Target="../media/image5.png"/></Relationships>
</file>

<file path=ppt/slides/_rels/slide18.xml.rels><?xml version="1.0" encoding="UTF-8" standalone="yes"?>
<Relationships xmlns="http://schemas.openxmlformats.org/package/2006/relationships"><Relationship Id="rId8" Type="http://schemas.openxmlformats.org/officeDocument/2006/relationships/image" Target="../media/image70.png"/><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diagramColors" Target="../diagrams/colors17.xml"/><Relationship Id="rId5" Type="http://schemas.openxmlformats.org/officeDocument/2006/relationships/diagramQuickStyle" Target="../diagrams/quickStyle17.xml"/><Relationship Id="rId10" Type="http://schemas.openxmlformats.org/officeDocument/2006/relationships/image" Target="../media/image16.png"/><Relationship Id="rId4" Type="http://schemas.openxmlformats.org/officeDocument/2006/relationships/diagramLayout" Target="../diagrams/layout17.xml"/><Relationship Id="rId9" Type="http://schemas.openxmlformats.org/officeDocument/2006/relationships/image" Target="../media/image8.png"/></Relationships>
</file>

<file path=ppt/slides/_rels/slide19.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1.xml.rels><?xml version="1.0" encoding="UTF-8" standalone="yes"?>
<Relationships xmlns="http://schemas.openxmlformats.org/package/2006/relationships"><Relationship Id="rId8" Type="http://schemas.openxmlformats.org/officeDocument/2006/relationships/diagramData" Target="../diagrams/data20.xml"/><Relationship Id="rId3" Type="http://schemas.openxmlformats.org/officeDocument/2006/relationships/notesSlide" Target="../notesSlides/notesSlide19.xml"/><Relationship Id="rId7" Type="http://schemas.openxmlformats.org/officeDocument/2006/relationships/image" Target="../media/image19.wmf"/><Relationship Id="rId12" Type="http://schemas.microsoft.com/office/2007/relationships/diagramDrawing" Target="../diagrams/drawing20.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11" Type="http://schemas.openxmlformats.org/officeDocument/2006/relationships/diagramColors" Target="../diagrams/colors20.xml"/><Relationship Id="rId5" Type="http://schemas.openxmlformats.org/officeDocument/2006/relationships/image" Target="../media/image18.wmf"/><Relationship Id="rId10" Type="http://schemas.openxmlformats.org/officeDocument/2006/relationships/diagramQuickStyle" Target="../diagrams/quickStyle20.xml"/><Relationship Id="rId4" Type="http://schemas.openxmlformats.org/officeDocument/2006/relationships/oleObject" Target="../embeddings/oleObject3.bin"/><Relationship Id="rId9" Type="http://schemas.openxmlformats.org/officeDocument/2006/relationships/diagramLayout" Target="../diagrams/layout20.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23.xml.rels><?xml version="1.0" encoding="UTF-8" standalone="yes"?>
<Relationships xmlns="http://schemas.openxmlformats.org/package/2006/relationships"><Relationship Id="rId8" Type="http://schemas.microsoft.com/office/2007/relationships/diagramDrawing" Target="../diagrams/drawing22.xml"/><Relationship Id="rId3" Type="http://schemas.openxmlformats.org/officeDocument/2006/relationships/image" Target="../media/image20.png"/><Relationship Id="rId7" Type="http://schemas.openxmlformats.org/officeDocument/2006/relationships/diagramColors" Target="../diagrams/colors22.xml"/><Relationship Id="rId2" Type="http://schemas.openxmlformats.org/officeDocument/2006/relationships/notesSlide" Target="../notesSlides/notesSlide21.xml"/><Relationship Id="rId1" Type="http://schemas.openxmlformats.org/officeDocument/2006/relationships/slideLayout" Target="../slideLayouts/slideLayout14.xml"/><Relationship Id="rId6" Type="http://schemas.openxmlformats.org/officeDocument/2006/relationships/diagramQuickStyle" Target="../diagrams/quickStyle22.xml"/><Relationship Id="rId5" Type="http://schemas.openxmlformats.org/officeDocument/2006/relationships/diagramLayout" Target="../diagrams/layout22.xml"/><Relationship Id="rId4" Type="http://schemas.openxmlformats.org/officeDocument/2006/relationships/diagramData" Target="../diagrams/data2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1.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4.png"/><Relationship Id="rId7" Type="http://schemas.openxmlformats.org/officeDocument/2006/relationships/diagramColors" Target="../diagrams/colors4.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10" Type="http://schemas.openxmlformats.org/officeDocument/2006/relationships/image" Target="../media/image7.png"/><Relationship Id="rId4" Type="http://schemas.openxmlformats.org/officeDocument/2006/relationships/diagramLayout" Target="../diagrams/layout5.xml"/><Relationship Id="rId9" Type="http://schemas.openxmlformats.org/officeDocument/2006/relationships/image" Target="../media/image6.png"/></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Colors" Target="../diagrams/colors6.xml"/><Relationship Id="rId5" Type="http://schemas.openxmlformats.org/officeDocument/2006/relationships/diagramQuickStyle" Target="../diagrams/quickStyle6.xml"/><Relationship Id="rId10" Type="http://schemas.openxmlformats.org/officeDocument/2006/relationships/image" Target="../media/image10.png"/><Relationship Id="rId4" Type="http://schemas.openxmlformats.org/officeDocument/2006/relationships/diagramLayout" Target="../diagrams/layout6.xml"/><Relationship Id="rId9"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896350420"/>
              </p:ext>
            </p:extLst>
          </p:nvPr>
        </p:nvGraphicFramePr>
        <p:xfrm>
          <a:off x="533400" y="457200"/>
          <a:ext cx="8229600" cy="205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ubtitle 2"/>
          <p:cNvSpPr>
            <a:spLocks noGrp="1"/>
          </p:cNvSpPr>
          <p:nvPr>
            <p:ph type="subTitle" idx="1"/>
          </p:nvPr>
        </p:nvSpPr>
        <p:spPr>
          <a:xfrm>
            <a:off x="1371600" y="2819400"/>
            <a:ext cx="6400800" cy="2819400"/>
          </a:xfrm>
        </p:spPr>
        <p:txBody>
          <a:bodyPr>
            <a:normAutofit lnSpcReduction="10000"/>
          </a:bodyPr>
          <a:lstStyle/>
          <a:p>
            <a:r>
              <a:rPr lang="en-US" b="1" dirty="0" smtClean="0">
                <a:solidFill>
                  <a:schemeClr val="tx1"/>
                </a:solidFill>
              </a:rPr>
              <a:t>Bennie Waller</a:t>
            </a:r>
          </a:p>
          <a:p>
            <a:r>
              <a:rPr lang="en-US" b="1" dirty="0" smtClean="0">
                <a:solidFill>
                  <a:schemeClr val="tx1"/>
                </a:solidFill>
                <a:hlinkClick r:id="rId7"/>
              </a:rPr>
              <a:t>wallerbd@longwood.edu</a:t>
            </a:r>
            <a:endParaRPr lang="en-US" b="1" dirty="0" smtClean="0">
              <a:solidFill>
                <a:schemeClr val="tx1"/>
              </a:solidFill>
            </a:endParaRPr>
          </a:p>
          <a:p>
            <a:r>
              <a:rPr lang="en-US" b="1" dirty="0" smtClean="0">
                <a:solidFill>
                  <a:schemeClr val="tx1"/>
                </a:solidFill>
              </a:rPr>
              <a:t>434-395-2046</a:t>
            </a:r>
          </a:p>
          <a:p>
            <a:r>
              <a:rPr lang="en-US" sz="2400" b="1" dirty="0" smtClean="0">
                <a:solidFill>
                  <a:schemeClr val="tx1"/>
                </a:solidFill>
              </a:rPr>
              <a:t>Longwood University</a:t>
            </a:r>
            <a:br>
              <a:rPr lang="en-US" sz="2400" b="1" dirty="0" smtClean="0">
                <a:solidFill>
                  <a:schemeClr val="tx1"/>
                </a:solidFill>
              </a:rPr>
            </a:br>
            <a:r>
              <a:rPr lang="en-US" sz="2400" b="1" dirty="0" smtClean="0">
                <a:solidFill>
                  <a:schemeClr val="tx1"/>
                </a:solidFill>
              </a:rPr>
              <a:t>201 High Street</a:t>
            </a:r>
            <a:br>
              <a:rPr lang="en-US" sz="2400" b="1" dirty="0" smtClean="0">
                <a:solidFill>
                  <a:schemeClr val="tx1"/>
                </a:solidFill>
              </a:rPr>
            </a:br>
            <a:r>
              <a:rPr lang="en-US" sz="2400" b="1" dirty="0" smtClean="0">
                <a:solidFill>
                  <a:schemeClr val="tx1"/>
                </a:solidFill>
              </a:rPr>
              <a:t>Farmville, VA 23901</a:t>
            </a:r>
            <a:endParaRPr lang="en-US" sz="2400" b="1" dirty="0">
              <a:solidFill>
                <a:schemeClr val="tx1"/>
              </a:solidFill>
            </a:endParaRPr>
          </a:p>
        </p:txBody>
      </p:sp>
    </p:spTree>
    <p:extLst>
      <p:ext uri="{BB962C8B-B14F-4D97-AF65-F5344CB8AC3E}">
        <p14:creationId xmlns:p14="http://schemas.microsoft.com/office/powerpoint/2010/main" val="37566260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245582594"/>
              </p:ext>
            </p:extLst>
          </p:nvPr>
        </p:nvGraphicFramePr>
        <p:xfrm>
          <a:off x="533400" y="17584"/>
          <a:ext cx="8610600" cy="5920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531191" y="762000"/>
            <a:ext cx="8229600" cy="1754326"/>
          </a:xfrm>
          <a:prstGeom prst="rect">
            <a:avLst/>
          </a:prstGeom>
        </p:spPr>
        <p:txBody>
          <a:bodyPr wrap="square">
            <a:spAutoFit/>
          </a:bodyPr>
          <a:lstStyle/>
          <a:p>
            <a:r>
              <a:rPr lang="en-US" b="1" dirty="0" smtClean="0"/>
              <a:t>Problem:</a:t>
            </a:r>
            <a:r>
              <a:rPr lang="en-US" dirty="0"/>
              <a:t> A manufacturer wants to increase the shelf life of a line of cake mixes. Past records indicate that the average shelf life of the mix is 216 days. After a revised mix has been developed, a sample of nine boxes of cake mix had a mean of 217.222 and a standard deviation of 1.2019. At the 0.025 significance level, decide if the sample data support the claim that shelf life has increased. State your decision in terms of the null hypothesis.</a:t>
            </a:r>
          </a:p>
        </p:txBody>
      </p:sp>
      <p:pic>
        <p:nvPicPr>
          <p:cNvPr id="102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84725" y="2209800"/>
            <a:ext cx="4359275"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400448620"/>
              </p:ext>
            </p:extLst>
          </p:nvPr>
        </p:nvGraphicFramePr>
        <p:xfrm>
          <a:off x="533400" y="457200"/>
          <a:ext cx="8229600" cy="205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ubtitle 2"/>
          <p:cNvSpPr>
            <a:spLocks noGrp="1"/>
          </p:cNvSpPr>
          <p:nvPr>
            <p:ph type="subTitle" idx="1"/>
          </p:nvPr>
        </p:nvSpPr>
        <p:spPr>
          <a:xfrm>
            <a:off x="1371600" y="2819400"/>
            <a:ext cx="6400800" cy="2819400"/>
          </a:xfrm>
        </p:spPr>
        <p:txBody>
          <a:bodyPr>
            <a:normAutofit lnSpcReduction="10000"/>
          </a:bodyPr>
          <a:lstStyle/>
          <a:p>
            <a:r>
              <a:rPr lang="en-US" b="1" dirty="0" smtClean="0">
                <a:solidFill>
                  <a:schemeClr val="tx1"/>
                </a:solidFill>
              </a:rPr>
              <a:t>Bennie Waller</a:t>
            </a:r>
          </a:p>
          <a:p>
            <a:r>
              <a:rPr lang="en-US" b="1" dirty="0" smtClean="0">
                <a:solidFill>
                  <a:schemeClr val="tx1"/>
                </a:solidFill>
                <a:hlinkClick r:id="rId7"/>
              </a:rPr>
              <a:t>wallerbd@longwood.edu</a:t>
            </a:r>
            <a:endParaRPr lang="en-US" b="1" dirty="0" smtClean="0">
              <a:solidFill>
                <a:schemeClr val="tx1"/>
              </a:solidFill>
            </a:endParaRPr>
          </a:p>
          <a:p>
            <a:r>
              <a:rPr lang="en-US" b="1" dirty="0" smtClean="0">
                <a:solidFill>
                  <a:schemeClr val="tx1"/>
                </a:solidFill>
              </a:rPr>
              <a:t>434-395-2046</a:t>
            </a:r>
          </a:p>
          <a:p>
            <a:r>
              <a:rPr lang="en-US" sz="2400" b="1" dirty="0" smtClean="0">
                <a:solidFill>
                  <a:schemeClr val="tx1"/>
                </a:solidFill>
              </a:rPr>
              <a:t>Longwood University</a:t>
            </a:r>
            <a:br>
              <a:rPr lang="en-US" sz="2400" b="1" dirty="0" smtClean="0">
                <a:solidFill>
                  <a:schemeClr val="tx1"/>
                </a:solidFill>
              </a:rPr>
            </a:br>
            <a:r>
              <a:rPr lang="en-US" sz="2400" b="1" dirty="0" smtClean="0">
                <a:solidFill>
                  <a:schemeClr val="tx1"/>
                </a:solidFill>
              </a:rPr>
              <a:t>201 High Street</a:t>
            </a:r>
            <a:br>
              <a:rPr lang="en-US" sz="2400" b="1" dirty="0" smtClean="0">
                <a:solidFill>
                  <a:schemeClr val="tx1"/>
                </a:solidFill>
              </a:rPr>
            </a:br>
            <a:r>
              <a:rPr lang="en-US" sz="2400" b="1" dirty="0" smtClean="0">
                <a:solidFill>
                  <a:schemeClr val="tx1"/>
                </a:solidFill>
              </a:rPr>
              <a:t>Farmville, VA 23901</a:t>
            </a:r>
            <a:endParaRPr lang="en-US" sz="2400" b="1" dirty="0">
              <a:solidFill>
                <a:schemeClr val="tx1"/>
              </a:solidFill>
            </a:endParaRPr>
          </a:p>
        </p:txBody>
      </p:sp>
    </p:spTree>
    <p:extLst>
      <p:ext uri="{BB962C8B-B14F-4D97-AF65-F5344CB8AC3E}">
        <p14:creationId xmlns:p14="http://schemas.microsoft.com/office/powerpoint/2010/main" val="40616286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500118712"/>
              </p:ext>
            </p:extLst>
          </p:nvPr>
        </p:nvGraphicFramePr>
        <p:xfrm>
          <a:off x="609600" y="76200"/>
          <a:ext cx="8229600" cy="76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ectangle 1"/>
          <p:cNvSpPr/>
          <p:nvPr/>
        </p:nvSpPr>
        <p:spPr>
          <a:xfrm>
            <a:off x="838200" y="1636931"/>
            <a:ext cx="1524000" cy="646331"/>
          </a:xfrm>
          <a:prstGeom prst="rect">
            <a:avLst/>
          </a:prstGeom>
        </p:spPr>
        <p:txBody>
          <a:bodyPr wrap="square">
            <a:spAutoFit/>
          </a:bodyPr>
          <a:lstStyle/>
          <a:p>
            <a:pPr>
              <a:buFont typeface="Wingdings" pitchFamily="2" charset="2"/>
              <a:buNone/>
              <a:defRPr/>
            </a:pPr>
            <a:r>
              <a:rPr lang="en-US" dirty="0"/>
              <a:t>H</a:t>
            </a:r>
            <a:r>
              <a:rPr lang="en-US" baseline="-25000" dirty="0"/>
              <a:t>0</a:t>
            </a:r>
            <a:r>
              <a:rPr lang="en-US" dirty="0"/>
              <a:t>:  </a:t>
            </a:r>
            <a:r>
              <a:rPr lang="en-US" dirty="0">
                <a:cs typeface="Times New Roman" pitchFamily="18" charset="0"/>
              </a:rPr>
              <a:t>µ</a:t>
            </a:r>
            <a:r>
              <a:rPr lang="en-US" baseline="-25000" dirty="0">
                <a:cs typeface="Times New Roman" pitchFamily="18" charset="0"/>
              </a:rPr>
              <a:t>PJ</a:t>
            </a:r>
            <a:r>
              <a:rPr lang="en-US" dirty="0">
                <a:cs typeface="Times New Roman" pitchFamily="18" charset="0"/>
              </a:rPr>
              <a:t> </a:t>
            </a:r>
            <a:r>
              <a:rPr lang="en-US" dirty="0" smtClean="0">
                <a:cs typeface="Times New Roman" pitchFamily="18" charset="0"/>
              </a:rPr>
              <a:t>= </a:t>
            </a:r>
            <a:r>
              <a:rPr lang="en-US" dirty="0">
                <a:cs typeface="Times New Roman" pitchFamily="18" charset="0"/>
              </a:rPr>
              <a:t>µ</a:t>
            </a:r>
            <a:r>
              <a:rPr lang="en-US" baseline="-25000" dirty="0">
                <a:cs typeface="Times New Roman" pitchFamily="18" charset="0"/>
              </a:rPr>
              <a:t>D </a:t>
            </a:r>
            <a:r>
              <a:rPr lang="en-US" dirty="0">
                <a:cs typeface="Times New Roman" pitchFamily="18" charset="0"/>
              </a:rPr>
              <a:t> </a:t>
            </a:r>
            <a:r>
              <a:rPr lang="en-US" baseline="-25000" dirty="0">
                <a:cs typeface="Times New Roman" pitchFamily="18" charset="0"/>
              </a:rPr>
              <a:t>   </a:t>
            </a:r>
          </a:p>
          <a:p>
            <a:pPr>
              <a:buFont typeface="Wingdings" pitchFamily="2" charset="2"/>
              <a:buNone/>
              <a:defRPr/>
            </a:pPr>
            <a:r>
              <a:rPr lang="en-US" dirty="0">
                <a:cs typeface="Times New Roman" pitchFamily="18" charset="0"/>
              </a:rPr>
              <a:t>H</a:t>
            </a:r>
            <a:r>
              <a:rPr lang="en-US" baseline="-25000" dirty="0">
                <a:cs typeface="Times New Roman" pitchFamily="18" charset="0"/>
              </a:rPr>
              <a:t>1</a:t>
            </a:r>
            <a:r>
              <a:rPr lang="en-US" dirty="0">
                <a:cs typeface="Times New Roman" pitchFamily="18" charset="0"/>
              </a:rPr>
              <a:t>:  µ</a:t>
            </a:r>
            <a:r>
              <a:rPr lang="en-US" baseline="-25000" dirty="0">
                <a:cs typeface="Times New Roman" pitchFamily="18" charset="0"/>
              </a:rPr>
              <a:t>PJ</a:t>
            </a:r>
            <a:r>
              <a:rPr lang="en-US" dirty="0">
                <a:cs typeface="Times New Roman" pitchFamily="18" charset="0"/>
              </a:rPr>
              <a:t> </a:t>
            </a:r>
            <a:r>
              <a:rPr lang="en-US" dirty="0" smtClean="0">
                <a:cs typeface="Times New Roman" pitchFamily="18" charset="0"/>
                <a:sym typeface="WP MathA"/>
              </a:rPr>
              <a:t>≠</a:t>
            </a:r>
            <a:r>
              <a:rPr lang="en-US" dirty="0" smtClean="0">
                <a:cs typeface="Times New Roman" pitchFamily="18" charset="0"/>
              </a:rPr>
              <a:t> </a:t>
            </a:r>
            <a:r>
              <a:rPr lang="en-US" dirty="0">
                <a:cs typeface="Times New Roman" pitchFamily="18" charset="0"/>
              </a:rPr>
              <a:t>µ</a:t>
            </a:r>
            <a:r>
              <a:rPr lang="en-US" baseline="-25000" dirty="0">
                <a:cs typeface="Times New Roman" pitchFamily="18" charset="0"/>
              </a:rPr>
              <a:t>D</a:t>
            </a:r>
          </a:p>
        </p:txBody>
      </p:sp>
      <p:sp>
        <p:nvSpPr>
          <p:cNvPr id="6" name="Rectangle 5"/>
          <p:cNvSpPr/>
          <p:nvPr/>
        </p:nvSpPr>
        <p:spPr>
          <a:xfrm>
            <a:off x="2590800" y="1636930"/>
            <a:ext cx="1676400" cy="646331"/>
          </a:xfrm>
          <a:prstGeom prst="rect">
            <a:avLst/>
          </a:prstGeom>
        </p:spPr>
        <p:txBody>
          <a:bodyPr wrap="square">
            <a:spAutoFit/>
          </a:bodyPr>
          <a:lstStyle/>
          <a:p>
            <a:pPr>
              <a:buFont typeface="Wingdings" pitchFamily="2" charset="2"/>
              <a:buNone/>
              <a:defRPr/>
            </a:pPr>
            <a:r>
              <a:rPr lang="en-US" dirty="0"/>
              <a:t>H</a:t>
            </a:r>
            <a:r>
              <a:rPr lang="en-US" baseline="-25000" dirty="0"/>
              <a:t>0</a:t>
            </a:r>
            <a:r>
              <a:rPr lang="en-US" dirty="0"/>
              <a:t>:  </a:t>
            </a:r>
            <a:r>
              <a:rPr lang="en-US" dirty="0">
                <a:cs typeface="Times New Roman" pitchFamily="18" charset="0"/>
              </a:rPr>
              <a:t>µ</a:t>
            </a:r>
            <a:r>
              <a:rPr lang="en-US" baseline="-25000" dirty="0">
                <a:cs typeface="Times New Roman" pitchFamily="18" charset="0"/>
              </a:rPr>
              <a:t>PJ</a:t>
            </a:r>
            <a:r>
              <a:rPr lang="en-US" dirty="0">
                <a:cs typeface="Times New Roman" pitchFamily="18" charset="0"/>
              </a:rPr>
              <a:t> </a:t>
            </a:r>
            <a:r>
              <a:rPr lang="en-US" dirty="0" smtClean="0">
                <a:cs typeface="Times New Roman" pitchFamily="18" charset="0"/>
              </a:rPr>
              <a:t>- µ</a:t>
            </a:r>
            <a:r>
              <a:rPr lang="en-US" baseline="-25000" dirty="0" smtClean="0">
                <a:cs typeface="Times New Roman" pitchFamily="18" charset="0"/>
              </a:rPr>
              <a:t>D </a:t>
            </a:r>
            <a:r>
              <a:rPr lang="en-US" dirty="0" smtClean="0">
                <a:cs typeface="Times New Roman" pitchFamily="18" charset="0"/>
              </a:rPr>
              <a:t>= 0</a:t>
            </a:r>
            <a:endParaRPr lang="en-US" baseline="-25000" dirty="0">
              <a:cs typeface="Times New Roman" pitchFamily="18" charset="0"/>
            </a:endParaRPr>
          </a:p>
          <a:p>
            <a:pPr>
              <a:buFont typeface="Wingdings" pitchFamily="2" charset="2"/>
              <a:buNone/>
              <a:defRPr/>
            </a:pPr>
            <a:r>
              <a:rPr lang="en-US" dirty="0">
                <a:cs typeface="Times New Roman" pitchFamily="18" charset="0"/>
              </a:rPr>
              <a:t>H</a:t>
            </a:r>
            <a:r>
              <a:rPr lang="en-US" baseline="-25000" dirty="0">
                <a:cs typeface="Times New Roman" pitchFamily="18" charset="0"/>
              </a:rPr>
              <a:t>1</a:t>
            </a:r>
            <a:r>
              <a:rPr lang="en-US" dirty="0">
                <a:cs typeface="Times New Roman" pitchFamily="18" charset="0"/>
              </a:rPr>
              <a:t>:  µ</a:t>
            </a:r>
            <a:r>
              <a:rPr lang="en-US" baseline="-25000" dirty="0">
                <a:cs typeface="Times New Roman" pitchFamily="18" charset="0"/>
              </a:rPr>
              <a:t>PJ</a:t>
            </a:r>
            <a:r>
              <a:rPr lang="en-US" dirty="0">
                <a:cs typeface="Times New Roman" pitchFamily="18" charset="0"/>
              </a:rPr>
              <a:t> </a:t>
            </a:r>
            <a:r>
              <a:rPr lang="en-US" dirty="0" smtClean="0">
                <a:cs typeface="Times New Roman" pitchFamily="18" charset="0"/>
                <a:sym typeface="WP MathA"/>
              </a:rPr>
              <a:t>-</a:t>
            </a:r>
            <a:r>
              <a:rPr lang="en-US" dirty="0" smtClean="0">
                <a:cs typeface="Times New Roman" pitchFamily="18" charset="0"/>
              </a:rPr>
              <a:t> µ</a:t>
            </a:r>
            <a:r>
              <a:rPr lang="en-US" baseline="-25000" dirty="0" smtClean="0">
                <a:cs typeface="Times New Roman" pitchFamily="18" charset="0"/>
              </a:rPr>
              <a:t>D </a:t>
            </a:r>
            <a:r>
              <a:rPr lang="en-US" dirty="0">
                <a:cs typeface="Times New Roman" pitchFamily="18" charset="0"/>
              </a:rPr>
              <a:t>≠</a:t>
            </a:r>
            <a:r>
              <a:rPr lang="en-US" dirty="0" smtClean="0">
                <a:cs typeface="Times New Roman" pitchFamily="18" charset="0"/>
                <a:sym typeface="WP MathA"/>
              </a:rPr>
              <a:t> 0</a:t>
            </a:r>
            <a:endParaRPr lang="en-US" baseline="-25000" dirty="0">
              <a:cs typeface="Times New Roman" pitchFamily="18" charset="0"/>
            </a:endParaRPr>
          </a:p>
        </p:txBody>
      </p:sp>
      <p:sp>
        <p:nvSpPr>
          <p:cNvPr id="7" name="TextBox 6"/>
          <p:cNvSpPr txBox="1"/>
          <p:nvPr/>
        </p:nvSpPr>
        <p:spPr>
          <a:xfrm>
            <a:off x="762000" y="990600"/>
            <a:ext cx="8229600" cy="646331"/>
          </a:xfrm>
          <a:prstGeom prst="rect">
            <a:avLst/>
          </a:prstGeom>
          <a:noFill/>
        </p:spPr>
        <p:txBody>
          <a:bodyPr wrap="square" rtlCol="0">
            <a:spAutoFit/>
          </a:bodyPr>
          <a:lstStyle/>
          <a:p>
            <a:r>
              <a:rPr lang="en-US" dirty="0" smtClean="0"/>
              <a:t>Setting up a hypothesis test to see if there is a difference between the average delivery time of two pizza delivery companies.  </a:t>
            </a:r>
            <a:endParaRPr lang="en-US" dirty="0"/>
          </a:p>
        </p:txBody>
      </p:sp>
      <p:sp>
        <p:nvSpPr>
          <p:cNvPr id="11" name="Rectangle 10"/>
          <p:cNvSpPr/>
          <p:nvPr/>
        </p:nvSpPr>
        <p:spPr>
          <a:xfrm>
            <a:off x="4495800" y="1636931"/>
            <a:ext cx="1676400" cy="646331"/>
          </a:xfrm>
          <a:prstGeom prst="rect">
            <a:avLst/>
          </a:prstGeom>
          <a:ln>
            <a:solidFill>
              <a:srgbClr val="FF0000"/>
            </a:solidFill>
          </a:ln>
        </p:spPr>
        <p:txBody>
          <a:bodyPr wrap="square">
            <a:spAutoFit/>
          </a:bodyPr>
          <a:lstStyle/>
          <a:p>
            <a:pPr>
              <a:buFont typeface="Wingdings" pitchFamily="2" charset="2"/>
              <a:buNone/>
              <a:defRPr/>
            </a:pPr>
            <a:r>
              <a:rPr lang="en-US" dirty="0"/>
              <a:t>H</a:t>
            </a:r>
            <a:r>
              <a:rPr lang="en-US" baseline="-25000" dirty="0"/>
              <a:t>0</a:t>
            </a:r>
            <a:r>
              <a:rPr lang="en-US" dirty="0"/>
              <a:t>:  </a:t>
            </a:r>
            <a:r>
              <a:rPr lang="en-US" dirty="0">
                <a:cs typeface="Times New Roman" pitchFamily="18" charset="0"/>
              </a:rPr>
              <a:t>µ</a:t>
            </a:r>
            <a:r>
              <a:rPr lang="en-US" baseline="-25000" dirty="0">
                <a:cs typeface="Times New Roman" pitchFamily="18" charset="0"/>
              </a:rPr>
              <a:t>PJ</a:t>
            </a:r>
            <a:r>
              <a:rPr lang="en-US" dirty="0">
                <a:cs typeface="Times New Roman" pitchFamily="18" charset="0"/>
              </a:rPr>
              <a:t> </a:t>
            </a:r>
            <a:r>
              <a:rPr lang="en-US" dirty="0" smtClean="0">
                <a:cs typeface="Times New Roman" pitchFamily="18" charset="0"/>
              </a:rPr>
              <a:t>- µ</a:t>
            </a:r>
            <a:r>
              <a:rPr lang="en-US" baseline="-25000" dirty="0" smtClean="0">
                <a:cs typeface="Times New Roman" pitchFamily="18" charset="0"/>
              </a:rPr>
              <a:t>D </a:t>
            </a:r>
            <a:r>
              <a:rPr lang="en-US" dirty="0" smtClean="0">
                <a:cs typeface="Times New Roman" pitchFamily="18" charset="0"/>
              </a:rPr>
              <a:t>= 5</a:t>
            </a:r>
            <a:endParaRPr lang="en-US" baseline="-25000" dirty="0">
              <a:cs typeface="Times New Roman" pitchFamily="18" charset="0"/>
            </a:endParaRPr>
          </a:p>
          <a:p>
            <a:pPr>
              <a:buFont typeface="Wingdings" pitchFamily="2" charset="2"/>
              <a:buNone/>
              <a:defRPr/>
            </a:pPr>
            <a:r>
              <a:rPr lang="en-US" dirty="0">
                <a:cs typeface="Times New Roman" pitchFamily="18" charset="0"/>
              </a:rPr>
              <a:t>H</a:t>
            </a:r>
            <a:r>
              <a:rPr lang="en-US" baseline="-25000" dirty="0">
                <a:cs typeface="Times New Roman" pitchFamily="18" charset="0"/>
              </a:rPr>
              <a:t>1</a:t>
            </a:r>
            <a:r>
              <a:rPr lang="en-US" dirty="0">
                <a:cs typeface="Times New Roman" pitchFamily="18" charset="0"/>
              </a:rPr>
              <a:t>:  µ</a:t>
            </a:r>
            <a:r>
              <a:rPr lang="en-US" baseline="-25000" dirty="0">
                <a:cs typeface="Times New Roman" pitchFamily="18" charset="0"/>
              </a:rPr>
              <a:t>PJ</a:t>
            </a:r>
            <a:r>
              <a:rPr lang="en-US" dirty="0">
                <a:cs typeface="Times New Roman" pitchFamily="18" charset="0"/>
              </a:rPr>
              <a:t> </a:t>
            </a:r>
            <a:r>
              <a:rPr lang="en-US" dirty="0" smtClean="0">
                <a:cs typeface="Times New Roman" pitchFamily="18" charset="0"/>
                <a:sym typeface="WP MathA"/>
              </a:rPr>
              <a:t>-</a:t>
            </a:r>
            <a:r>
              <a:rPr lang="en-US" dirty="0" smtClean="0">
                <a:cs typeface="Times New Roman" pitchFamily="18" charset="0"/>
              </a:rPr>
              <a:t> µ</a:t>
            </a:r>
            <a:r>
              <a:rPr lang="en-US" baseline="-25000" dirty="0" smtClean="0">
                <a:cs typeface="Times New Roman" pitchFamily="18" charset="0"/>
              </a:rPr>
              <a:t>D </a:t>
            </a:r>
            <a:r>
              <a:rPr lang="en-US" dirty="0">
                <a:cs typeface="Times New Roman" pitchFamily="18" charset="0"/>
              </a:rPr>
              <a:t>≠</a:t>
            </a:r>
            <a:r>
              <a:rPr lang="en-US" dirty="0" smtClean="0">
                <a:cs typeface="Times New Roman" pitchFamily="18" charset="0"/>
                <a:sym typeface="WP MathA"/>
              </a:rPr>
              <a:t> 5</a:t>
            </a:r>
            <a:endParaRPr lang="en-US" baseline="-25000" dirty="0">
              <a:cs typeface="Times New Roman" pitchFamily="18" charset="0"/>
            </a:endParaRPr>
          </a:p>
        </p:txBody>
      </p:sp>
      <p:sp>
        <p:nvSpPr>
          <p:cNvPr id="3" name="Cloud Callout 2"/>
          <p:cNvSpPr/>
          <p:nvPr/>
        </p:nvSpPr>
        <p:spPr>
          <a:xfrm>
            <a:off x="6705600" y="1447800"/>
            <a:ext cx="2057400" cy="1295400"/>
          </a:xfrm>
          <a:prstGeom prst="cloudCallout">
            <a:avLst>
              <a:gd name="adj1" fmla="val -76453"/>
              <a:gd name="adj2" fmla="val 258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FF0000"/>
                </a:solidFill>
              </a:rPr>
              <a:t>Can test for difference in any value.  Typically test for zero.</a:t>
            </a:r>
            <a:endParaRPr lang="en-US" sz="1200" dirty="0">
              <a:solidFill>
                <a:srgbClr val="FF0000"/>
              </a:solidFill>
            </a:endParaRPr>
          </a:p>
        </p:txBody>
      </p:sp>
    </p:spTree>
    <p:extLst>
      <p:ext uri="{BB962C8B-B14F-4D97-AF65-F5344CB8AC3E}">
        <p14:creationId xmlns:p14="http://schemas.microsoft.com/office/powerpoint/2010/main" val="3255520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776555619"/>
              </p:ext>
            </p:extLst>
          </p:nvPr>
        </p:nvGraphicFramePr>
        <p:xfrm>
          <a:off x="609600" y="76200"/>
          <a:ext cx="8229600" cy="76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7"/>
          <p:cNvSpPr/>
          <p:nvPr/>
        </p:nvSpPr>
        <p:spPr>
          <a:xfrm>
            <a:off x="838200" y="1636874"/>
            <a:ext cx="1524000" cy="646331"/>
          </a:xfrm>
          <a:prstGeom prst="rect">
            <a:avLst/>
          </a:prstGeom>
        </p:spPr>
        <p:txBody>
          <a:bodyPr wrap="square">
            <a:spAutoFit/>
          </a:bodyPr>
          <a:lstStyle/>
          <a:p>
            <a:pPr>
              <a:buFont typeface="Wingdings" pitchFamily="2" charset="2"/>
              <a:buNone/>
              <a:defRPr/>
            </a:pPr>
            <a:r>
              <a:rPr lang="en-US" dirty="0"/>
              <a:t>H</a:t>
            </a:r>
            <a:r>
              <a:rPr lang="en-US" baseline="-25000" dirty="0"/>
              <a:t>0</a:t>
            </a:r>
            <a:r>
              <a:rPr lang="en-US" dirty="0"/>
              <a:t>:  </a:t>
            </a:r>
            <a:r>
              <a:rPr lang="en-US" dirty="0">
                <a:cs typeface="Times New Roman" pitchFamily="18" charset="0"/>
              </a:rPr>
              <a:t>µ</a:t>
            </a:r>
            <a:r>
              <a:rPr lang="en-US" baseline="-25000" dirty="0">
                <a:cs typeface="Times New Roman" pitchFamily="18" charset="0"/>
              </a:rPr>
              <a:t>PJ</a:t>
            </a:r>
            <a:r>
              <a:rPr lang="en-US" dirty="0">
                <a:cs typeface="Times New Roman" pitchFamily="18" charset="0"/>
              </a:rPr>
              <a:t> ≤ µ</a:t>
            </a:r>
            <a:r>
              <a:rPr lang="en-US" baseline="-25000" dirty="0">
                <a:cs typeface="Times New Roman" pitchFamily="18" charset="0"/>
              </a:rPr>
              <a:t>D </a:t>
            </a:r>
            <a:r>
              <a:rPr lang="en-US" dirty="0">
                <a:cs typeface="Times New Roman" pitchFamily="18" charset="0"/>
              </a:rPr>
              <a:t> </a:t>
            </a:r>
            <a:r>
              <a:rPr lang="en-US" baseline="-25000" dirty="0">
                <a:cs typeface="Times New Roman" pitchFamily="18" charset="0"/>
              </a:rPr>
              <a:t>   </a:t>
            </a:r>
          </a:p>
          <a:p>
            <a:pPr>
              <a:buFont typeface="Wingdings" pitchFamily="2" charset="2"/>
              <a:buNone/>
              <a:defRPr/>
            </a:pPr>
            <a:r>
              <a:rPr lang="en-US" dirty="0">
                <a:cs typeface="Times New Roman" pitchFamily="18" charset="0"/>
              </a:rPr>
              <a:t>H</a:t>
            </a:r>
            <a:r>
              <a:rPr lang="en-US" baseline="-25000" dirty="0">
                <a:cs typeface="Times New Roman" pitchFamily="18" charset="0"/>
              </a:rPr>
              <a:t>1</a:t>
            </a:r>
            <a:r>
              <a:rPr lang="en-US" dirty="0">
                <a:cs typeface="Times New Roman" pitchFamily="18" charset="0"/>
              </a:rPr>
              <a:t>:  µ</a:t>
            </a:r>
            <a:r>
              <a:rPr lang="en-US" baseline="-25000" dirty="0">
                <a:cs typeface="Times New Roman" pitchFamily="18" charset="0"/>
              </a:rPr>
              <a:t>PJ</a:t>
            </a:r>
            <a:r>
              <a:rPr lang="en-US" dirty="0">
                <a:cs typeface="Times New Roman" pitchFamily="18" charset="0"/>
              </a:rPr>
              <a:t> </a:t>
            </a:r>
            <a:r>
              <a:rPr lang="en-US" dirty="0">
                <a:cs typeface="Times New Roman" pitchFamily="18" charset="0"/>
                <a:sym typeface="WP MathA"/>
              </a:rPr>
              <a:t>&gt;</a:t>
            </a:r>
            <a:r>
              <a:rPr lang="en-US" dirty="0">
                <a:cs typeface="Times New Roman" pitchFamily="18" charset="0"/>
              </a:rPr>
              <a:t> µ</a:t>
            </a:r>
            <a:r>
              <a:rPr lang="en-US" baseline="-25000" dirty="0">
                <a:cs typeface="Times New Roman" pitchFamily="18" charset="0"/>
              </a:rPr>
              <a:t>D</a:t>
            </a:r>
          </a:p>
        </p:txBody>
      </p:sp>
      <p:sp>
        <p:nvSpPr>
          <p:cNvPr id="9" name="Rectangle 8"/>
          <p:cNvSpPr/>
          <p:nvPr/>
        </p:nvSpPr>
        <p:spPr>
          <a:xfrm>
            <a:off x="2649279" y="1636875"/>
            <a:ext cx="1524000" cy="646331"/>
          </a:xfrm>
          <a:prstGeom prst="rect">
            <a:avLst/>
          </a:prstGeom>
        </p:spPr>
        <p:txBody>
          <a:bodyPr wrap="square">
            <a:spAutoFit/>
          </a:bodyPr>
          <a:lstStyle/>
          <a:p>
            <a:pPr>
              <a:buFont typeface="Wingdings" pitchFamily="2" charset="2"/>
              <a:buNone/>
              <a:defRPr/>
            </a:pPr>
            <a:r>
              <a:rPr lang="en-US" dirty="0"/>
              <a:t>H</a:t>
            </a:r>
            <a:r>
              <a:rPr lang="en-US" baseline="-25000" dirty="0"/>
              <a:t>0</a:t>
            </a:r>
            <a:r>
              <a:rPr lang="en-US" dirty="0"/>
              <a:t>:  </a:t>
            </a:r>
            <a:r>
              <a:rPr lang="en-US" dirty="0" smtClean="0">
                <a:cs typeface="Times New Roman" pitchFamily="18" charset="0"/>
              </a:rPr>
              <a:t>µ</a:t>
            </a:r>
            <a:r>
              <a:rPr lang="en-US" baseline="-25000" dirty="0">
                <a:cs typeface="Times New Roman" pitchFamily="18" charset="0"/>
              </a:rPr>
              <a:t>D</a:t>
            </a:r>
            <a:r>
              <a:rPr lang="en-US" dirty="0" smtClean="0">
                <a:cs typeface="Times New Roman" pitchFamily="18" charset="0"/>
              </a:rPr>
              <a:t> ≥ µ</a:t>
            </a:r>
            <a:r>
              <a:rPr lang="en-US" baseline="-25000" dirty="0" smtClean="0">
                <a:cs typeface="Times New Roman" pitchFamily="18" charset="0"/>
              </a:rPr>
              <a:t>PJ </a:t>
            </a:r>
            <a:r>
              <a:rPr lang="en-US" dirty="0" smtClean="0">
                <a:cs typeface="Times New Roman" pitchFamily="18" charset="0"/>
              </a:rPr>
              <a:t> </a:t>
            </a:r>
            <a:r>
              <a:rPr lang="en-US" baseline="-25000" dirty="0" smtClean="0">
                <a:cs typeface="Times New Roman" pitchFamily="18" charset="0"/>
              </a:rPr>
              <a:t>   </a:t>
            </a:r>
            <a:endParaRPr lang="en-US" baseline="-25000" dirty="0">
              <a:cs typeface="Times New Roman" pitchFamily="18" charset="0"/>
            </a:endParaRPr>
          </a:p>
          <a:p>
            <a:pPr>
              <a:buFont typeface="Wingdings" pitchFamily="2" charset="2"/>
              <a:buNone/>
              <a:defRPr/>
            </a:pPr>
            <a:r>
              <a:rPr lang="en-US" dirty="0">
                <a:cs typeface="Times New Roman" pitchFamily="18" charset="0"/>
              </a:rPr>
              <a:t>H</a:t>
            </a:r>
            <a:r>
              <a:rPr lang="en-US" baseline="-25000" dirty="0">
                <a:cs typeface="Times New Roman" pitchFamily="18" charset="0"/>
              </a:rPr>
              <a:t>1</a:t>
            </a:r>
            <a:r>
              <a:rPr lang="en-US" dirty="0">
                <a:cs typeface="Times New Roman" pitchFamily="18" charset="0"/>
              </a:rPr>
              <a:t>:  </a:t>
            </a:r>
            <a:r>
              <a:rPr lang="en-US" dirty="0" smtClean="0">
                <a:cs typeface="Times New Roman" pitchFamily="18" charset="0"/>
              </a:rPr>
              <a:t>µ</a:t>
            </a:r>
            <a:r>
              <a:rPr lang="en-US" baseline="-25000" dirty="0">
                <a:cs typeface="Times New Roman" pitchFamily="18" charset="0"/>
              </a:rPr>
              <a:t>D</a:t>
            </a:r>
            <a:r>
              <a:rPr lang="en-US" dirty="0" smtClean="0">
                <a:cs typeface="Times New Roman" pitchFamily="18" charset="0"/>
              </a:rPr>
              <a:t> </a:t>
            </a:r>
            <a:r>
              <a:rPr lang="en-US" dirty="0" smtClean="0">
                <a:cs typeface="Times New Roman" pitchFamily="18" charset="0"/>
                <a:sym typeface="WP MathA"/>
              </a:rPr>
              <a:t>&lt;</a:t>
            </a:r>
            <a:r>
              <a:rPr lang="en-US" dirty="0" smtClean="0">
                <a:cs typeface="Times New Roman" pitchFamily="18" charset="0"/>
              </a:rPr>
              <a:t> µ</a:t>
            </a:r>
            <a:r>
              <a:rPr lang="en-US" baseline="-25000" dirty="0">
                <a:cs typeface="Times New Roman" pitchFamily="18" charset="0"/>
              </a:rPr>
              <a:t>PJ</a:t>
            </a:r>
          </a:p>
        </p:txBody>
      </p:sp>
      <p:sp>
        <p:nvSpPr>
          <p:cNvPr id="10" name="Rectangle 9"/>
          <p:cNvSpPr/>
          <p:nvPr/>
        </p:nvSpPr>
        <p:spPr>
          <a:xfrm>
            <a:off x="4495800" y="1636875"/>
            <a:ext cx="1676400" cy="646331"/>
          </a:xfrm>
          <a:prstGeom prst="rect">
            <a:avLst/>
          </a:prstGeom>
        </p:spPr>
        <p:txBody>
          <a:bodyPr wrap="square">
            <a:spAutoFit/>
          </a:bodyPr>
          <a:lstStyle/>
          <a:p>
            <a:pPr>
              <a:buFont typeface="Wingdings" pitchFamily="2" charset="2"/>
              <a:buNone/>
              <a:defRPr/>
            </a:pPr>
            <a:r>
              <a:rPr lang="en-US" dirty="0"/>
              <a:t>H</a:t>
            </a:r>
            <a:r>
              <a:rPr lang="en-US" baseline="-25000" dirty="0"/>
              <a:t>0</a:t>
            </a:r>
            <a:r>
              <a:rPr lang="en-US" dirty="0"/>
              <a:t>:  </a:t>
            </a:r>
            <a:r>
              <a:rPr lang="en-US" dirty="0">
                <a:cs typeface="Times New Roman" pitchFamily="18" charset="0"/>
              </a:rPr>
              <a:t>µ</a:t>
            </a:r>
            <a:r>
              <a:rPr lang="en-US" baseline="-25000" dirty="0">
                <a:cs typeface="Times New Roman" pitchFamily="18" charset="0"/>
              </a:rPr>
              <a:t>PJ</a:t>
            </a:r>
            <a:r>
              <a:rPr lang="en-US" dirty="0">
                <a:cs typeface="Times New Roman" pitchFamily="18" charset="0"/>
              </a:rPr>
              <a:t> </a:t>
            </a:r>
            <a:r>
              <a:rPr lang="en-US" dirty="0" smtClean="0">
                <a:cs typeface="Times New Roman" pitchFamily="18" charset="0"/>
              </a:rPr>
              <a:t>- µ</a:t>
            </a:r>
            <a:r>
              <a:rPr lang="en-US" baseline="-25000" dirty="0" smtClean="0">
                <a:cs typeface="Times New Roman" pitchFamily="18" charset="0"/>
              </a:rPr>
              <a:t>D </a:t>
            </a:r>
            <a:r>
              <a:rPr lang="en-US" dirty="0">
                <a:cs typeface="Times New Roman" pitchFamily="18" charset="0"/>
              </a:rPr>
              <a:t>≤</a:t>
            </a:r>
            <a:r>
              <a:rPr lang="en-US" dirty="0" smtClean="0">
                <a:cs typeface="Times New Roman" pitchFamily="18" charset="0"/>
              </a:rPr>
              <a:t> 0</a:t>
            </a:r>
            <a:r>
              <a:rPr lang="en-US" baseline="-25000" dirty="0" smtClean="0">
                <a:cs typeface="Times New Roman" pitchFamily="18" charset="0"/>
              </a:rPr>
              <a:t>   </a:t>
            </a:r>
            <a:endParaRPr lang="en-US" baseline="-25000" dirty="0">
              <a:cs typeface="Times New Roman" pitchFamily="18" charset="0"/>
            </a:endParaRPr>
          </a:p>
          <a:p>
            <a:pPr>
              <a:buFont typeface="Wingdings" pitchFamily="2" charset="2"/>
              <a:buNone/>
              <a:defRPr/>
            </a:pPr>
            <a:r>
              <a:rPr lang="en-US" dirty="0">
                <a:cs typeface="Times New Roman" pitchFamily="18" charset="0"/>
              </a:rPr>
              <a:t>H</a:t>
            </a:r>
            <a:r>
              <a:rPr lang="en-US" baseline="-25000" dirty="0">
                <a:cs typeface="Times New Roman" pitchFamily="18" charset="0"/>
              </a:rPr>
              <a:t>1</a:t>
            </a:r>
            <a:r>
              <a:rPr lang="en-US" dirty="0">
                <a:cs typeface="Times New Roman" pitchFamily="18" charset="0"/>
              </a:rPr>
              <a:t>:  µ</a:t>
            </a:r>
            <a:r>
              <a:rPr lang="en-US" baseline="-25000" dirty="0">
                <a:cs typeface="Times New Roman" pitchFamily="18" charset="0"/>
              </a:rPr>
              <a:t>PJ</a:t>
            </a:r>
            <a:r>
              <a:rPr lang="en-US" dirty="0">
                <a:cs typeface="Times New Roman" pitchFamily="18" charset="0"/>
              </a:rPr>
              <a:t> </a:t>
            </a:r>
            <a:r>
              <a:rPr lang="en-US" dirty="0" smtClean="0">
                <a:cs typeface="Times New Roman" pitchFamily="18" charset="0"/>
                <a:sym typeface="WP MathA"/>
              </a:rPr>
              <a:t>-</a:t>
            </a:r>
            <a:r>
              <a:rPr lang="en-US" dirty="0" smtClean="0">
                <a:cs typeface="Times New Roman" pitchFamily="18" charset="0"/>
              </a:rPr>
              <a:t> µ</a:t>
            </a:r>
            <a:r>
              <a:rPr lang="en-US" baseline="-25000" dirty="0" smtClean="0">
                <a:cs typeface="Times New Roman" pitchFamily="18" charset="0"/>
              </a:rPr>
              <a:t>D </a:t>
            </a:r>
            <a:r>
              <a:rPr lang="en-US" dirty="0" smtClean="0">
                <a:cs typeface="Times New Roman" pitchFamily="18" charset="0"/>
                <a:sym typeface="WP MathA"/>
              </a:rPr>
              <a:t>&gt; 0</a:t>
            </a:r>
            <a:endParaRPr lang="en-US" baseline="-25000" dirty="0">
              <a:cs typeface="Times New Roman" pitchFamily="18" charset="0"/>
            </a:endParaRPr>
          </a:p>
        </p:txBody>
      </p:sp>
      <p:sp>
        <p:nvSpPr>
          <p:cNvPr id="12" name="TextBox 11"/>
          <p:cNvSpPr txBox="1"/>
          <p:nvPr/>
        </p:nvSpPr>
        <p:spPr>
          <a:xfrm>
            <a:off x="762000" y="951075"/>
            <a:ext cx="8229600" cy="646331"/>
          </a:xfrm>
          <a:prstGeom prst="rect">
            <a:avLst/>
          </a:prstGeom>
          <a:noFill/>
        </p:spPr>
        <p:txBody>
          <a:bodyPr wrap="square" rtlCol="0">
            <a:spAutoFit/>
          </a:bodyPr>
          <a:lstStyle/>
          <a:p>
            <a:r>
              <a:rPr lang="en-US" dirty="0" smtClean="0"/>
              <a:t>Setting up a hypothesis test to see if there is a difference between the average delivery time of two pizza delivery companies.  </a:t>
            </a:r>
            <a:endParaRPr lang="en-US" dirty="0"/>
          </a:p>
        </p:txBody>
      </p:sp>
    </p:spTree>
    <p:extLst>
      <p:ext uri="{BB962C8B-B14F-4D97-AF65-F5344CB8AC3E}">
        <p14:creationId xmlns:p14="http://schemas.microsoft.com/office/powerpoint/2010/main" val="2343497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504337369"/>
              </p:ext>
            </p:extLst>
          </p:nvPr>
        </p:nvGraphicFramePr>
        <p:xfrm>
          <a:off x="609600" y="76200"/>
          <a:ext cx="8229600" cy="76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ectangle 1"/>
          <p:cNvSpPr/>
          <p:nvPr/>
        </p:nvSpPr>
        <p:spPr>
          <a:xfrm>
            <a:off x="2209800" y="1066800"/>
            <a:ext cx="4696670" cy="369332"/>
          </a:xfrm>
          <a:prstGeom prst="rect">
            <a:avLst/>
          </a:prstGeom>
        </p:spPr>
        <p:txBody>
          <a:bodyPr wrap="none">
            <a:spAutoFit/>
          </a:bodyPr>
          <a:lstStyle/>
          <a:p>
            <a:r>
              <a:rPr lang="en-US" b="1" dirty="0"/>
              <a:t>Comparing Two Population Means - Example</a:t>
            </a:r>
          </a:p>
        </p:txBody>
      </p:sp>
      <p:sp>
        <p:nvSpPr>
          <p:cNvPr id="5" name="Rectangle 3"/>
          <p:cNvSpPr txBox="1">
            <a:spLocks noChangeArrowheads="1"/>
          </p:cNvSpPr>
          <p:nvPr/>
        </p:nvSpPr>
        <p:spPr>
          <a:xfrm>
            <a:off x="609600" y="1524000"/>
            <a:ext cx="8134350" cy="4110038"/>
          </a:xfrm>
          <a:prstGeom prst="rect">
            <a:avLst/>
          </a:prstGeom>
        </p:spPr>
        <p:txBody>
          <a:bodyPr vert="horz" lIns="92075" tIns="46038" rIns="92075" bIns="46038"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buFont typeface="Wingdings" pitchFamily="2" charset="2"/>
              <a:buNone/>
              <a:defRPr/>
            </a:pPr>
            <a:r>
              <a:rPr lang="en-US" sz="2000" dirty="0" smtClean="0">
                <a:solidFill>
                  <a:schemeClr val="tx1"/>
                </a:solidFill>
              </a:rPr>
              <a:t>Step 1:  State the null and alternate hypotheses. </a:t>
            </a:r>
          </a:p>
          <a:p>
            <a:pPr>
              <a:buFont typeface="Wingdings" pitchFamily="2" charset="2"/>
              <a:buNone/>
              <a:defRPr/>
            </a:pPr>
            <a:r>
              <a:rPr lang="en-US" sz="2000" dirty="0" smtClean="0">
                <a:solidFill>
                  <a:schemeClr val="tx1"/>
                </a:solidFill>
              </a:rPr>
              <a:t>H</a:t>
            </a:r>
            <a:r>
              <a:rPr lang="en-US" sz="2000" baseline="-25000" dirty="0" smtClean="0">
                <a:solidFill>
                  <a:schemeClr val="tx1"/>
                </a:solidFill>
              </a:rPr>
              <a:t>0</a:t>
            </a:r>
            <a:r>
              <a:rPr lang="en-US" sz="2000" dirty="0" smtClean="0">
                <a:solidFill>
                  <a:schemeClr val="tx1"/>
                </a:solidFill>
              </a:rPr>
              <a:t>:  </a:t>
            </a:r>
            <a:r>
              <a:rPr lang="en-US" sz="2000" dirty="0" smtClean="0">
                <a:solidFill>
                  <a:schemeClr val="tx1"/>
                </a:solidFill>
                <a:cs typeface="Times New Roman" pitchFamily="18" charset="0"/>
              </a:rPr>
              <a:t>µ</a:t>
            </a:r>
            <a:r>
              <a:rPr lang="en-US" sz="2000" baseline="-25000" dirty="0" smtClean="0">
                <a:solidFill>
                  <a:schemeClr val="tx1"/>
                </a:solidFill>
                <a:cs typeface="Times New Roman" pitchFamily="18" charset="0"/>
              </a:rPr>
              <a:t>PJ</a:t>
            </a:r>
            <a:r>
              <a:rPr lang="en-US" sz="2000" dirty="0" smtClean="0">
                <a:solidFill>
                  <a:schemeClr val="tx1"/>
                </a:solidFill>
                <a:cs typeface="Times New Roman" pitchFamily="18" charset="0"/>
              </a:rPr>
              <a:t> ≤ µ</a:t>
            </a:r>
            <a:r>
              <a:rPr lang="en-US" sz="2000" baseline="-25000" dirty="0" smtClean="0">
                <a:solidFill>
                  <a:schemeClr val="tx1"/>
                </a:solidFill>
                <a:cs typeface="Times New Roman" pitchFamily="18" charset="0"/>
              </a:rPr>
              <a:t>D </a:t>
            </a:r>
            <a:r>
              <a:rPr lang="en-US" sz="2000" dirty="0" smtClean="0">
                <a:solidFill>
                  <a:schemeClr val="tx1"/>
                </a:solidFill>
                <a:cs typeface="Times New Roman" pitchFamily="18" charset="0"/>
              </a:rPr>
              <a:t> </a:t>
            </a:r>
            <a:r>
              <a:rPr lang="en-US" sz="2000" baseline="-25000" dirty="0" smtClean="0">
                <a:solidFill>
                  <a:schemeClr val="tx1"/>
                </a:solidFill>
                <a:cs typeface="Times New Roman" pitchFamily="18" charset="0"/>
              </a:rPr>
              <a:t>   </a:t>
            </a:r>
          </a:p>
          <a:p>
            <a:pPr>
              <a:buFont typeface="Wingdings" pitchFamily="2" charset="2"/>
              <a:buNone/>
              <a:defRPr/>
            </a:pPr>
            <a:r>
              <a:rPr lang="en-US" sz="2000" dirty="0" smtClean="0">
                <a:solidFill>
                  <a:schemeClr val="tx1"/>
                </a:solidFill>
                <a:cs typeface="Times New Roman" pitchFamily="18" charset="0"/>
              </a:rPr>
              <a:t>H</a:t>
            </a:r>
            <a:r>
              <a:rPr lang="en-US" sz="2000" baseline="-25000" dirty="0" smtClean="0">
                <a:solidFill>
                  <a:schemeClr val="tx1"/>
                </a:solidFill>
                <a:cs typeface="Times New Roman" pitchFamily="18" charset="0"/>
              </a:rPr>
              <a:t>1</a:t>
            </a:r>
            <a:r>
              <a:rPr lang="en-US" sz="2000" dirty="0" smtClean="0">
                <a:solidFill>
                  <a:schemeClr val="tx1"/>
                </a:solidFill>
                <a:cs typeface="Times New Roman" pitchFamily="18" charset="0"/>
              </a:rPr>
              <a:t>:  µ</a:t>
            </a:r>
            <a:r>
              <a:rPr lang="en-US" sz="2000" baseline="-25000" dirty="0" smtClean="0">
                <a:solidFill>
                  <a:schemeClr val="tx1"/>
                </a:solidFill>
                <a:cs typeface="Times New Roman" pitchFamily="18" charset="0"/>
              </a:rPr>
              <a:t>PJ</a:t>
            </a:r>
            <a:r>
              <a:rPr lang="en-US" sz="2000" dirty="0" smtClean="0">
                <a:solidFill>
                  <a:schemeClr val="tx1"/>
                </a:solidFill>
                <a:cs typeface="Times New Roman" pitchFamily="18" charset="0"/>
              </a:rPr>
              <a:t> </a:t>
            </a:r>
            <a:r>
              <a:rPr lang="en-US" sz="2000" dirty="0" smtClean="0">
                <a:solidFill>
                  <a:schemeClr val="tx1"/>
                </a:solidFill>
                <a:cs typeface="Times New Roman" pitchFamily="18" charset="0"/>
                <a:sym typeface="WP MathA"/>
              </a:rPr>
              <a:t>&gt;</a:t>
            </a:r>
            <a:r>
              <a:rPr lang="en-US" sz="2000" dirty="0" smtClean="0">
                <a:solidFill>
                  <a:schemeClr val="tx1"/>
                </a:solidFill>
                <a:cs typeface="Times New Roman" pitchFamily="18" charset="0"/>
              </a:rPr>
              <a:t> µ</a:t>
            </a:r>
            <a:r>
              <a:rPr lang="en-US" sz="2000" baseline="-25000" dirty="0" smtClean="0">
                <a:solidFill>
                  <a:schemeClr val="tx1"/>
                </a:solidFill>
                <a:cs typeface="Times New Roman" pitchFamily="18" charset="0"/>
              </a:rPr>
              <a:t>D</a:t>
            </a:r>
          </a:p>
          <a:p>
            <a:pPr>
              <a:buFont typeface="Wingdings" pitchFamily="2" charset="2"/>
              <a:buNone/>
              <a:defRPr/>
            </a:pPr>
            <a:endParaRPr lang="en-US" sz="2000" baseline="-25000" dirty="0" smtClean="0">
              <a:solidFill>
                <a:schemeClr val="tx1"/>
              </a:solidFill>
              <a:cs typeface="Times New Roman" pitchFamily="18" charset="0"/>
            </a:endParaRPr>
          </a:p>
          <a:p>
            <a:pPr algn="l">
              <a:buClr>
                <a:srgbClr val="404960"/>
              </a:buClr>
              <a:buSzPct val="65000"/>
              <a:buFont typeface="Wingdings" pitchFamily="2" charset="2"/>
              <a:buNone/>
              <a:defRPr/>
            </a:pPr>
            <a:r>
              <a:rPr lang="en-US" sz="2000" dirty="0" smtClean="0">
                <a:solidFill>
                  <a:schemeClr val="tx1"/>
                </a:solidFill>
              </a:rPr>
              <a:t>Step 2:  Select the level of significance. </a:t>
            </a:r>
          </a:p>
          <a:p>
            <a:pPr algn="l">
              <a:buClr>
                <a:srgbClr val="404960"/>
              </a:buClr>
              <a:buSzPct val="65000"/>
              <a:buFont typeface="Wingdings" pitchFamily="2" charset="2"/>
              <a:buNone/>
              <a:defRPr/>
            </a:pPr>
            <a:r>
              <a:rPr lang="en-US" sz="2000" dirty="0" smtClean="0">
                <a:solidFill>
                  <a:schemeClr val="tx1"/>
                </a:solidFill>
              </a:rPr>
              <a:t>For example a .01 significance level.</a:t>
            </a:r>
          </a:p>
          <a:p>
            <a:pPr algn="l">
              <a:buFont typeface="Wingdings" pitchFamily="2" charset="2"/>
              <a:buNone/>
              <a:defRPr/>
            </a:pPr>
            <a:endParaRPr lang="en-US" sz="2000" dirty="0" smtClean="0">
              <a:solidFill>
                <a:schemeClr val="tx1"/>
              </a:solidFill>
            </a:endParaRPr>
          </a:p>
          <a:p>
            <a:pPr algn="l">
              <a:buFont typeface="Wingdings" pitchFamily="2" charset="2"/>
              <a:buNone/>
              <a:defRPr/>
            </a:pPr>
            <a:r>
              <a:rPr lang="en-US" sz="2000" dirty="0" smtClean="0">
                <a:solidFill>
                  <a:schemeClr val="tx1"/>
                </a:solidFill>
              </a:rPr>
              <a:t>Step 3:   Determine the appropriate test statistic. </a:t>
            </a:r>
          </a:p>
          <a:p>
            <a:pPr algn="l">
              <a:buFont typeface="Wingdings" pitchFamily="2" charset="2"/>
              <a:buNone/>
              <a:defRPr/>
            </a:pPr>
            <a:r>
              <a:rPr lang="en-US" sz="2000" dirty="0" smtClean="0">
                <a:solidFill>
                  <a:schemeClr val="tx1"/>
                </a:solidFill>
              </a:rPr>
              <a:t>If the population standard deviations are known, use </a:t>
            </a:r>
            <a:r>
              <a:rPr lang="en-US" sz="2000" i="1" dirty="0" smtClean="0">
                <a:solidFill>
                  <a:schemeClr val="tx1"/>
                </a:solidFill>
              </a:rPr>
              <a:t>z-distribution</a:t>
            </a:r>
            <a:r>
              <a:rPr lang="en-US" sz="2000" dirty="0" smtClean="0">
                <a:solidFill>
                  <a:schemeClr val="tx1"/>
                </a:solidFill>
              </a:rPr>
              <a:t> as the test statistic, otherwise use t-statistic.</a:t>
            </a:r>
            <a:endParaRPr lang="en-US" dirty="0" smtClean="0">
              <a:solidFill>
                <a:schemeClr val="tx1"/>
              </a:solidFill>
            </a:endParaRPr>
          </a:p>
        </p:txBody>
      </p:sp>
    </p:spTree>
    <p:extLst>
      <p:ext uri="{BB962C8B-B14F-4D97-AF65-F5344CB8AC3E}">
        <p14:creationId xmlns:p14="http://schemas.microsoft.com/office/powerpoint/2010/main" val="4228355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wipe(left)">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wipe(left)">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wipe(left)">
                                      <p:cBhvr>
                                        <p:cTn id="32" dur="500"/>
                                        <p:tgtEl>
                                          <p:spTgt spid="5">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Effect transition="in" filter="wipe(left)">
                                      <p:cBhvr>
                                        <p:cTn id="3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5811" name="Rectangle 3"/>
          <p:cNvSpPr>
            <a:spLocks noGrp="1" noChangeArrowheads="1"/>
          </p:cNvSpPr>
          <p:nvPr>
            <p:ph type="body" sz="half" idx="1"/>
          </p:nvPr>
        </p:nvSpPr>
        <p:spPr>
          <a:xfrm>
            <a:off x="838200" y="1371600"/>
            <a:ext cx="6980238" cy="1285875"/>
          </a:xfrm>
        </p:spPr>
        <p:txBody>
          <a:bodyPr lIns="92075" tIns="46038" rIns="92075" bIns="46038">
            <a:normAutofit fontScale="92500" lnSpcReduction="20000"/>
          </a:bodyPr>
          <a:lstStyle/>
          <a:p>
            <a:pPr eaLnBrk="1" hangingPunct="1">
              <a:buFont typeface="Wingdings" pitchFamily="2" charset="2"/>
              <a:buNone/>
              <a:defRPr/>
            </a:pPr>
            <a:r>
              <a:rPr lang="en-US" sz="2000" dirty="0" smtClean="0"/>
              <a:t>Step 4:  Formulate a decision rule.</a:t>
            </a:r>
          </a:p>
          <a:p>
            <a:pPr eaLnBrk="1" hangingPunct="1">
              <a:buFont typeface="Wingdings" pitchFamily="2" charset="2"/>
              <a:buNone/>
              <a:defRPr/>
            </a:pPr>
            <a:endParaRPr lang="en-US" sz="2000" dirty="0" smtClean="0"/>
          </a:p>
          <a:p>
            <a:pPr eaLnBrk="1" hangingPunct="1">
              <a:buFont typeface="Wingdings" pitchFamily="2" charset="2"/>
              <a:buNone/>
              <a:defRPr/>
            </a:pPr>
            <a:r>
              <a:rPr lang="en-US" sz="2000" dirty="0" smtClean="0">
                <a:solidFill>
                  <a:schemeClr val="accent1"/>
                </a:solidFill>
              </a:rPr>
              <a:t>		    </a:t>
            </a:r>
            <a:r>
              <a:rPr lang="en-US" sz="2000" dirty="0" smtClean="0"/>
              <a:t>Reject H</a:t>
            </a:r>
            <a:r>
              <a:rPr lang="en-US" sz="2000" baseline="-25000" dirty="0" smtClean="0"/>
              <a:t>0</a:t>
            </a:r>
            <a:r>
              <a:rPr lang="en-US" sz="2000" dirty="0" smtClean="0"/>
              <a:t> if	Z &gt; Z</a:t>
            </a:r>
            <a:r>
              <a:rPr lang="en-US" sz="2000" baseline="-25000" dirty="0" smtClean="0">
                <a:sym typeface="Symbol" pitchFamily="18" charset="2"/>
              </a:rPr>
              <a:t></a:t>
            </a:r>
            <a:r>
              <a:rPr lang="en-US" sz="2000" dirty="0" smtClean="0"/>
              <a:t> </a:t>
            </a:r>
          </a:p>
          <a:p>
            <a:pPr eaLnBrk="1" hangingPunct="1">
              <a:buFont typeface="Wingdings" pitchFamily="2" charset="2"/>
              <a:buNone/>
              <a:defRPr/>
            </a:pPr>
            <a:r>
              <a:rPr lang="en-US" sz="2000" dirty="0" smtClean="0"/>
              <a:t>				Z &gt; 2.33</a:t>
            </a:r>
          </a:p>
          <a:p>
            <a:pPr eaLnBrk="1" hangingPunct="1">
              <a:buFont typeface="Wingdings" pitchFamily="2" charset="2"/>
              <a:buNone/>
              <a:defRPr/>
            </a:pPr>
            <a:endParaRPr lang="en-US" sz="2000" dirty="0" smtClean="0"/>
          </a:p>
        </p:txBody>
      </p:sp>
      <p:pic>
        <p:nvPicPr>
          <p:cNvPr id="375814" name="Picture 6"/>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385398" y="2895599"/>
            <a:ext cx="6082202" cy="3291097"/>
          </a:xfrm>
        </p:spPr>
      </p:pic>
      <p:sp>
        <p:nvSpPr>
          <p:cNvPr id="1035" name="Text Box 11"/>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altLang="en-US" sz="1400">
                <a:solidFill>
                  <a:srgbClr val="1907A1"/>
                </a:solidFill>
                <a:latin typeface="Arial" pitchFamily="34" charset="0"/>
              </a:rPr>
              <a:t>11-</a:t>
            </a:r>
            <a:fld id="{9CB722EB-B008-4CC5-8399-E60D56511F35}" type="slidenum">
              <a:rPr lang="en-US" altLang="en-US" sz="1400">
                <a:solidFill>
                  <a:srgbClr val="1907A1"/>
                </a:solidFill>
                <a:latin typeface="Arial" pitchFamily="34" charset="0"/>
              </a:rPr>
              <a:pPr eaLnBrk="1" hangingPunct="1"/>
              <a:t>15</a:t>
            </a:fld>
            <a:endParaRPr lang="en-US" altLang="en-US" sz="1400">
              <a:solidFill>
                <a:srgbClr val="1907A1"/>
              </a:solidFill>
              <a:latin typeface="Arial" pitchFamily="34" charset="0"/>
            </a:endParaRPr>
          </a:p>
        </p:txBody>
      </p:sp>
      <p:graphicFrame>
        <p:nvGraphicFramePr>
          <p:cNvPr id="8" name="Diagram 7"/>
          <p:cNvGraphicFramePr/>
          <p:nvPr>
            <p:extLst>
              <p:ext uri="{D42A27DB-BD31-4B8C-83A1-F6EECF244321}">
                <p14:modId xmlns:p14="http://schemas.microsoft.com/office/powerpoint/2010/main" val="2658238645"/>
              </p:ext>
            </p:extLst>
          </p:nvPr>
        </p:nvGraphicFramePr>
        <p:xfrm>
          <a:off x="533400" y="228600"/>
          <a:ext cx="8229600" cy="762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062958921"/>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5811">
                                            <p:txEl>
                                              <p:pRg st="0" end="0"/>
                                            </p:txEl>
                                          </p:spTgt>
                                        </p:tgtEl>
                                        <p:attrNameLst>
                                          <p:attrName>style.visibility</p:attrName>
                                        </p:attrNameLst>
                                      </p:cBhvr>
                                      <p:to>
                                        <p:strVal val="visible"/>
                                      </p:to>
                                    </p:set>
                                    <p:animEffect transition="in" filter="wipe(left)">
                                      <p:cBhvr>
                                        <p:cTn id="7" dur="500"/>
                                        <p:tgtEl>
                                          <p:spTgt spid="3758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75811">
                                            <p:txEl>
                                              <p:pRg st="2" end="2"/>
                                            </p:txEl>
                                          </p:spTgt>
                                        </p:tgtEl>
                                        <p:attrNameLst>
                                          <p:attrName>style.visibility</p:attrName>
                                        </p:attrNameLst>
                                      </p:cBhvr>
                                      <p:to>
                                        <p:strVal val="visible"/>
                                      </p:to>
                                    </p:set>
                                    <p:animEffect transition="in" filter="wipe(left)">
                                      <p:cBhvr>
                                        <p:cTn id="12" dur="500"/>
                                        <p:tgtEl>
                                          <p:spTgt spid="37581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75811">
                                            <p:txEl>
                                              <p:pRg st="3" end="3"/>
                                            </p:txEl>
                                          </p:spTgt>
                                        </p:tgtEl>
                                        <p:attrNameLst>
                                          <p:attrName>style.visibility</p:attrName>
                                        </p:attrNameLst>
                                      </p:cBhvr>
                                      <p:to>
                                        <p:strVal val="visible"/>
                                      </p:to>
                                    </p:set>
                                    <p:animEffect transition="in" filter="wipe(left)">
                                      <p:cBhvr>
                                        <p:cTn id="17" dur="500"/>
                                        <p:tgtEl>
                                          <p:spTgt spid="375811">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375814"/>
                                        </p:tgtEl>
                                        <p:attrNameLst>
                                          <p:attrName>style.visibility</p:attrName>
                                        </p:attrNameLst>
                                      </p:cBhvr>
                                      <p:to>
                                        <p:strVal val="visible"/>
                                      </p:to>
                                    </p:set>
                                    <p:animEffect transition="in" filter="wipe(up)">
                                      <p:cBhvr>
                                        <p:cTn id="22" dur="500"/>
                                        <p:tgtEl>
                                          <p:spTgt spid="3758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581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AutoShape 1026"/>
          <p:cNvSpPr>
            <a:spLocks noGrp="1" noChangeArrowheads="1"/>
          </p:cNvSpPr>
          <p:nvPr>
            <p:ph type="title"/>
          </p:nvPr>
        </p:nvSpPr>
        <p:spPr>
          <a:xfrm>
            <a:off x="204788" y="1523999"/>
            <a:ext cx="8939212" cy="639763"/>
          </a:xfrm>
        </p:spPr>
        <p:txBody>
          <a:bodyPr lIns="92075" tIns="46038" rIns="92075" bIns="46038">
            <a:normAutofit fontScale="90000"/>
          </a:bodyPr>
          <a:lstStyle/>
          <a:p>
            <a:pPr eaLnBrk="1" hangingPunct="1"/>
            <a:r>
              <a:rPr lang="en-US" altLang="en-US" sz="3200" dirty="0" smtClean="0"/>
              <a:t>Comparing Two Population Means: Equal Variances</a:t>
            </a:r>
          </a:p>
        </p:txBody>
      </p:sp>
      <p:sp>
        <p:nvSpPr>
          <p:cNvPr id="1029" name="Rectangle 1027"/>
          <p:cNvSpPr>
            <a:spLocks noGrp="1" noChangeArrowheads="1"/>
          </p:cNvSpPr>
          <p:nvPr>
            <p:ph type="body" sz="half" idx="1"/>
          </p:nvPr>
        </p:nvSpPr>
        <p:spPr>
          <a:xfrm>
            <a:off x="728663" y="2233613"/>
            <a:ext cx="7646987" cy="1533525"/>
          </a:xfrm>
        </p:spPr>
        <p:txBody>
          <a:bodyPr lIns="92075" tIns="46038" rIns="92075" bIns="46038"/>
          <a:lstStyle/>
          <a:p>
            <a:pPr eaLnBrk="1" hangingPunct="1"/>
            <a:r>
              <a:rPr lang="en-US" altLang="en-US" sz="2000" smtClean="0"/>
              <a:t>No assumptions about the shape of the populations are required.</a:t>
            </a:r>
          </a:p>
          <a:p>
            <a:pPr eaLnBrk="1" hangingPunct="1"/>
            <a:r>
              <a:rPr lang="en-US" altLang="en-US" sz="2000" smtClean="0"/>
              <a:t>The samples are from independent populations.</a:t>
            </a:r>
          </a:p>
          <a:p>
            <a:pPr eaLnBrk="1" hangingPunct="1"/>
            <a:r>
              <a:rPr lang="en-US" altLang="en-US" sz="2000" smtClean="0"/>
              <a:t>The formula for computing the value of </a:t>
            </a:r>
            <a:r>
              <a:rPr lang="en-US" altLang="en-US" sz="2000" i="1" smtClean="0"/>
              <a:t>z </a:t>
            </a:r>
            <a:r>
              <a:rPr lang="en-US" altLang="en-US" sz="2000" smtClean="0"/>
              <a:t>is:</a:t>
            </a:r>
          </a:p>
          <a:p>
            <a:pPr eaLnBrk="1" hangingPunct="1"/>
            <a:endParaRPr lang="en-US" altLang="en-US" smtClean="0"/>
          </a:p>
          <a:p>
            <a:pPr eaLnBrk="1" hangingPunct="1">
              <a:buFont typeface="Wingdings" pitchFamily="2" charset="2"/>
              <a:buNone/>
            </a:pPr>
            <a:endParaRPr lang="en-US" altLang="en-US" smtClean="0"/>
          </a:p>
        </p:txBody>
      </p:sp>
      <p:graphicFrame>
        <p:nvGraphicFramePr>
          <p:cNvPr id="1026" name="Object 1038"/>
          <p:cNvGraphicFramePr>
            <a:graphicFrameLocks noGrp="1" noChangeAspect="1"/>
          </p:cNvGraphicFramePr>
          <p:nvPr>
            <p:ph sz="half" idx="2"/>
            <p:extLst/>
          </p:nvPr>
        </p:nvGraphicFramePr>
        <p:xfrm>
          <a:off x="4994275" y="3752850"/>
          <a:ext cx="2774950" cy="2066925"/>
        </p:xfrm>
        <a:graphic>
          <a:graphicData uri="http://schemas.openxmlformats.org/presentationml/2006/ole">
            <mc:AlternateContent xmlns:mc="http://schemas.openxmlformats.org/markup-compatibility/2006">
              <mc:Choice xmlns:v="urn:schemas-microsoft-com:vml" Requires="v">
                <p:oleObj spid="_x0000_s1034" name="Equation" r:id="rId4" imgW="1841400" imgH="1371600" progId="Equation.3">
                  <p:embed/>
                </p:oleObj>
              </mc:Choice>
              <mc:Fallback>
                <p:oleObj name="Equation" r:id="rId4" imgW="1841400" imgH="1371600" progId="Equation.3">
                  <p:embed/>
                  <p:pic>
                    <p:nvPicPr>
                      <p:cNvPr id="0" name=""/>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94275" y="3752850"/>
                        <a:ext cx="2774950" cy="2066925"/>
                      </a:xfrm>
                      <a:prstGeom prst="rect">
                        <a:avLst/>
                      </a:prstGeom>
                      <a:noFill/>
                    </p:spPr>
                  </p:pic>
                </p:oleObj>
              </mc:Fallback>
            </mc:AlternateContent>
          </a:graphicData>
        </a:graphic>
      </p:graphicFrame>
      <p:graphicFrame>
        <p:nvGraphicFramePr>
          <p:cNvPr id="1027" name="Object 1031"/>
          <p:cNvGraphicFramePr>
            <a:graphicFrameLocks noChangeAspect="1"/>
          </p:cNvGraphicFramePr>
          <p:nvPr>
            <p:extLst/>
          </p:nvPr>
        </p:nvGraphicFramePr>
        <p:xfrm>
          <a:off x="1778000" y="3781425"/>
          <a:ext cx="2405063" cy="2079625"/>
        </p:xfrm>
        <a:graphic>
          <a:graphicData uri="http://schemas.openxmlformats.org/presentationml/2006/ole">
            <mc:AlternateContent xmlns:mc="http://schemas.openxmlformats.org/markup-compatibility/2006">
              <mc:Choice xmlns:v="urn:schemas-microsoft-com:vml" Requires="v">
                <p:oleObj spid="_x0000_s1035" name="Equation" r:id="rId6" imgW="1587240" imgH="1371600" progId="Equation.3">
                  <p:embed/>
                </p:oleObj>
              </mc:Choice>
              <mc:Fallback>
                <p:oleObj name="Equation" r:id="rId6" imgW="1587240" imgH="13716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78000" y="3781425"/>
                        <a:ext cx="2405063" cy="2079625"/>
                      </a:xfrm>
                      <a:prstGeom prst="rect">
                        <a:avLst/>
                      </a:prstGeom>
                      <a:noFill/>
                    </p:spPr>
                  </p:pic>
                </p:oleObj>
              </mc:Fallback>
            </mc:AlternateContent>
          </a:graphicData>
        </a:graphic>
      </p:graphicFrame>
      <p:sp>
        <p:nvSpPr>
          <p:cNvPr id="1035" name="Text Box 11"/>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altLang="en-US" sz="1400">
                <a:solidFill>
                  <a:srgbClr val="1907A1"/>
                </a:solidFill>
                <a:latin typeface="Arial" pitchFamily="34" charset="0"/>
              </a:rPr>
              <a:t>11-</a:t>
            </a:r>
            <a:fld id="{4FA4BA3E-7B38-4451-9FA4-1D803A7E4DA0}" type="slidenum">
              <a:rPr lang="en-US" altLang="en-US" sz="1400">
                <a:solidFill>
                  <a:srgbClr val="1907A1"/>
                </a:solidFill>
                <a:latin typeface="Arial" pitchFamily="34" charset="0"/>
              </a:rPr>
              <a:pPr eaLnBrk="1" hangingPunct="1"/>
              <a:t>16</a:t>
            </a:fld>
            <a:endParaRPr lang="en-US" altLang="en-US" sz="1400">
              <a:solidFill>
                <a:srgbClr val="1907A1"/>
              </a:solidFill>
              <a:latin typeface="Arial" pitchFamily="34" charset="0"/>
            </a:endParaRPr>
          </a:p>
        </p:txBody>
      </p:sp>
      <p:graphicFrame>
        <p:nvGraphicFramePr>
          <p:cNvPr id="8" name="Diagram 7"/>
          <p:cNvGraphicFramePr/>
          <p:nvPr>
            <p:extLst>
              <p:ext uri="{D42A27DB-BD31-4B8C-83A1-F6EECF244321}">
                <p14:modId xmlns:p14="http://schemas.microsoft.com/office/powerpoint/2010/main" val="643919400"/>
              </p:ext>
            </p:extLst>
          </p:nvPr>
        </p:nvGraphicFramePr>
        <p:xfrm>
          <a:off x="533400" y="228600"/>
          <a:ext cx="8229600" cy="762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603615078"/>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988918940"/>
              </p:ext>
            </p:extLst>
          </p:nvPr>
        </p:nvGraphicFramePr>
        <p:xfrm>
          <a:off x="609600" y="76200"/>
          <a:ext cx="8229600" cy="76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 name="Table 1"/>
          <p:cNvGraphicFramePr>
            <a:graphicFrameLocks noGrp="1"/>
          </p:cNvGraphicFramePr>
          <p:nvPr>
            <p:extLst/>
          </p:nvPr>
        </p:nvGraphicFramePr>
        <p:xfrm>
          <a:off x="533400" y="846644"/>
          <a:ext cx="3435795" cy="2701132"/>
        </p:xfrm>
        <a:graphic>
          <a:graphicData uri="http://schemas.openxmlformats.org/drawingml/2006/table">
            <a:tbl>
              <a:tblPr>
                <a:tableStyleId>{5C22544A-7EE6-4342-B048-85BDC9FD1C3A}</a:tableStyleId>
              </a:tblPr>
              <a:tblGrid>
                <a:gridCol w="1218057"/>
                <a:gridCol w="1006475"/>
                <a:gridCol w="1211263"/>
              </a:tblGrid>
              <a:tr h="385876">
                <a:tc>
                  <a:txBody>
                    <a:bodyPr/>
                    <a:lstStyle/>
                    <a:p>
                      <a:pPr algn="l" fontAlgn="b"/>
                      <a:endParaRPr lang="en-US" sz="2000" b="0" i="0" u="none" strike="noStrike" dirty="0">
                        <a:solidFill>
                          <a:srgbClr val="000000"/>
                        </a:solidFill>
                        <a:effectLst/>
                        <a:latin typeface="Calibri"/>
                      </a:endParaRPr>
                    </a:p>
                  </a:txBody>
                  <a:tcPr marL="9525" marR="9525" marT="9525" marB="0" anchor="b"/>
                </a:tc>
                <a:tc>
                  <a:txBody>
                    <a:bodyPr/>
                    <a:lstStyle/>
                    <a:p>
                      <a:pPr algn="l" fontAlgn="b"/>
                      <a:r>
                        <a:rPr lang="en-US" sz="2000" u="none" strike="noStrike" dirty="0" smtClean="0">
                          <a:effectLst/>
                        </a:rPr>
                        <a:t>Dominos</a:t>
                      </a:r>
                      <a:endParaRPr lang="en-US" sz="2000" b="0" i="0" u="none" strike="noStrike" dirty="0">
                        <a:solidFill>
                          <a:srgbClr val="000000"/>
                        </a:solidFill>
                        <a:effectLst/>
                        <a:latin typeface="Calibri"/>
                      </a:endParaRPr>
                    </a:p>
                  </a:txBody>
                  <a:tcPr marL="9525" marR="9525" marT="9525" marB="0" anchor="b"/>
                </a:tc>
                <a:tc>
                  <a:txBody>
                    <a:bodyPr/>
                    <a:lstStyle/>
                    <a:p>
                      <a:pPr algn="l" fontAlgn="b"/>
                      <a:r>
                        <a:rPr lang="en-US" sz="2000" u="none" strike="noStrike" dirty="0" smtClean="0">
                          <a:effectLst/>
                        </a:rPr>
                        <a:t>Papa Johns</a:t>
                      </a:r>
                      <a:endParaRPr lang="en-US" sz="2000" b="0" i="0" u="none" strike="noStrike" dirty="0">
                        <a:solidFill>
                          <a:srgbClr val="000000"/>
                        </a:solidFill>
                        <a:effectLst/>
                        <a:latin typeface="Calibri"/>
                      </a:endParaRPr>
                    </a:p>
                  </a:txBody>
                  <a:tcPr marL="9525" marR="9525" marT="9525" marB="0" anchor="b"/>
                </a:tc>
              </a:tr>
              <a:tr h="385876">
                <a:tc>
                  <a:txBody>
                    <a:bodyPr/>
                    <a:lstStyle/>
                    <a:p>
                      <a:pPr algn="l" fontAlgn="b"/>
                      <a:r>
                        <a:rPr lang="en-US" sz="2000" u="none" strike="noStrike">
                          <a:effectLst/>
                        </a:rPr>
                        <a:t>Mean</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dirty="0">
                          <a:effectLst/>
                        </a:rPr>
                        <a:t>35</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38</a:t>
                      </a:r>
                      <a:endParaRPr lang="en-US" sz="2000" b="0" i="0" u="none" strike="noStrike" dirty="0">
                        <a:solidFill>
                          <a:srgbClr val="000000"/>
                        </a:solidFill>
                        <a:effectLst/>
                        <a:latin typeface="Calibri"/>
                      </a:endParaRPr>
                    </a:p>
                  </a:txBody>
                  <a:tcPr marL="9525" marR="9525" marT="9525" marB="0" anchor="b"/>
                </a:tc>
              </a:tr>
              <a:tr h="385876">
                <a:tc>
                  <a:txBody>
                    <a:bodyPr/>
                    <a:lstStyle/>
                    <a:p>
                      <a:pPr algn="l" fontAlgn="b"/>
                      <a:r>
                        <a:rPr lang="en-US" sz="2000" u="none" strike="noStrike" dirty="0" smtClean="0">
                          <a:effectLst/>
                        </a:rPr>
                        <a:t>Variance</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60</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48</a:t>
                      </a:r>
                      <a:endParaRPr lang="en-US" sz="2000" b="0" i="0" u="none" strike="noStrike" dirty="0">
                        <a:solidFill>
                          <a:srgbClr val="000000"/>
                        </a:solidFill>
                        <a:effectLst/>
                        <a:latin typeface="Calibri"/>
                      </a:endParaRPr>
                    </a:p>
                  </a:txBody>
                  <a:tcPr marL="9525" marR="9525" marT="9525" marB="0" anchor="b"/>
                </a:tc>
              </a:tr>
              <a:tr h="385876">
                <a:tc>
                  <a:txBody>
                    <a:bodyPr/>
                    <a:lstStyle/>
                    <a:p>
                      <a:pPr algn="l" fontAlgn="b"/>
                      <a:r>
                        <a:rPr lang="en-US" sz="2000" u="none" strike="noStrike" dirty="0">
                          <a:effectLst/>
                        </a:rPr>
                        <a:t>N</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a:effectLst/>
                        </a:rPr>
                        <a:t>35</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dirty="0">
                          <a:effectLst/>
                        </a:rPr>
                        <a:t>40</a:t>
                      </a:r>
                      <a:endParaRPr lang="en-US" sz="2000" b="0" i="0" u="none" strike="noStrike" dirty="0">
                        <a:solidFill>
                          <a:srgbClr val="000000"/>
                        </a:solidFill>
                        <a:effectLst/>
                        <a:latin typeface="Calibri"/>
                      </a:endParaRPr>
                    </a:p>
                  </a:txBody>
                  <a:tcPr marL="9525" marR="9525" marT="9525" marB="0" anchor="b"/>
                </a:tc>
              </a:tr>
              <a:tr h="385876">
                <a:tc>
                  <a:txBody>
                    <a:bodyPr/>
                    <a:lstStyle/>
                    <a:p>
                      <a:pPr algn="l" fontAlgn="b"/>
                      <a:r>
                        <a:rPr lang="en-US" sz="2000" u="none" strike="noStrike" dirty="0" smtClean="0">
                          <a:effectLst/>
                        </a:rPr>
                        <a:t>Variance/N</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smtClean="0">
                          <a:effectLst/>
                        </a:rPr>
                        <a:t>1.71</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1.2</a:t>
                      </a:r>
                      <a:endParaRPr lang="en-US" sz="2000" b="0" i="0" u="none" strike="noStrike" dirty="0">
                        <a:solidFill>
                          <a:srgbClr val="000000"/>
                        </a:solidFill>
                        <a:effectLst/>
                        <a:latin typeface="Calibri"/>
                      </a:endParaRPr>
                    </a:p>
                  </a:txBody>
                  <a:tcPr marL="9525" marR="9525" marT="9525" marB="0" anchor="b"/>
                </a:tc>
              </a:tr>
              <a:tr h="385876">
                <a:tc>
                  <a:txBody>
                    <a:bodyPr/>
                    <a:lstStyle/>
                    <a:p>
                      <a:pPr algn="l" fontAlgn="b"/>
                      <a:r>
                        <a:rPr lang="en-US" sz="2000" u="none" strike="noStrike" dirty="0" smtClean="0">
                          <a:effectLst/>
                        </a:rPr>
                        <a:t>Std. </a:t>
                      </a:r>
                      <a:r>
                        <a:rPr lang="en-US" sz="2000" u="none" strike="noStrike" dirty="0">
                          <a:effectLst/>
                        </a:rPr>
                        <a:t>error</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smtClean="0">
                          <a:effectLst/>
                        </a:rPr>
                        <a:t>1.707</a:t>
                      </a:r>
                      <a:endParaRPr lang="en-US" sz="2000" b="0" i="0" u="none" strike="noStrike" dirty="0">
                        <a:solidFill>
                          <a:srgbClr val="000000"/>
                        </a:solidFill>
                        <a:effectLst/>
                        <a:latin typeface="Calibri"/>
                      </a:endParaRPr>
                    </a:p>
                  </a:txBody>
                  <a:tcPr marL="9525" marR="9525" marT="9525" marB="0" anchor="b"/>
                </a:tc>
                <a:tc>
                  <a:txBody>
                    <a:bodyPr/>
                    <a:lstStyle/>
                    <a:p>
                      <a:pPr algn="l" fontAlgn="b"/>
                      <a:endParaRPr lang="en-US" sz="2000" b="0" i="0" u="none" strike="noStrike" dirty="0">
                        <a:solidFill>
                          <a:srgbClr val="000000"/>
                        </a:solidFill>
                        <a:effectLst/>
                        <a:latin typeface="Calibri"/>
                      </a:endParaRPr>
                    </a:p>
                  </a:txBody>
                  <a:tcPr marL="9525" marR="9525" marT="9525" marB="0" anchor="b"/>
                </a:tc>
              </a:tr>
              <a:tr h="385876">
                <a:tc>
                  <a:txBody>
                    <a:bodyPr/>
                    <a:lstStyle/>
                    <a:p>
                      <a:pPr algn="l" fontAlgn="b"/>
                      <a:r>
                        <a:rPr lang="en-US" sz="2000" b="0" i="0" u="none" strike="noStrike" dirty="0" smtClean="0">
                          <a:solidFill>
                            <a:schemeClr val="dk1"/>
                          </a:solidFill>
                          <a:effectLst/>
                          <a:latin typeface="+mn-lt"/>
                        </a:rPr>
                        <a:t>T-value</a:t>
                      </a:r>
                    </a:p>
                  </a:txBody>
                  <a:tcPr marL="9525" marR="9525" marT="9525" marB="0" anchor="b"/>
                </a:tc>
                <a:tc>
                  <a:txBody>
                    <a:bodyPr/>
                    <a:lstStyle/>
                    <a:p>
                      <a:pPr algn="r" fontAlgn="b"/>
                      <a:r>
                        <a:rPr lang="en-US" sz="2000" u="none" strike="noStrike" dirty="0" smtClean="0">
                          <a:effectLst/>
                        </a:rPr>
                        <a:t>-1.76</a:t>
                      </a:r>
                      <a:endParaRPr lang="en-US" sz="2000" b="0" i="0" u="none" strike="noStrike" dirty="0">
                        <a:solidFill>
                          <a:srgbClr val="000000"/>
                        </a:solidFill>
                        <a:effectLst/>
                        <a:latin typeface="Calibri"/>
                      </a:endParaRPr>
                    </a:p>
                  </a:txBody>
                  <a:tcPr marL="9525" marR="9525" marT="9525" marB="0" anchor="b"/>
                </a:tc>
                <a:tc>
                  <a:txBody>
                    <a:bodyPr/>
                    <a:lstStyle/>
                    <a:p>
                      <a:pPr algn="l" fontAlgn="b"/>
                      <a:endParaRPr lang="en-US" sz="2000" b="0" i="0" u="none" strike="noStrike" dirty="0">
                        <a:solidFill>
                          <a:srgbClr val="000000"/>
                        </a:solidFill>
                        <a:effectLst/>
                        <a:latin typeface="Calibri"/>
                      </a:endParaRPr>
                    </a:p>
                  </a:txBody>
                  <a:tcPr marL="9525" marR="9525" marT="9525" marB="0" anchor="b"/>
                </a:tc>
              </a:tr>
            </a:tbl>
          </a:graphicData>
        </a:graphic>
      </p:graphicFrame>
      <mc:AlternateContent xmlns:mc="http://schemas.openxmlformats.org/markup-compatibility/2006" xmlns:a14="http://schemas.microsoft.com/office/drawing/2010/main">
        <mc:Choice Requires="a14">
          <p:sp>
            <p:nvSpPr>
              <p:cNvPr id="3" name="TextBox 2"/>
              <p:cNvSpPr txBox="1"/>
              <p:nvPr/>
            </p:nvSpPr>
            <p:spPr>
              <a:xfrm>
                <a:off x="4878779" y="1981200"/>
                <a:ext cx="3276600" cy="96289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𝑍</m:t>
                      </m:r>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35−38</m:t>
                          </m:r>
                        </m:num>
                        <m:den>
                          <m:rad>
                            <m:radPr>
                              <m:degHide m:val="on"/>
                              <m:ctrlPr>
                                <a:rPr lang="en-US" b="0" i="1" smtClean="0">
                                  <a:latin typeface="Cambria Math" panose="02040503050406030204" pitchFamily="18" charset="0"/>
                                </a:rPr>
                              </m:ctrlPr>
                            </m:radPr>
                            <m:deg/>
                            <m:e>
                              <m:f>
                                <m:fPr>
                                  <m:ctrlPr>
                                    <a:rPr lang="en-US" b="0" i="1" smtClean="0">
                                      <a:latin typeface="Cambria Math" panose="02040503050406030204" pitchFamily="18" charset="0"/>
                                    </a:rPr>
                                  </m:ctrlPr>
                                </m:fPr>
                                <m:num>
                                  <m:r>
                                    <a:rPr lang="en-US" b="0" i="1" smtClean="0">
                                      <a:latin typeface="Cambria Math"/>
                                    </a:rPr>
                                    <m:t>60</m:t>
                                  </m:r>
                                </m:num>
                                <m:den>
                                  <m:r>
                                    <a:rPr lang="en-US" b="0" i="1" smtClean="0">
                                      <a:latin typeface="Cambria Math"/>
                                    </a:rPr>
                                    <m:t>35</m:t>
                                  </m:r>
                                </m:den>
                              </m:f>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48</m:t>
                                  </m:r>
                                </m:num>
                                <m:den>
                                  <m:r>
                                    <a:rPr lang="en-US" b="0" i="1" smtClean="0">
                                      <a:latin typeface="Cambria Math"/>
                                    </a:rPr>
                                    <m:t>40</m:t>
                                  </m:r>
                                </m:den>
                              </m:f>
                            </m:e>
                          </m:rad>
                        </m:den>
                      </m:f>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−3</m:t>
                          </m:r>
                        </m:num>
                        <m:den>
                          <m:r>
                            <a:rPr lang="en-US" b="0" i="1" smtClean="0">
                              <a:latin typeface="Cambria Math"/>
                            </a:rPr>
                            <m:t>1.71</m:t>
                          </m:r>
                        </m:den>
                      </m:f>
                      <m:r>
                        <a:rPr lang="en-US" b="0" i="1" smtClean="0">
                          <a:latin typeface="Cambria Math"/>
                        </a:rPr>
                        <m:t>=−1.76</m:t>
                      </m:r>
                    </m:oMath>
                  </m:oMathPara>
                </a14:m>
                <a:endParaRPr lang="en-US" dirty="0"/>
              </a:p>
            </p:txBody>
          </p:sp>
        </mc:Choice>
        <mc:Fallback xmlns="">
          <p:sp>
            <p:nvSpPr>
              <p:cNvPr id="3" name="TextBox 2"/>
              <p:cNvSpPr txBox="1">
                <a:spLocks noRot="1" noChangeAspect="1" noMove="1" noResize="1" noEditPoints="1" noAdjustHandles="1" noChangeArrowheads="1" noChangeShapeType="1" noTextEdit="1"/>
              </p:cNvSpPr>
              <p:nvPr/>
            </p:nvSpPr>
            <p:spPr>
              <a:xfrm>
                <a:off x="4878779" y="1981200"/>
                <a:ext cx="3276600" cy="962892"/>
              </a:xfrm>
              <a:prstGeom prst="rect">
                <a:avLst/>
              </a:prstGeom>
              <a:blipFill rotWithShape="1">
                <a:blip r:embed="rId8"/>
                <a:stretch>
                  <a:fillRect/>
                </a:stretch>
              </a:blipFill>
            </p:spPr>
            <p:txBody>
              <a:bodyPr/>
              <a:lstStyle/>
              <a:p>
                <a:r>
                  <a:rPr lang="en-US">
                    <a:noFill/>
                  </a:rPr>
                  <a:t> </a:t>
                </a:r>
              </a:p>
            </p:txBody>
          </p:sp>
        </mc:Fallback>
      </mc:AlternateContent>
      <p:sp>
        <p:nvSpPr>
          <p:cNvPr id="7" name="Rectangle 6"/>
          <p:cNvSpPr/>
          <p:nvPr/>
        </p:nvSpPr>
        <p:spPr>
          <a:xfrm>
            <a:off x="4878779" y="1143000"/>
            <a:ext cx="1676400" cy="646331"/>
          </a:xfrm>
          <a:prstGeom prst="rect">
            <a:avLst/>
          </a:prstGeom>
        </p:spPr>
        <p:txBody>
          <a:bodyPr wrap="square">
            <a:spAutoFit/>
          </a:bodyPr>
          <a:lstStyle/>
          <a:p>
            <a:pPr>
              <a:buFont typeface="Wingdings" pitchFamily="2" charset="2"/>
              <a:buNone/>
              <a:defRPr/>
            </a:pPr>
            <a:r>
              <a:rPr lang="en-US" dirty="0"/>
              <a:t>H</a:t>
            </a:r>
            <a:r>
              <a:rPr lang="en-US" baseline="-25000" dirty="0"/>
              <a:t>0</a:t>
            </a:r>
            <a:r>
              <a:rPr lang="en-US" dirty="0"/>
              <a:t>:  </a:t>
            </a:r>
            <a:r>
              <a:rPr lang="en-US" dirty="0">
                <a:cs typeface="Times New Roman" pitchFamily="18" charset="0"/>
              </a:rPr>
              <a:t>µ</a:t>
            </a:r>
            <a:r>
              <a:rPr lang="en-US" baseline="-25000" dirty="0">
                <a:cs typeface="Times New Roman" pitchFamily="18" charset="0"/>
              </a:rPr>
              <a:t>PJ</a:t>
            </a:r>
            <a:r>
              <a:rPr lang="en-US" dirty="0">
                <a:cs typeface="Times New Roman" pitchFamily="18" charset="0"/>
              </a:rPr>
              <a:t> </a:t>
            </a:r>
            <a:r>
              <a:rPr lang="en-US" dirty="0" smtClean="0">
                <a:cs typeface="Times New Roman" pitchFamily="18" charset="0"/>
              </a:rPr>
              <a:t>- µ</a:t>
            </a:r>
            <a:r>
              <a:rPr lang="en-US" baseline="-25000" dirty="0" smtClean="0">
                <a:cs typeface="Times New Roman" pitchFamily="18" charset="0"/>
              </a:rPr>
              <a:t>D </a:t>
            </a:r>
            <a:r>
              <a:rPr lang="en-US" dirty="0" smtClean="0">
                <a:cs typeface="Times New Roman" pitchFamily="18" charset="0"/>
              </a:rPr>
              <a:t>= 0</a:t>
            </a:r>
            <a:endParaRPr lang="en-US" baseline="-25000" dirty="0">
              <a:cs typeface="Times New Roman" pitchFamily="18" charset="0"/>
            </a:endParaRPr>
          </a:p>
          <a:p>
            <a:pPr>
              <a:buFont typeface="Wingdings" pitchFamily="2" charset="2"/>
              <a:buNone/>
              <a:defRPr/>
            </a:pPr>
            <a:r>
              <a:rPr lang="en-US" dirty="0">
                <a:cs typeface="Times New Roman" pitchFamily="18" charset="0"/>
              </a:rPr>
              <a:t>H</a:t>
            </a:r>
            <a:r>
              <a:rPr lang="en-US" baseline="-25000" dirty="0">
                <a:cs typeface="Times New Roman" pitchFamily="18" charset="0"/>
              </a:rPr>
              <a:t>1</a:t>
            </a:r>
            <a:r>
              <a:rPr lang="en-US" dirty="0">
                <a:cs typeface="Times New Roman" pitchFamily="18" charset="0"/>
              </a:rPr>
              <a:t>:  µ</a:t>
            </a:r>
            <a:r>
              <a:rPr lang="en-US" baseline="-25000" dirty="0">
                <a:cs typeface="Times New Roman" pitchFamily="18" charset="0"/>
              </a:rPr>
              <a:t>PJ</a:t>
            </a:r>
            <a:r>
              <a:rPr lang="en-US" dirty="0">
                <a:cs typeface="Times New Roman" pitchFamily="18" charset="0"/>
              </a:rPr>
              <a:t> </a:t>
            </a:r>
            <a:r>
              <a:rPr lang="en-US" dirty="0" smtClean="0">
                <a:cs typeface="Times New Roman" pitchFamily="18" charset="0"/>
                <a:sym typeface="WP MathA"/>
              </a:rPr>
              <a:t>-</a:t>
            </a:r>
            <a:r>
              <a:rPr lang="en-US" dirty="0" smtClean="0">
                <a:cs typeface="Times New Roman" pitchFamily="18" charset="0"/>
              </a:rPr>
              <a:t> µ</a:t>
            </a:r>
            <a:r>
              <a:rPr lang="en-US" baseline="-25000" dirty="0" smtClean="0">
                <a:cs typeface="Times New Roman" pitchFamily="18" charset="0"/>
              </a:rPr>
              <a:t>D </a:t>
            </a:r>
            <a:r>
              <a:rPr lang="en-US" dirty="0">
                <a:cs typeface="Times New Roman" pitchFamily="18" charset="0"/>
              </a:rPr>
              <a:t>≠</a:t>
            </a:r>
            <a:r>
              <a:rPr lang="en-US" dirty="0" smtClean="0">
                <a:cs typeface="Times New Roman" pitchFamily="18" charset="0"/>
                <a:sym typeface="WP MathA"/>
              </a:rPr>
              <a:t> 0</a:t>
            </a:r>
            <a:endParaRPr lang="en-US" baseline="-25000" dirty="0">
              <a:cs typeface="Times New Roman" pitchFamily="18" charset="0"/>
            </a:endParaRPr>
          </a:p>
        </p:txBody>
      </p:sp>
      <mc:AlternateContent xmlns:mc="http://schemas.openxmlformats.org/markup-compatibility/2006" xmlns:a14="http://schemas.microsoft.com/office/drawing/2010/main">
        <mc:Choice Requires="a14">
          <p:sp>
            <p:nvSpPr>
              <p:cNvPr id="6" name="TextBox 5"/>
              <p:cNvSpPr txBox="1"/>
              <p:nvPr/>
            </p:nvSpPr>
            <p:spPr>
              <a:xfrm>
                <a:off x="4878779" y="3178444"/>
                <a:ext cx="2601738" cy="369332"/>
              </a:xfrm>
              <a:prstGeom prst="rect">
                <a:avLst/>
              </a:prstGeom>
              <a:noFill/>
            </p:spPr>
            <p:txBody>
              <a:bodyPr wrap="none" rtlCol="0">
                <a:spAutoFit/>
              </a:bodyPr>
              <a:lstStyle/>
              <a:p>
                <a14:m>
                  <m:oMath xmlns:m="http://schemas.openxmlformats.org/officeDocument/2006/math">
                    <m:r>
                      <a:rPr lang="en-US" b="0" i="1" smtClean="0">
                        <a:latin typeface="Cambria Math"/>
                      </a:rPr>
                      <m:t>𝐼𝑓</m:t>
                    </m:r>
                    <m:r>
                      <a:rPr lang="en-US" b="0" i="1" smtClean="0">
                        <a:latin typeface="Cambria Math"/>
                      </a:rPr>
                      <m:t> </m:t>
                    </m:r>
                    <m:d>
                      <m:dPr>
                        <m:begChr m:val="|"/>
                        <m:endChr m:val="|"/>
                        <m:ctrlPr>
                          <a:rPr lang="en-US" b="0" i="1" smtClean="0">
                            <a:latin typeface="Cambria Math" panose="02040503050406030204" pitchFamily="18" charset="0"/>
                          </a:rPr>
                        </m:ctrlPr>
                      </m:dPr>
                      <m:e>
                        <m:r>
                          <a:rPr lang="en-US" b="0" i="1" smtClean="0">
                            <a:latin typeface="Cambria Math"/>
                          </a:rPr>
                          <m:t>−1.76</m:t>
                        </m:r>
                      </m:e>
                    </m:d>
                    <m:r>
                      <a:rPr lang="en-US" b="0" i="1" smtClean="0">
                        <a:latin typeface="Cambria Math"/>
                      </a:rPr>
                      <m:t>&gt;</m:t>
                    </m:r>
                    <m:r>
                      <a:rPr lang="en-US" b="1" i="0" smtClean="0">
                        <a:solidFill>
                          <a:srgbClr val="FF0000"/>
                        </a:solidFill>
                        <a:latin typeface="Cambria Math"/>
                      </a:rPr>
                      <m:t>𝐙</m:t>
                    </m:r>
                    <m:r>
                      <a:rPr lang="en-US" b="0" i="0" smtClean="0">
                        <a:latin typeface="Cambria Math"/>
                      </a:rPr>
                      <m:t>, </m:t>
                    </m:r>
                    <m:r>
                      <m:rPr>
                        <m:sty m:val="p"/>
                      </m:rPr>
                      <a:rPr lang="en-US" b="0" i="0" smtClean="0">
                        <a:latin typeface="Cambria Math"/>
                      </a:rPr>
                      <m:t>reject</m:t>
                    </m:r>
                  </m:oMath>
                </a14:m>
                <a:r>
                  <a:rPr lang="en-US" dirty="0" smtClean="0"/>
                  <a:t> </a:t>
                </a:r>
                <a14:m>
                  <m:oMath xmlns:m="http://schemas.openxmlformats.org/officeDocument/2006/math">
                    <m:sSub>
                      <m:sSubPr>
                        <m:ctrlPr>
                          <a:rPr lang="en-US" i="1" dirty="0" smtClean="0">
                            <a:latin typeface="Cambria Math" panose="02040503050406030204" pitchFamily="18" charset="0"/>
                          </a:rPr>
                        </m:ctrlPr>
                      </m:sSubPr>
                      <m:e>
                        <m:r>
                          <a:rPr lang="en-US" b="0" i="1" dirty="0" smtClean="0">
                            <a:latin typeface="Cambria Math"/>
                          </a:rPr>
                          <m:t>𝐻</m:t>
                        </m:r>
                      </m:e>
                      <m:sub>
                        <m:r>
                          <a:rPr lang="en-US" b="0" i="1" dirty="0" smtClean="0">
                            <a:latin typeface="Cambria Math"/>
                          </a:rPr>
                          <m:t>0</m:t>
                        </m:r>
                      </m:sub>
                    </m:sSub>
                  </m:oMath>
                </a14:m>
                <a:endParaRPr lang="en-US" dirty="0"/>
              </a:p>
            </p:txBody>
          </p:sp>
        </mc:Choice>
        <mc:Fallback xmlns="">
          <p:sp>
            <p:nvSpPr>
              <p:cNvPr id="6" name="TextBox 5"/>
              <p:cNvSpPr txBox="1">
                <a:spLocks noRot="1" noChangeAspect="1" noMove="1" noResize="1" noEditPoints="1" noAdjustHandles="1" noChangeArrowheads="1" noChangeShapeType="1" noTextEdit="1"/>
              </p:cNvSpPr>
              <p:nvPr/>
            </p:nvSpPr>
            <p:spPr>
              <a:xfrm>
                <a:off x="4878779" y="3178444"/>
                <a:ext cx="2601738" cy="369332"/>
              </a:xfrm>
              <a:prstGeom prst="rect">
                <a:avLst/>
              </a:prstGeom>
              <a:blipFill rotWithShape="1">
                <a:blip r:embed="rId9"/>
                <a:stretch>
                  <a:fillRect l="-468" b="-13115"/>
                </a:stretch>
              </a:blipFill>
            </p:spPr>
            <p:txBody>
              <a:bodyPr/>
              <a:lstStyle/>
              <a:p>
                <a:r>
                  <a:rPr lang="en-US">
                    <a:noFill/>
                  </a:rPr>
                  <a:t> </a:t>
                </a:r>
              </a:p>
            </p:txBody>
          </p:sp>
        </mc:Fallback>
      </mc:AlternateContent>
      <p:sp>
        <p:nvSpPr>
          <p:cNvPr id="8" name="TextBox 7"/>
          <p:cNvSpPr txBox="1"/>
          <p:nvPr/>
        </p:nvSpPr>
        <p:spPr>
          <a:xfrm>
            <a:off x="6170742" y="3962400"/>
            <a:ext cx="2438400" cy="923330"/>
          </a:xfrm>
          <a:prstGeom prst="rect">
            <a:avLst/>
          </a:prstGeom>
          <a:noFill/>
        </p:spPr>
        <p:txBody>
          <a:bodyPr wrap="square" rtlCol="0">
            <a:spAutoFit/>
          </a:bodyPr>
          <a:lstStyle/>
          <a:p>
            <a:r>
              <a:rPr lang="en-US" dirty="0" smtClean="0"/>
              <a:t>@ .10 level Z=1.645</a:t>
            </a:r>
          </a:p>
          <a:p>
            <a:r>
              <a:rPr lang="en-US" dirty="0"/>
              <a:t>@ </a:t>
            </a:r>
            <a:r>
              <a:rPr lang="en-US" dirty="0" smtClean="0"/>
              <a:t>.05 </a:t>
            </a:r>
            <a:r>
              <a:rPr lang="en-US" dirty="0"/>
              <a:t>level </a:t>
            </a:r>
            <a:r>
              <a:rPr lang="en-US" dirty="0" smtClean="0"/>
              <a:t>Z=1.96</a:t>
            </a:r>
            <a:endParaRPr lang="en-US" dirty="0"/>
          </a:p>
          <a:p>
            <a:r>
              <a:rPr lang="en-US" dirty="0"/>
              <a:t>@ </a:t>
            </a:r>
            <a:r>
              <a:rPr lang="en-US" dirty="0" smtClean="0"/>
              <a:t>.01 </a:t>
            </a:r>
            <a:r>
              <a:rPr lang="en-US" dirty="0"/>
              <a:t>level </a:t>
            </a:r>
            <a:r>
              <a:rPr lang="en-US" dirty="0" smtClean="0"/>
              <a:t>Z=2.33</a:t>
            </a:r>
            <a:endParaRPr lang="en-US" dirty="0"/>
          </a:p>
        </p:txBody>
      </p:sp>
      <p:pic>
        <p:nvPicPr>
          <p:cNvPr id="4098"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200" y="3649718"/>
            <a:ext cx="4585206" cy="24720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417172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64297284"/>
              </p:ext>
            </p:extLst>
          </p:nvPr>
        </p:nvGraphicFramePr>
        <p:xfrm>
          <a:off x="609600" y="76200"/>
          <a:ext cx="8229600" cy="76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 name="Table 1"/>
          <p:cNvGraphicFramePr>
            <a:graphicFrameLocks noGrp="1"/>
          </p:cNvGraphicFramePr>
          <p:nvPr>
            <p:extLst/>
          </p:nvPr>
        </p:nvGraphicFramePr>
        <p:xfrm>
          <a:off x="457200" y="914400"/>
          <a:ext cx="3435795" cy="2701132"/>
        </p:xfrm>
        <a:graphic>
          <a:graphicData uri="http://schemas.openxmlformats.org/drawingml/2006/table">
            <a:tbl>
              <a:tblPr>
                <a:tableStyleId>{5C22544A-7EE6-4342-B048-85BDC9FD1C3A}</a:tableStyleId>
              </a:tblPr>
              <a:tblGrid>
                <a:gridCol w="1218057"/>
                <a:gridCol w="1006475"/>
                <a:gridCol w="1211263"/>
              </a:tblGrid>
              <a:tr h="385876">
                <a:tc>
                  <a:txBody>
                    <a:bodyPr/>
                    <a:lstStyle/>
                    <a:p>
                      <a:pPr algn="l" fontAlgn="b"/>
                      <a:endParaRPr lang="en-US" sz="2000" b="0" i="0" u="none" strike="noStrike" dirty="0">
                        <a:solidFill>
                          <a:srgbClr val="000000"/>
                        </a:solidFill>
                        <a:effectLst/>
                        <a:latin typeface="Calibri"/>
                      </a:endParaRPr>
                    </a:p>
                  </a:txBody>
                  <a:tcPr marL="9525" marR="9525" marT="9525" marB="0" anchor="b"/>
                </a:tc>
                <a:tc>
                  <a:txBody>
                    <a:bodyPr/>
                    <a:lstStyle/>
                    <a:p>
                      <a:pPr algn="l" fontAlgn="b"/>
                      <a:r>
                        <a:rPr lang="en-US" sz="2000" u="none" strike="noStrike" dirty="0" smtClean="0">
                          <a:effectLst/>
                        </a:rPr>
                        <a:t>Dominos</a:t>
                      </a:r>
                      <a:endParaRPr lang="en-US" sz="2000" b="0" i="0" u="none" strike="noStrike" dirty="0">
                        <a:solidFill>
                          <a:srgbClr val="000000"/>
                        </a:solidFill>
                        <a:effectLst/>
                        <a:latin typeface="Calibri"/>
                      </a:endParaRPr>
                    </a:p>
                  </a:txBody>
                  <a:tcPr marL="9525" marR="9525" marT="9525" marB="0" anchor="b"/>
                </a:tc>
                <a:tc>
                  <a:txBody>
                    <a:bodyPr/>
                    <a:lstStyle/>
                    <a:p>
                      <a:pPr algn="l" fontAlgn="b"/>
                      <a:r>
                        <a:rPr lang="en-US" sz="2000" u="none" strike="noStrike" dirty="0" smtClean="0">
                          <a:effectLst/>
                        </a:rPr>
                        <a:t>Papa Johns</a:t>
                      </a:r>
                      <a:endParaRPr lang="en-US" sz="2000" b="0" i="0" u="none" strike="noStrike" dirty="0">
                        <a:solidFill>
                          <a:srgbClr val="000000"/>
                        </a:solidFill>
                        <a:effectLst/>
                        <a:latin typeface="Calibri"/>
                      </a:endParaRPr>
                    </a:p>
                  </a:txBody>
                  <a:tcPr marL="9525" marR="9525" marT="9525" marB="0" anchor="b"/>
                </a:tc>
              </a:tr>
              <a:tr h="385876">
                <a:tc>
                  <a:txBody>
                    <a:bodyPr/>
                    <a:lstStyle/>
                    <a:p>
                      <a:pPr algn="l" fontAlgn="b"/>
                      <a:r>
                        <a:rPr lang="en-US" sz="2000" u="none" strike="noStrike">
                          <a:effectLst/>
                        </a:rPr>
                        <a:t>Mean</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dirty="0">
                          <a:effectLst/>
                        </a:rPr>
                        <a:t>35</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38</a:t>
                      </a:r>
                      <a:endParaRPr lang="en-US" sz="2000" b="0" i="0" u="none" strike="noStrike" dirty="0">
                        <a:solidFill>
                          <a:srgbClr val="000000"/>
                        </a:solidFill>
                        <a:effectLst/>
                        <a:latin typeface="Calibri"/>
                      </a:endParaRPr>
                    </a:p>
                  </a:txBody>
                  <a:tcPr marL="9525" marR="9525" marT="9525" marB="0" anchor="b"/>
                </a:tc>
              </a:tr>
              <a:tr h="385876">
                <a:tc>
                  <a:txBody>
                    <a:bodyPr/>
                    <a:lstStyle/>
                    <a:p>
                      <a:pPr algn="l" fontAlgn="b"/>
                      <a:r>
                        <a:rPr lang="en-US" sz="2000" u="none" strike="noStrike" dirty="0" smtClean="0">
                          <a:effectLst/>
                        </a:rPr>
                        <a:t>Variance</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60</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48</a:t>
                      </a:r>
                      <a:endParaRPr lang="en-US" sz="2000" b="0" i="0" u="none" strike="noStrike" dirty="0">
                        <a:solidFill>
                          <a:srgbClr val="000000"/>
                        </a:solidFill>
                        <a:effectLst/>
                        <a:latin typeface="Calibri"/>
                      </a:endParaRPr>
                    </a:p>
                  </a:txBody>
                  <a:tcPr marL="9525" marR="9525" marT="9525" marB="0" anchor="b"/>
                </a:tc>
              </a:tr>
              <a:tr h="385876">
                <a:tc>
                  <a:txBody>
                    <a:bodyPr/>
                    <a:lstStyle/>
                    <a:p>
                      <a:pPr algn="l" fontAlgn="b"/>
                      <a:r>
                        <a:rPr lang="en-US" sz="2000" u="none" strike="noStrike" dirty="0">
                          <a:effectLst/>
                        </a:rPr>
                        <a:t>N</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a:effectLst/>
                        </a:rPr>
                        <a:t>35</a:t>
                      </a:r>
                      <a:endParaRPr lang="en-US" sz="2000" b="0" i="0" u="none" strike="noStrike">
                        <a:solidFill>
                          <a:srgbClr val="000000"/>
                        </a:solidFill>
                        <a:effectLst/>
                        <a:latin typeface="Calibri"/>
                      </a:endParaRPr>
                    </a:p>
                  </a:txBody>
                  <a:tcPr marL="9525" marR="9525" marT="9525" marB="0" anchor="b"/>
                </a:tc>
                <a:tc>
                  <a:txBody>
                    <a:bodyPr/>
                    <a:lstStyle/>
                    <a:p>
                      <a:pPr algn="r" fontAlgn="b"/>
                      <a:r>
                        <a:rPr lang="en-US" sz="2000" u="none" strike="noStrike" dirty="0">
                          <a:effectLst/>
                        </a:rPr>
                        <a:t>40</a:t>
                      </a:r>
                      <a:endParaRPr lang="en-US" sz="2000" b="0" i="0" u="none" strike="noStrike" dirty="0">
                        <a:solidFill>
                          <a:srgbClr val="000000"/>
                        </a:solidFill>
                        <a:effectLst/>
                        <a:latin typeface="Calibri"/>
                      </a:endParaRPr>
                    </a:p>
                  </a:txBody>
                  <a:tcPr marL="9525" marR="9525" marT="9525" marB="0" anchor="b"/>
                </a:tc>
              </a:tr>
              <a:tr h="385876">
                <a:tc>
                  <a:txBody>
                    <a:bodyPr/>
                    <a:lstStyle/>
                    <a:p>
                      <a:pPr algn="l" fontAlgn="b"/>
                      <a:r>
                        <a:rPr lang="en-US" sz="2000" u="none" strike="noStrike" dirty="0" smtClean="0">
                          <a:effectLst/>
                        </a:rPr>
                        <a:t>Variance/N</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smtClean="0">
                          <a:effectLst/>
                        </a:rPr>
                        <a:t>1.71</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1.2</a:t>
                      </a:r>
                      <a:endParaRPr lang="en-US" sz="2000" b="0" i="0" u="none" strike="noStrike" dirty="0">
                        <a:solidFill>
                          <a:srgbClr val="000000"/>
                        </a:solidFill>
                        <a:effectLst/>
                        <a:latin typeface="Calibri"/>
                      </a:endParaRPr>
                    </a:p>
                  </a:txBody>
                  <a:tcPr marL="9525" marR="9525" marT="9525" marB="0" anchor="b"/>
                </a:tc>
              </a:tr>
              <a:tr h="385876">
                <a:tc>
                  <a:txBody>
                    <a:bodyPr/>
                    <a:lstStyle/>
                    <a:p>
                      <a:pPr algn="l" fontAlgn="b"/>
                      <a:r>
                        <a:rPr lang="en-US" sz="2000" u="none" strike="noStrike" dirty="0" smtClean="0">
                          <a:effectLst/>
                        </a:rPr>
                        <a:t>Std. </a:t>
                      </a:r>
                      <a:r>
                        <a:rPr lang="en-US" sz="2000" u="none" strike="noStrike" dirty="0">
                          <a:effectLst/>
                        </a:rPr>
                        <a:t>error</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smtClean="0">
                          <a:effectLst/>
                        </a:rPr>
                        <a:t>1.707</a:t>
                      </a:r>
                      <a:endParaRPr lang="en-US" sz="2000" b="0" i="0" u="none" strike="noStrike" dirty="0">
                        <a:solidFill>
                          <a:srgbClr val="000000"/>
                        </a:solidFill>
                        <a:effectLst/>
                        <a:latin typeface="Calibri"/>
                      </a:endParaRPr>
                    </a:p>
                  </a:txBody>
                  <a:tcPr marL="9525" marR="9525" marT="9525" marB="0" anchor="b"/>
                </a:tc>
                <a:tc>
                  <a:txBody>
                    <a:bodyPr/>
                    <a:lstStyle/>
                    <a:p>
                      <a:pPr algn="l" fontAlgn="b"/>
                      <a:endParaRPr lang="en-US" sz="2000" b="0" i="0" u="none" strike="noStrike" dirty="0">
                        <a:solidFill>
                          <a:srgbClr val="000000"/>
                        </a:solidFill>
                        <a:effectLst/>
                        <a:latin typeface="Calibri"/>
                      </a:endParaRPr>
                    </a:p>
                  </a:txBody>
                  <a:tcPr marL="9525" marR="9525" marT="9525" marB="0" anchor="b"/>
                </a:tc>
              </a:tr>
              <a:tr h="385876">
                <a:tc>
                  <a:txBody>
                    <a:bodyPr/>
                    <a:lstStyle/>
                    <a:p>
                      <a:pPr algn="l" fontAlgn="b"/>
                      <a:r>
                        <a:rPr lang="en-US" sz="2000" b="0" i="0" u="none" strike="noStrike" dirty="0" smtClean="0">
                          <a:solidFill>
                            <a:schemeClr val="dk1"/>
                          </a:solidFill>
                          <a:effectLst/>
                          <a:latin typeface="+mn-lt"/>
                        </a:rPr>
                        <a:t>T-value</a:t>
                      </a:r>
                    </a:p>
                  </a:txBody>
                  <a:tcPr marL="9525" marR="9525" marT="9525" marB="0" anchor="b"/>
                </a:tc>
                <a:tc>
                  <a:txBody>
                    <a:bodyPr/>
                    <a:lstStyle/>
                    <a:p>
                      <a:pPr algn="r" fontAlgn="b"/>
                      <a:r>
                        <a:rPr lang="en-US" sz="2000" u="none" strike="noStrike" dirty="0" smtClean="0">
                          <a:effectLst/>
                        </a:rPr>
                        <a:t>-1.76</a:t>
                      </a:r>
                      <a:endParaRPr lang="en-US" sz="2000" b="0" i="0" u="none" strike="noStrike" dirty="0">
                        <a:solidFill>
                          <a:srgbClr val="000000"/>
                        </a:solidFill>
                        <a:effectLst/>
                        <a:latin typeface="Calibri"/>
                      </a:endParaRPr>
                    </a:p>
                  </a:txBody>
                  <a:tcPr marL="9525" marR="9525" marT="9525" marB="0" anchor="b"/>
                </a:tc>
                <a:tc>
                  <a:txBody>
                    <a:bodyPr/>
                    <a:lstStyle/>
                    <a:p>
                      <a:pPr algn="l" fontAlgn="b"/>
                      <a:endParaRPr lang="en-US" sz="2000" b="0" i="0" u="none" strike="noStrike" dirty="0">
                        <a:solidFill>
                          <a:srgbClr val="000000"/>
                        </a:solidFill>
                        <a:effectLst/>
                        <a:latin typeface="Calibri"/>
                      </a:endParaRPr>
                    </a:p>
                  </a:txBody>
                  <a:tcPr marL="9525" marR="9525" marT="9525" marB="0" anchor="b"/>
                </a:tc>
              </a:tr>
            </a:tbl>
          </a:graphicData>
        </a:graphic>
      </p:graphicFrame>
      <mc:AlternateContent xmlns:mc="http://schemas.openxmlformats.org/markup-compatibility/2006" xmlns:a14="http://schemas.microsoft.com/office/drawing/2010/main">
        <mc:Choice Requires="a14">
          <p:sp>
            <p:nvSpPr>
              <p:cNvPr id="3" name="TextBox 2"/>
              <p:cNvSpPr txBox="1"/>
              <p:nvPr/>
            </p:nvSpPr>
            <p:spPr>
              <a:xfrm>
                <a:off x="4136571" y="1670578"/>
                <a:ext cx="3276600" cy="96289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𝑍</m:t>
                      </m:r>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35−38</m:t>
                          </m:r>
                        </m:num>
                        <m:den>
                          <m:rad>
                            <m:radPr>
                              <m:degHide m:val="on"/>
                              <m:ctrlPr>
                                <a:rPr lang="en-US" b="0" i="1" smtClean="0">
                                  <a:latin typeface="Cambria Math" panose="02040503050406030204" pitchFamily="18" charset="0"/>
                                </a:rPr>
                              </m:ctrlPr>
                            </m:radPr>
                            <m:deg/>
                            <m:e>
                              <m:f>
                                <m:fPr>
                                  <m:ctrlPr>
                                    <a:rPr lang="en-US" b="0" i="1" smtClean="0">
                                      <a:latin typeface="Cambria Math" panose="02040503050406030204" pitchFamily="18" charset="0"/>
                                    </a:rPr>
                                  </m:ctrlPr>
                                </m:fPr>
                                <m:num>
                                  <m:r>
                                    <a:rPr lang="en-US" b="0" i="1" smtClean="0">
                                      <a:latin typeface="Cambria Math"/>
                                    </a:rPr>
                                    <m:t>60</m:t>
                                  </m:r>
                                </m:num>
                                <m:den>
                                  <m:r>
                                    <a:rPr lang="en-US" b="0" i="1" smtClean="0">
                                      <a:latin typeface="Cambria Math"/>
                                    </a:rPr>
                                    <m:t>35</m:t>
                                  </m:r>
                                </m:den>
                              </m:f>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48</m:t>
                                  </m:r>
                                </m:num>
                                <m:den>
                                  <m:r>
                                    <a:rPr lang="en-US" b="0" i="1" smtClean="0">
                                      <a:latin typeface="Cambria Math"/>
                                    </a:rPr>
                                    <m:t>40</m:t>
                                  </m:r>
                                </m:den>
                              </m:f>
                            </m:e>
                          </m:rad>
                        </m:den>
                      </m:f>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−3</m:t>
                          </m:r>
                        </m:num>
                        <m:den>
                          <m:r>
                            <a:rPr lang="en-US" b="0" i="1" smtClean="0">
                              <a:latin typeface="Cambria Math"/>
                            </a:rPr>
                            <m:t>1.71</m:t>
                          </m:r>
                        </m:den>
                      </m:f>
                      <m:r>
                        <a:rPr lang="en-US" b="0" i="1" smtClean="0">
                          <a:latin typeface="Cambria Math"/>
                        </a:rPr>
                        <m:t>=−1.76</m:t>
                      </m:r>
                    </m:oMath>
                  </m:oMathPara>
                </a14:m>
                <a:endParaRPr lang="en-US" dirty="0"/>
              </a:p>
            </p:txBody>
          </p:sp>
        </mc:Choice>
        <mc:Fallback xmlns="">
          <p:sp>
            <p:nvSpPr>
              <p:cNvPr id="3" name="TextBox 2"/>
              <p:cNvSpPr txBox="1">
                <a:spLocks noRot="1" noChangeAspect="1" noMove="1" noResize="1" noEditPoints="1" noAdjustHandles="1" noChangeArrowheads="1" noChangeShapeType="1" noTextEdit="1"/>
              </p:cNvSpPr>
              <p:nvPr/>
            </p:nvSpPr>
            <p:spPr>
              <a:xfrm>
                <a:off x="4136571" y="1670578"/>
                <a:ext cx="3276600" cy="962892"/>
              </a:xfrm>
              <a:prstGeom prst="rect">
                <a:avLst/>
              </a:prstGeom>
              <a:blipFill rotWithShape="1">
                <a:blip r:embed="rId8"/>
                <a:stretch>
                  <a:fillRect/>
                </a:stretch>
              </a:blipFill>
            </p:spPr>
            <p:txBody>
              <a:bodyPr/>
              <a:lstStyle/>
              <a:p>
                <a:r>
                  <a:rPr lang="en-US">
                    <a:noFill/>
                  </a:rPr>
                  <a:t> </a:t>
                </a:r>
              </a:p>
            </p:txBody>
          </p:sp>
        </mc:Fallback>
      </mc:AlternateContent>
      <p:sp>
        <p:nvSpPr>
          <p:cNvPr id="5" name="Rectangle 4"/>
          <p:cNvSpPr/>
          <p:nvPr/>
        </p:nvSpPr>
        <p:spPr>
          <a:xfrm>
            <a:off x="4136571" y="990600"/>
            <a:ext cx="1524000" cy="646331"/>
          </a:xfrm>
          <a:prstGeom prst="rect">
            <a:avLst/>
          </a:prstGeom>
        </p:spPr>
        <p:txBody>
          <a:bodyPr wrap="square">
            <a:spAutoFit/>
          </a:bodyPr>
          <a:lstStyle/>
          <a:p>
            <a:pPr>
              <a:buFont typeface="Wingdings" pitchFamily="2" charset="2"/>
              <a:buNone/>
              <a:defRPr/>
            </a:pPr>
            <a:r>
              <a:rPr lang="en-US" dirty="0"/>
              <a:t>H</a:t>
            </a:r>
            <a:r>
              <a:rPr lang="en-US" baseline="-25000" dirty="0"/>
              <a:t>0</a:t>
            </a:r>
            <a:r>
              <a:rPr lang="en-US" dirty="0"/>
              <a:t>:  </a:t>
            </a:r>
            <a:r>
              <a:rPr lang="en-US" dirty="0" smtClean="0">
                <a:cs typeface="Times New Roman" pitchFamily="18" charset="0"/>
              </a:rPr>
              <a:t>µ</a:t>
            </a:r>
            <a:r>
              <a:rPr lang="en-US" baseline="-25000" dirty="0">
                <a:cs typeface="Times New Roman" pitchFamily="18" charset="0"/>
              </a:rPr>
              <a:t>D</a:t>
            </a:r>
            <a:r>
              <a:rPr lang="en-US" dirty="0" smtClean="0">
                <a:cs typeface="Times New Roman" pitchFamily="18" charset="0"/>
              </a:rPr>
              <a:t> ≥ µ</a:t>
            </a:r>
            <a:r>
              <a:rPr lang="en-US" baseline="-25000" dirty="0" smtClean="0">
                <a:cs typeface="Times New Roman" pitchFamily="18" charset="0"/>
              </a:rPr>
              <a:t>PJ </a:t>
            </a:r>
            <a:r>
              <a:rPr lang="en-US" dirty="0" smtClean="0">
                <a:cs typeface="Times New Roman" pitchFamily="18" charset="0"/>
              </a:rPr>
              <a:t> </a:t>
            </a:r>
            <a:r>
              <a:rPr lang="en-US" baseline="-25000" dirty="0" smtClean="0">
                <a:cs typeface="Times New Roman" pitchFamily="18" charset="0"/>
              </a:rPr>
              <a:t>   </a:t>
            </a:r>
            <a:endParaRPr lang="en-US" baseline="-25000" dirty="0">
              <a:cs typeface="Times New Roman" pitchFamily="18" charset="0"/>
            </a:endParaRPr>
          </a:p>
          <a:p>
            <a:pPr>
              <a:buFont typeface="Wingdings" pitchFamily="2" charset="2"/>
              <a:buNone/>
              <a:defRPr/>
            </a:pPr>
            <a:r>
              <a:rPr lang="en-US" dirty="0">
                <a:cs typeface="Times New Roman" pitchFamily="18" charset="0"/>
              </a:rPr>
              <a:t>H</a:t>
            </a:r>
            <a:r>
              <a:rPr lang="en-US" baseline="-25000" dirty="0">
                <a:cs typeface="Times New Roman" pitchFamily="18" charset="0"/>
              </a:rPr>
              <a:t>1</a:t>
            </a:r>
            <a:r>
              <a:rPr lang="en-US" dirty="0">
                <a:cs typeface="Times New Roman" pitchFamily="18" charset="0"/>
              </a:rPr>
              <a:t>:  </a:t>
            </a:r>
            <a:r>
              <a:rPr lang="en-US" dirty="0" smtClean="0">
                <a:cs typeface="Times New Roman" pitchFamily="18" charset="0"/>
              </a:rPr>
              <a:t>µ</a:t>
            </a:r>
            <a:r>
              <a:rPr lang="en-US" baseline="-25000" dirty="0">
                <a:cs typeface="Times New Roman" pitchFamily="18" charset="0"/>
              </a:rPr>
              <a:t>D</a:t>
            </a:r>
            <a:r>
              <a:rPr lang="en-US" dirty="0" smtClean="0">
                <a:cs typeface="Times New Roman" pitchFamily="18" charset="0"/>
              </a:rPr>
              <a:t> </a:t>
            </a:r>
            <a:r>
              <a:rPr lang="en-US" dirty="0" smtClean="0">
                <a:cs typeface="Times New Roman" pitchFamily="18" charset="0"/>
                <a:sym typeface="WP MathA"/>
              </a:rPr>
              <a:t>&lt;</a:t>
            </a:r>
            <a:r>
              <a:rPr lang="en-US" dirty="0" smtClean="0">
                <a:cs typeface="Times New Roman" pitchFamily="18" charset="0"/>
              </a:rPr>
              <a:t> µ</a:t>
            </a:r>
            <a:r>
              <a:rPr lang="en-US" baseline="-25000" dirty="0">
                <a:cs typeface="Times New Roman" pitchFamily="18" charset="0"/>
              </a:rPr>
              <a:t>PJ</a:t>
            </a:r>
          </a:p>
        </p:txBody>
      </p:sp>
      <mc:AlternateContent xmlns:mc="http://schemas.openxmlformats.org/markup-compatibility/2006" xmlns:a14="http://schemas.microsoft.com/office/drawing/2010/main">
        <mc:Choice Requires="a14">
          <p:sp>
            <p:nvSpPr>
              <p:cNvPr id="6" name="TextBox 5"/>
              <p:cNvSpPr txBox="1"/>
              <p:nvPr/>
            </p:nvSpPr>
            <p:spPr>
              <a:xfrm>
                <a:off x="4148446" y="2840595"/>
                <a:ext cx="2601738" cy="369332"/>
              </a:xfrm>
              <a:prstGeom prst="rect">
                <a:avLst/>
              </a:prstGeom>
              <a:noFill/>
            </p:spPr>
            <p:txBody>
              <a:bodyPr wrap="none" rtlCol="0">
                <a:spAutoFit/>
              </a:bodyPr>
              <a:lstStyle/>
              <a:p>
                <a14:m>
                  <m:oMath xmlns:m="http://schemas.openxmlformats.org/officeDocument/2006/math">
                    <m:r>
                      <a:rPr lang="en-US" b="0" i="1" smtClean="0">
                        <a:latin typeface="Cambria Math"/>
                      </a:rPr>
                      <m:t>𝐼𝑓</m:t>
                    </m:r>
                    <m:r>
                      <a:rPr lang="en-US" b="0" i="1" smtClean="0">
                        <a:latin typeface="Cambria Math"/>
                      </a:rPr>
                      <m:t> </m:t>
                    </m:r>
                    <m:d>
                      <m:dPr>
                        <m:begChr m:val="|"/>
                        <m:endChr m:val="|"/>
                        <m:ctrlPr>
                          <a:rPr lang="en-US" b="0" i="1" smtClean="0">
                            <a:latin typeface="Cambria Math" panose="02040503050406030204" pitchFamily="18" charset="0"/>
                          </a:rPr>
                        </m:ctrlPr>
                      </m:dPr>
                      <m:e>
                        <m:r>
                          <a:rPr lang="en-US" b="0" i="1" smtClean="0">
                            <a:latin typeface="Cambria Math"/>
                          </a:rPr>
                          <m:t>−1.76</m:t>
                        </m:r>
                      </m:e>
                    </m:d>
                    <m:r>
                      <a:rPr lang="en-US" b="0" i="1" smtClean="0">
                        <a:latin typeface="Cambria Math"/>
                      </a:rPr>
                      <m:t>&gt;</m:t>
                    </m:r>
                    <m:r>
                      <a:rPr lang="en-US" b="1" i="0" smtClean="0">
                        <a:solidFill>
                          <a:srgbClr val="FF0000"/>
                        </a:solidFill>
                        <a:latin typeface="Cambria Math"/>
                      </a:rPr>
                      <m:t>𝐙</m:t>
                    </m:r>
                    <m:r>
                      <a:rPr lang="en-US" b="0" i="0" smtClean="0">
                        <a:latin typeface="Cambria Math"/>
                      </a:rPr>
                      <m:t>, </m:t>
                    </m:r>
                    <m:r>
                      <m:rPr>
                        <m:sty m:val="p"/>
                      </m:rPr>
                      <a:rPr lang="en-US" b="0" i="0" smtClean="0">
                        <a:latin typeface="Cambria Math"/>
                      </a:rPr>
                      <m:t>reject</m:t>
                    </m:r>
                  </m:oMath>
                </a14:m>
                <a:r>
                  <a:rPr lang="en-US" dirty="0" smtClean="0"/>
                  <a:t> </a:t>
                </a:r>
                <a14:m>
                  <m:oMath xmlns:m="http://schemas.openxmlformats.org/officeDocument/2006/math">
                    <m:sSub>
                      <m:sSubPr>
                        <m:ctrlPr>
                          <a:rPr lang="en-US" i="1" dirty="0" smtClean="0">
                            <a:latin typeface="Cambria Math" panose="02040503050406030204" pitchFamily="18" charset="0"/>
                          </a:rPr>
                        </m:ctrlPr>
                      </m:sSubPr>
                      <m:e>
                        <m:r>
                          <a:rPr lang="en-US" b="0" i="1" dirty="0" smtClean="0">
                            <a:latin typeface="Cambria Math"/>
                          </a:rPr>
                          <m:t>𝐻</m:t>
                        </m:r>
                      </m:e>
                      <m:sub>
                        <m:r>
                          <a:rPr lang="en-US" b="0" i="1" dirty="0" smtClean="0">
                            <a:latin typeface="Cambria Math"/>
                          </a:rPr>
                          <m:t>0</m:t>
                        </m:r>
                      </m:sub>
                    </m:sSub>
                  </m:oMath>
                </a14:m>
                <a:endParaRPr lang="en-US" dirty="0"/>
              </a:p>
            </p:txBody>
          </p:sp>
        </mc:Choice>
        <mc:Fallback xmlns="">
          <p:sp>
            <p:nvSpPr>
              <p:cNvPr id="6" name="TextBox 5"/>
              <p:cNvSpPr txBox="1">
                <a:spLocks noRot="1" noChangeAspect="1" noMove="1" noResize="1" noEditPoints="1" noAdjustHandles="1" noChangeArrowheads="1" noChangeShapeType="1" noTextEdit="1"/>
              </p:cNvSpPr>
              <p:nvPr/>
            </p:nvSpPr>
            <p:spPr>
              <a:xfrm>
                <a:off x="4148446" y="2840595"/>
                <a:ext cx="2601738" cy="369332"/>
              </a:xfrm>
              <a:prstGeom prst="rect">
                <a:avLst/>
              </a:prstGeom>
              <a:blipFill rotWithShape="1">
                <a:blip r:embed="rId9"/>
                <a:stretch>
                  <a:fillRect l="-704" b="-13115"/>
                </a:stretch>
              </a:blipFill>
            </p:spPr>
            <p:txBody>
              <a:bodyPr/>
              <a:lstStyle/>
              <a:p>
                <a:r>
                  <a:rPr lang="en-US">
                    <a:noFill/>
                  </a:rPr>
                  <a:t> </a:t>
                </a:r>
              </a:p>
            </p:txBody>
          </p:sp>
        </mc:Fallback>
      </mc:AlternateContent>
      <p:sp>
        <p:nvSpPr>
          <p:cNvPr id="7" name="TextBox 6"/>
          <p:cNvSpPr txBox="1"/>
          <p:nvPr/>
        </p:nvSpPr>
        <p:spPr>
          <a:xfrm>
            <a:off x="6858000" y="990599"/>
            <a:ext cx="2133599" cy="646331"/>
          </a:xfrm>
          <a:prstGeom prst="rect">
            <a:avLst/>
          </a:prstGeom>
          <a:noFill/>
          <a:ln>
            <a:solidFill>
              <a:schemeClr val="accent1">
                <a:shade val="50000"/>
              </a:schemeClr>
            </a:solidFill>
          </a:ln>
        </p:spPr>
        <p:txBody>
          <a:bodyPr wrap="square" rtlCol="0">
            <a:spAutoFit/>
          </a:bodyPr>
          <a:lstStyle/>
          <a:p>
            <a:r>
              <a:rPr lang="en-US" dirty="0" smtClean="0"/>
              <a:t>@ .05 </a:t>
            </a:r>
            <a:r>
              <a:rPr lang="en-US" dirty="0"/>
              <a:t>level </a:t>
            </a:r>
            <a:r>
              <a:rPr lang="en-US" dirty="0" smtClean="0"/>
              <a:t>Z=1.645</a:t>
            </a:r>
            <a:endParaRPr lang="en-US" dirty="0"/>
          </a:p>
          <a:p>
            <a:r>
              <a:rPr lang="en-US" dirty="0"/>
              <a:t>@ </a:t>
            </a:r>
            <a:r>
              <a:rPr lang="en-US" dirty="0" smtClean="0"/>
              <a:t>.01 </a:t>
            </a:r>
            <a:r>
              <a:rPr lang="en-US" dirty="0"/>
              <a:t>level </a:t>
            </a:r>
            <a:r>
              <a:rPr lang="en-US" dirty="0" smtClean="0"/>
              <a:t>Z=2.33</a:t>
            </a:r>
            <a:endParaRPr lang="en-US" dirty="0"/>
          </a:p>
        </p:txBody>
      </p:sp>
      <p:pic>
        <p:nvPicPr>
          <p:cNvPr id="5123" name="Picture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3400" y="3814004"/>
            <a:ext cx="4191000" cy="23222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33414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135997564"/>
              </p:ext>
            </p:extLst>
          </p:nvPr>
        </p:nvGraphicFramePr>
        <p:xfrm>
          <a:off x="609600" y="76200"/>
          <a:ext cx="8229600" cy="76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099"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05000" y="917012"/>
            <a:ext cx="5905500" cy="5038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1689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4"/>
          <p:cNvSpPr/>
          <p:nvPr/>
        </p:nvSpPr>
        <p:spPr bwMode="auto">
          <a:xfrm>
            <a:off x="858765" y="1295400"/>
            <a:ext cx="7766050" cy="707886"/>
          </a:xfrm>
          <a:prstGeom prst="rect">
            <a:avLst/>
          </a:prstGeom>
        </p:spPr>
        <p:txBody>
          <a:bodyPr>
            <a:spAutoFit/>
          </a:bodyPr>
          <a:lstStyle/>
          <a:p>
            <a:pPr marL="342900" indent="-342900" eaLnBrk="0" hangingPunct="0">
              <a:buFont typeface="Wingdings" panose="05000000000000000000" pitchFamily="2" charset="2"/>
              <a:buChar char="Ø"/>
              <a:defRPr/>
            </a:pPr>
            <a:r>
              <a:rPr lang="en-US" sz="2000" dirty="0">
                <a:latin typeface="+mn-lt"/>
                <a:cs typeface="+mn-cs"/>
              </a:rPr>
              <a:t>HYPOTHESIS  A statement about the value of a population parameter developed for the purpose of testing. </a:t>
            </a:r>
          </a:p>
        </p:txBody>
      </p:sp>
      <p:sp>
        <p:nvSpPr>
          <p:cNvPr id="9" name="Rectangle 8"/>
          <p:cNvSpPr/>
          <p:nvPr/>
        </p:nvSpPr>
        <p:spPr bwMode="auto">
          <a:xfrm>
            <a:off x="884237" y="2440052"/>
            <a:ext cx="7497763" cy="1014413"/>
          </a:xfrm>
          <a:prstGeom prst="rect">
            <a:avLst/>
          </a:prstGeom>
        </p:spPr>
        <p:txBody>
          <a:bodyPr>
            <a:spAutoFit/>
          </a:bodyPr>
          <a:lstStyle/>
          <a:p>
            <a:pPr marL="342900" indent="-342900" eaLnBrk="0" hangingPunct="0">
              <a:buFont typeface="Wingdings" panose="05000000000000000000" pitchFamily="2" charset="2"/>
              <a:buChar char="Ø"/>
              <a:defRPr/>
            </a:pPr>
            <a:r>
              <a:rPr lang="en-US" sz="2000" dirty="0">
                <a:latin typeface="+mn-lt"/>
                <a:cs typeface="+mn-cs"/>
              </a:rPr>
              <a:t>HYPOTHESIS TESTING A procedure based on sample evidence and probability theory to determine whether the hypothesis is a reasonable statement.</a:t>
            </a:r>
          </a:p>
        </p:txBody>
      </p:sp>
      <p:pic>
        <p:nvPicPr>
          <p:cNvPr id="13318" name="Picture 1065" descr="100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650" y="3891231"/>
            <a:ext cx="8054935" cy="1604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Text Box 11"/>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altLang="en-US" sz="1400">
                <a:solidFill>
                  <a:srgbClr val="1907A1"/>
                </a:solidFill>
                <a:latin typeface="Arial" pitchFamily="34" charset="0"/>
              </a:rPr>
              <a:t>10-</a:t>
            </a:r>
            <a:fld id="{6592808D-4DED-4C8B-B572-9F1A1F604425}" type="slidenum">
              <a:rPr lang="en-US" altLang="en-US" sz="1400">
                <a:solidFill>
                  <a:srgbClr val="1907A1"/>
                </a:solidFill>
                <a:latin typeface="Arial" pitchFamily="34" charset="0"/>
              </a:rPr>
              <a:pPr eaLnBrk="1" hangingPunct="1"/>
              <a:t>2</a:t>
            </a:fld>
            <a:endParaRPr lang="en-US" altLang="en-US" sz="1400">
              <a:solidFill>
                <a:srgbClr val="1907A1"/>
              </a:solidFill>
              <a:latin typeface="Arial" pitchFamily="34" charset="0"/>
            </a:endParaRPr>
          </a:p>
        </p:txBody>
      </p:sp>
      <p:graphicFrame>
        <p:nvGraphicFramePr>
          <p:cNvPr id="12" name="Diagram 11"/>
          <p:cNvGraphicFramePr/>
          <p:nvPr>
            <p:extLst>
              <p:ext uri="{D42A27DB-BD31-4B8C-83A1-F6EECF244321}">
                <p14:modId xmlns:p14="http://schemas.microsoft.com/office/powerpoint/2010/main" val="193985287"/>
              </p:ext>
            </p:extLst>
          </p:nvPr>
        </p:nvGraphicFramePr>
        <p:xfrm>
          <a:off x="609600" y="76200"/>
          <a:ext cx="8229600" cy="762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927201941"/>
      </p:ext>
    </p:extLst>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AutoShape 2"/>
          <p:cNvSpPr>
            <a:spLocks noGrp="1" noChangeArrowheads="1"/>
          </p:cNvSpPr>
          <p:nvPr>
            <p:ph type="title"/>
          </p:nvPr>
        </p:nvSpPr>
        <p:spPr>
          <a:xfrm>
            <a:off x="125412" y="1295400"/>
            <a:ext cx="9018588" cy="1371600"/>
          </a:xfrm>
        </p:spPr>
        <p:txBody>
          <a:bodyPr lIns="92075" tIns="46038" rIns="92075" bIns="46038">
            <a:normAutofit/>
          </a:bodyPr>
          <a:lstStyle/>
          <a:p>
            <a:pPr eaLnBrk="1" hangingPunct="1"/>
            <a:r>
              <a:rPr lang="en-US" altLang="en-US" sz="2000" dirty="0" smtClean="0"/>
              <a:t>Comparing Population Means with Equal but Unknown Population Standard Deviations (the Pooled </a:t>
            </a:r>
            <a:r>
              <a:rPr lang="en-US" altLang="en-US" sz="2000" i="1" dirty="0" smtClean="0"/>
              <a:t>t</a:t>
            </a:r>
            <a:r>
              <a:rPr lang="en-US" altLang="en-US" sz="2000" dirty="0" smtClean="0"/>
              <a:t>-test)</a:t>
            </a:r>
          </a:p>
        </p:txBody>
      </p:sp>
      <p:sp>
        <p:nvSpPr>
          <p:cNvPr id="337923" name="Rectangle 3"/>
          <p:cNvSpPr>
            <a:spLocks noGrp="1" noChangeArrowheads="1"/>
          </p:cNvSpPr>
          <p:nvPr>
            <p:ph idx="1"/>
          </p:nvPr>
        </p:nvSpPr>
        <p:spPr>
          <a:xfrm>
            <a:off x="549275" y="2732088"/>
            <a:ext cx="7888288" cy="3716337"/>
          </a:xfrm>
        </p:spPr>
        <p:txBody>
          <a:bodyPr lIns="92075" tIns="46038" rIns="92075" bIns="46038"/>
          <a:lstStyle/>
          <a:p>
            <a:pPr marL="457200" indent="-457200" eaLnBrk="1" hangingPunct="1">
              <a:buFont typeface="Wingdings" pitchFamily="2" charset="2"/>
              <a:buNone/>
            </a:pPr>
            <a:r>
              <a:rPr lang="en-US" altLang="en-US" sz="2400" smtClean="0"/>
              <a:t>	The </a:t>
            </a:r>
            <a:r>
              <a:rPr lang="en-US" altLang="en-US" sz="2400" i="1" smtClean="0"/>
              <a:t>t </a:t>
            </a:r>
            <a:r>
              <a:rPr lang="en-US" altLang="en-US" sz="2400" smtClean="0"/>
              <a:t>distribution is used as the test statistic if one or more of the samples have less than 30 observations. The required assumptions are:</a:t>
            </a:r>
          </a:p>
          <a:p>
            <a:pPr marL="457200" indent="-457200" eaLnBrk="1" hangingPunct="1">
              <a:buFont typeface="Wingdings" pitchFamily="2" charset="2"/>
              <a:buNone/>
            </a:pPr>
            <a:endParaRPr lang="en-US" altLang="en-US" sz="800" smtClean="0"/>
          </a:p>
          <a:p>
            <a:pPr marL="457200" indent="-457200" eaLnBrk="1" hangingPunct="1">
              <a:buFont typeface="Wingdings" pitchFamily="2" charset="2"/>
              <a:buNone/>
            </a:pPr>
            <a:r>
              <a:rPr lang="en-US" altLang="en-US" sz="2400" smtClean="0"/>
              <a:t>1.	Both populations must follow the normal distribution.</a:t>
            </a:r>
          </a:p>
          <a:p>
            <a:pPr marL="457200" indent="-457200" eaLnBrk="1" hangingPunct="1">
              <a:buFont typeface="Wingdings" pitchFamily="2" charset="2"/>
              <a:buNone/>
            </a:pPr>
            <a:r>
              <a:rPr lang="en-US" altLang="en-US" sz="2400" smtClean="0"/>
              <a:t>2.	The populations must have equal standard deviations.</a:t>
            </a:r>
          </a:p>
          <a:p>
            <a:pPr marL="457200" indent="-457200" eaLnBrk="1" hangingPunct="1">
              <a:buFont typeface="Wingdings" pitchFamily="2" charset="2"/>
              <a:buNone/>
            </a:pPr>
            <a:r>
              <a:rPr lang="en-US" altLang="en-US" sz="2400" smtClean="0"/>
              <a:t>3.	The samples are from independent populations.</a:t>
            </a:r>
          </a:p>
          <a:p>
            <a:pPr marL="457200" indent="-457200" eaLnBrk="1" hangingPunct="1"/>
            <a:endParaRPr lang="en-US" altLang="en-US" sz="2400" smtClean="0"/>
          </a:p>
          <a:p>
            <a:pPr marL="457200" indent="-457200" eaLnBrk="1" hangingPunct="1">
              <a:spcBef>
                <a:spcPct val="50000"/>
              </a:spcBef>
              <a:buClrTx/>
              <a:buSzTx/>
              <a:buFontTx/>
              <a:buNone/>
            </a:pPr>
            <a:endParaRPr lang="en-US" altLang="en-US" sz="2400" smtClean="0"/>
          </a:p>
          <a:p>
            <a:pPr marL="457200" indent="-457200" eaLnBrk="1" hangingPunct="1"/>
            <a:endParaRPr lang="en-US" altLang="en-US" smtClean="0"/>
          </a:p>
        </p:txBody>
      </p:sp>
      <p:sp>
        <p:nvSpPr>
          <p:cNvPr id="1035" name="Text Box 11"/>
          <p:cNvSpPr txBox="1">
            <a:spLocks noChangeArrowheads="1"/>
          </p:cNvSpPr>
          <p:nvPr/>
        </p:nvSpPr>
        <p:spPr bwMode="auto">
          <a:xfrm>
            <a:off x="8382000" y="6572250"/>
            <a:ext cx="636588" cy="304800"/>
          </a:xfrm>
          <a:prstGeom prst="rect">
            <a:avLst/>
          </a:prstGeom>
          <a:noFill/>
          <a:ln w="9525">
            <a:noFill/>
            <a:miter lim="800000"/>
            <a:headEnd/>
            <a:tailEnd/>
          </a:ln>
          <a:effec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altLang="en-US" sz="1400">
                <a:solidFill>
                  <a:srgbClr val="1907A1"/>
                </a:solidFill>
                <a:latin typeface="Arial" pitchFamily="34" charset="0"/>
              </a:rPr>
              <a:t>11-</a:t>
            </a:r>
            <a:fld id="{2221D75C-7440-4A1B-ACC4-6B8816921221}" type="slidenum">
              <a:rPr lang="en-US" altLang="en-US" sz="1400">
                <a:solidFill>
                  <a:srgbClr val="1907A1"/>
                </a:solidFill>
                <a:latin typeface="Arial" pitchFamily="34" charset="0"/>
              </a:rPr>
              <a:pPr eaLnBrk="1" hangingPunct="1"/>
              <a:t>20</a:t>
            </a:fld>
            <a:endParaRPr lang="en-US" altLang="en-US" sz="1400">
              <a:solidFill>
                <a:srgbClr val="1907A1"/>
              </a:solidFill>
              <a:latin typeface="Arial" pitchFamily="34" charset="0"/>
            </a:endParaRPr>
          </a:p>
        </p:txBody>
      </p:sp>
      <p:graphicFrame>
        <p:nvGraphicFramePr>
          <p:cNvPr id="6" name="Diagram 5"/>
          <p:cNvGraphicFramePr/>
          <p:nvPr>
            <p:extLst>
              <p:ext uri="{D42A27DB-BD31-4B8C-83A1-F6EECF244321}">
                <p14:modId xmlns:p14="http://schemas.microsoft.com/office/powerpoint/2010/main" val="3046097018"/>
              </p:ext>
            </p:extLst>
          </p:nvPr>
        </p:nvGraphicFramePr>
        <p:xfrm>
          <a:off x="609600" y="152400"/>
          <a:ext cx="8229600" cy="76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26347414"/>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7923">
                                            <p:txEl>
                                              <p:pRg st="0" end="0"/>
                                            </p:txEl>
                                          </p:spTgt>
                                        </p:tgtEl>
                                        <p:attrNameLst>
                                          <p:attrName>style.visibility</p:attrName>
                                        </p:attrNameLst>
                                      </p:cBhvr>
                                      <p:to>
                                        <p:strVal val="visible"/>
                                      </p:to>
                                    </p:set>
                                    <p:animEffect transition="in" filter="wipe(left)">
                                      <p:cBhvr>
                                        <p:cTn id="7" dur="500"/>
                                        <p:tgtEl>
                                          <p:spTgt spid="3379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7923">
                                            <p:txEl>
                                              <p:pRg st="2" end="2"/>
                                            </p:txEl>
                                          </p:spTgt>
                                        </p:tgtEl>
                                        <p:attrNameLst>
                                          <p:attrName>style.visibility</p:attrName>
                                        </p:attrNameLst>
                                      </p:cBhvr>
                                      <p:to>
                                        <p:strVal val="visible"/>
                                      </p:to>
                                    </p:set>
                                    <p:animEffect transition="in" filter="wipe(left)">
                                      <p:cBhvr>
                                        <p:cTn id="12" dur="500"/>
                                        <p:tgtEl>
                                          <p:spTgt spid="33792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37923">
                                            <p:txEl>
                                              <p:pRg st="3" end="3"/>
                                            </p:txEl>
                                          </p:spTgt>
                                        </p:tgtEl>
                                        <p:attrNameLst>
                                          <p:attrName>style.visibility</p:attrName>
                                        </p:attrNameLst>
                                      </p:cBhvr>
                                      <p:to>
                                        <p:strVal val="visible"/>
                                      </p:to>
                                    </p:set>
                                    <p:animEffect transition="in" filter="wipe(left)">
                                      <p:cBhvr>
                                        <p:cTn id="17" dur="500"/>
                                        <p:tgtEl>
                                          <p:spTgt spid="33792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37923">
                                            <p:txEl>
                                              <p:pRg st="4" end="4"/>
                                            </p:txEl>
                                          </p:spTgt>
                                        </p:tgtEl>
                                        <p:attrNameLst>
                                          <p:attrName>style.visibility</p:attrName>
                                        </p:attrNameLst>
                                      </p:cBhvr>
                                      <p:to>
                                        <p:strVal val="visible"/>
                                      </p:to>
                                    </p:set>
                                    <p:animEffect transition="in" filter="wipe(left)">
                                      <p:cBhvr>
                                        <p:cTn id="22" dur="500"/>
                                        <p:tgtEl>
                                          <p:spTgt spid="3379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23"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7" name="Rectangle 3"/>
          <p:cNvSpPr>
            <a:spLocks noGrp="1" noChangeArrowheads="1"/>
          </p:cNvSpPr>
          <p:nvPr>
            <p:ph idx="1"/>
          </p:nvPr>
        </p:nvSpPr>
        <p:spPr>
          <a:xfrm>
            <a:off x="838200" y="1905000"/>
            <a:ext cx="4178300" cy="4402138"/>
          </a:xfrm>
        </p:spPr>
        <p:txBody>
          <a:bodyPr/>
          <a:lstStyle/>
          <a:p>
            <a:pPr marL="533400" indent="-533400" eaLnBrk="1" hangingPunct="1">
              <a:lnSpc>
                <a:spcPct val="90000"/>
              </a:lnSpc>
              <a:buFont typeface="Wingdings" pitchFamily="2" charset="2"/>
              <a:buNone/>
            </a:pPr>
            <a:r>
              <a:rPr lang="en-US" altLang="en-US" sz="2400" dirty="0" smtClean="0"/>
              <a:t>	Finding the value of the test statistic requires two steps.</a:t>
            </a:r>
          </a:p>
          <a:p>
            <a:pPr marL="533400" indent="-533400" eaLnBrk="1" hangingPunct="1">
              <a:lnSpc>
                <a:spcPct val="90000"/>
              </a:lnSpc>
              <a:buFont typeface="Wingdings" pitchFamily="2" charset="2"/>
              <a:buNone/>
            </a:pPr>
            <a:endParaRPr lang="en-US" altLang="en-US" sz="1000" dirty="0" smtClean="0"/>
          </a:p>
          <a:p>
            <a:pPr marL="533400" indent="-533400" eaLnBrk="1" hangingPunct="1">
              <a:lnSpc>
                <a:spcPct val="90000"/>
              </a:lnSpc>
              <a:buFont typeface="Wingdings" pitchFamily="2" charset="2"/>
              <a:buAutoNum type="arabicPeriod"/>
            </a:pPr>
            <a:r>
              <a:rPr lang="en-US" altLang="en-US" sz="2400" dirty="0" smtClean="0"/>
              <a:t>Pool the sample standard deviations. </a:t>
            </a:r>
          </a:p>
          <a:p>
            <a:pPr marL="533400" indent="-533400" eaLnBrk="1" hangingPunct="1">
              <a:lnSpc>
                <a:spcPct val="90000"/>
              </a:lnSpc>
              <a:buFont typeface="Wingdings" pitchFamily="2" charset="2"/>
              <a:buAutoNum type="arabicPeriod"/>
            </a:pPr>
            <a:endParaRPr lang="en-US" altLang="en-US" sz="1000" dirty="0" smtClean="0"/>
          </a:p>
          <a:p>
            <a:pPr marL="533400" indent="-533400" eaLnBrk="1" hangingPunct="1">
              <a:lnSpc>
                <a:spcPct val="90000"/>
              </a:lnSpc>
              <a:buFont typeface="Wingdings" pitchFamily="2" charset="2"/>
              <a:buAutoNum type="arabicPeriod"/>
            </a:pPr>
            <a:endParaRPr lang="en-US" altLang="en-US" sz="2400" dirty="0" smtClean="0"/>
          </a:p>
          <a:p>
            <a:pPr marL="533400" indent="-533400" eaLnBrk="1" hangingPunct="1">
              <a:lnSpc>
                <a:spcPct val="90000"/>
              </a:lnSpc>
              <a:buFont typeface="Wingdings" pitchFamily="2" charset="2"/>
              <a:buAutoNum type="arabicPeriod"/>
            </a:pPr>
            <a:r>
              <a:rPr lang="en-US" altLang="en-US" sz="2400" dirty="0" smtClean="0"/>
              <a:t>Use the pooled standard deviation in the formula.</a:t>
            </a:r>
          </a:p>
          <a:p>
            <a:pPr marL="533400" indent="-533400" eaLnBrk="1" hangingPunct="1">
              <a:lnSpc>
                <a:spcPct val="90000"/>
              </a:lnSpc>
              <a:buFont typeface="Wingdings" pitchFamily="2" charset="2"/>
              <a:buNone/>
            </a:pPr>
            <a:endParaRPr lang="en-US" altLang="en-US" sz="2400" dirty="0" smtClean="0"/>
          </a:p>
          <a:p>
            <a:pPr marL="533400" indent="-533400" eaLnBrk="1" hangingPunct="1">
              <a:lnSpc>
                <a:spcPct val="90000"/>
              </a:lnSpc>
              <a:buFont typeface="Wingdings" pitchFamily="2" charset="2"/>
              <a:buNone/>
            </a:pPr>
            <a:r>
              <a:rPr lang="en-US" altLang="en-US" dirty="0" smtClean="0"/>
              <a:t>		</a:t>
            </a:r>
          </a:p>
        </p:txBody>
      </p:sp>
      <p:grpSp>
        <p:nvGrpSpPr>
          <p:cNvPr id="3079" name="Group 8"/>
          <p:cNvGrpSpPr>
            <a:grpSpLocks/>
          </p:cNvGrpSpPr>
          <p:nvPr/>
        </p:nvGrpSpPr>
        <p:grpSpPr bwMode="auto">
          <a:xfrm>
            <a:off x="5038725" y="2667000"/>
            <a:ext cx="3638550" cy="1524000"/>
            <a:chOff x="5038726" y="2667001"/>
            <a:chExt cx="3638550" cy="1524000"/>
          </a:xfrm>
        </p:grpSpPr>
        <p:sp>
          <p:nvSpPr>
            <p:cNvPr id="7" name="Rounded Rectangle 6"/>
            <p:cNvSpPr/>
            <p:nvPr/>
          </p:nvSpPr>
          <p:spPr bwMode="auto">
            <a:xfrm>
              <a:off x="5038726" y="2667001"/>
              <a:ext cx="3638550" cy="1524000"/>
            </a:xfrm>
            <a:prstGeom prst="roundRect">
              <a:avLst/>
            </a:prstGeom>
            <a:noFill/>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a:lstStyle/>
            <a:p>
              <a:pPr eaLnBrk="0" hangingPunct="0">
                <a:defRPr/>
              </a:pPr>
              <a:endParaRPr lang="en-US">
                <a:solidFill>
                  <a:schemeClr val="tx1"/>
                </a:solidFill>
                <a:latin typeface="Times New Roman" pitchFamily="18" charset="0"/>
              </a:endParaRPr>
            </a:p>
          </p:txBody>
        </p:sp>
        <p:graphicFrame>
          <p:nvGraphicFramePr>
            <p:cNvPr id="3075" name="Object 4"/>
            <p:cNvGraphicFramePr>
              <a:graphicFrameLocks noChangeAspect="1"/>
            </p:cNvGraphicFramePr>
            <p:nvPr/>
          </p:nvGraphicFramePr>
          <p:xfrm>
            <a:off x="5283200" y="2959100"/>
            <a:ext cx="3108325" cy="887413"/>
          </p:xfrm>
          <a:graphic>
            <a:graphicData uri="http://schemas.openxmlformats.org/presentationml/2006/ole">
              <mc:AlternateContent xmlns:mc="http://schemas.openxmlformats.org/markup-compatibility/2006">
                <mc:Choice xmlns:v="urn:schemas-microsoft-com:vml" Requires="v">
                  <p:oleObj spid="_x0000_s2058" name="Equation" r:id="rId4" imgW="1600200" imgH="457200" progId="Equation.3">
                    <p:embed/>
                  </p:oleObj>
                </mc:Choice>
                <mc:Fallback>
                  <p:oleObj name="Equation" r:id="rId4" imgW="1600200" imgH="4572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83200" y="2959100"/>
                          <a:ext cx="3108325" cy="887413"/>
                        </a:xfrm>
                        <a:prstGeom prst="rect">
                          <a:avLst/>
                        </a:prstGeom>
                        <a:noFill/>
                        <a:extLst>
                          <a:ext uri="{909E8E84-426E-40DD-AFC4-6F175D3DCCD1}">
                            <a14:hiddenFill xmlns:a14="http://schemas.microsoft.com/office/drawing/2010/main">
                              <a:solidFill>
                                <a:srgbClr val="CCFFCC"/>
                              </a:solidFill>
                            </a14:hiddenFill>
                          </a:ext>
                        </a:extLst>
                      </p:spPr>
                    </p:pic>
                  </p:oleObj>
                </mc:Fallback>
              </mc:AlternateContent>
            </a:graphicData>
          </a:graphic>
        </p:graphicFrame>
      </p:grpSp>
      <p:grpSp>
        <p:nvGrpSpPr>
          <p:cNvPr id="3080" name="Group 9"/>
          <p:cNvGrpSpPr>
            <a:grpSpLocks/>
          </p:cNvGrpSpPr>
          <p:nvPr/>
        </p:nvGrpSpPr>
        <p:grpSpPr bwMode="auto">
          <a:xfrm>
            <a:off x="5019675" y="4429125"/>
            <a:ext cx="3648075" cy="1590675"/>
            <a:chOff x="5019675" y="4429125"/>
            <a:chExt cx="3648075" cy="1590675"/>
          </a:xfrm>
        </p:grpSpPr>
        <p:sp>
          <p:nvSpPr>
            <p:cNvPr id="8" name="Rounded Rectangle 7"/>
            <p:cNvSpPr/>
            <p:nvPr/>
          </p:nvSpPr>
          <p:spPr bwMode="auto">
            <a:xfrm>
              <a:off x="5019675" y="4429125"/>
              <a:ext cx="3648075" cy="1590675"/>
            </a:xfrm>
            <a:prstGeom prst="roundRect">
              <a:avLst/>
            </a:prstGeom>
            <a:noFill/>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a:lstStyle/>
            <a:p>
              <a:pPr eaLnBrk="0" hangingPunct="0">
                <a:defRPr/>
              </a:pPr>
              <a:endParaRPr lang="en-US">
                <a:solidFill>
                  <a:schemeClr val="tx1"/>
                </a:solidFill>
                <a:latin typeface="Times New Roman" pitchFamily="18" charset="0"/>
              </a:endParaRPr>
            </a:p>
          </p:txBody>
        </p:sp>
        <p:graphicFrame>
          <p:nvGraphicFramePr>
            <p:cNvPr id="3074" name="Object 5"/>
            <p:cNvGraphicFramePr>
              <a:graphicFrameLocks noChangeAspect="1"/>
            </p:cNvGraphicFramePr>
            <p:nvPr/>
          </p:nvGraphicFramePr>
          <p:xfrm>
            <a:off x="5729288" y="4483100"/>
            <a:ext cx="2282825" cy="1463675"/>
          </p:xfrm>
          <a:graphic>
            <a:graphicData uri="http://schemas.openxmlformats.org/presentationml/2006/ole">
              <mc:AlternateContent xmlns:mc="http://schemas.openxmlformats.org/markup-compatibility/2006">
                <mc:Choice xmlns:v="urn:schemas-microsoft-com:vml" Requires="v">
                  <p:oleObj spid="_x0000_s2059" name="Equation" r:id="rId6" imgW="990360" imgH="634680" progId="Equation.3">
                    <p:embed/>
                  </p:oleObj>
                </mc:Choice>
                <mc:Fallback>
                  <p:oleObj name="Equation" r:id="rId6" imgW="990360" imgH="6346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29288" y="4483100"/>
                          <a:ext cx="2282825" cy="1463675"/>
                        </a:xfrm>
                        <a:prstGeom prst="rect">
                          <a:avLst/>
                        </a:prstGeom>
                        <a:noFill/>
                        <a:extLst>
                          <a:ext uri="{909E8E84-426E-40DD-AFC4-6F175D3DCCD1}">
                            <a14:hiddenFill xmlns:a14="http://schemas.microsoft.com/office/drawing/2010/main">
                              <a:solidFill>
                                <a:srgbClr val="CCFFCC"/>
                              </a:solidFill>
                            </a14:hiddenFill>
                          </a:ext>
                        </a:extLst>
                      </p:spPr>
                    </p:pic>
                  </p:oleObj>
                </mc:Fallback>
              </mc:AlternateContent>
            </a:graphicData>
          </a:graphic>
        </p:graphicFrame>
      </p:grpSp>
      <p:sp>
        <p:nvSpPr>
          <p:cNvPr id="1035" name="Text Box 11"/>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altLang="en-US" sz="1400">
                <a:solidFill>
                  <a:srgbClr val="1907A1"/>
                </a:solidFill>
                <a:latin typeface="Arial" pitchFamily="34" charset="0"/>
              </a:rPr>
              <a:t>11-</a:t>
            </a:r>
            <a:fld id="{496A704C-E067-42BA-901B-B6697D9D60D9}" type="slidenum">
              <a:rPr lang="en-US" altLang="en-US" sz="1400">
                <a:solidFill>
                  <a:srgbClr val="1907A1"/>
                </a:solidFill>
                <a:latin typeface="Arial" pitchFamily="34" charset="0"/>
              </a:rPr>
              <a:pPr eaLnBrk="1" hangingPunct="1"/>
              <a:t>21</a:t>
            </a:fld>
            <a:endParaRPr lang="en-US" altLang="en-US" sz="1400">
              <a:solidFill>
                <a:srgbClr val="1907A1"/>
              </a:solidFill>
              <a:latin typeface="Arial" pitchFamily="34" charset="0"/>
            </a:endParaRPr>
          </a:p>
        </p:txBody>
      </p:sp>
      <p:graphicFrame>
        <p:nvGraphicFramePr>
          <p:cNvPr id="13" name="Diagram 12"/>
          <p:cNvGraphicFramePr/>
          <p:nvPr>
            <p:extLst>
              <p:ext uri="{D42A27DB-BD31-4B8C-83A1-F6EECF244321}">
                <p14:modId xmlns:p14="http://schemas.microsoft.com/office/powerpoint/2010/main" val="3032012583"/>
              </p:ext>
            </p:extLst>
          </p:nvPr>
        </p:nvGraphicFramePr>
        <p:xfrm>
          <a:off x="533400" y="228600"/>
          <a:ext cx="8229600" cy="762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889461869"/>
      </p:ext>
    </p:extLst>
  </p:cSld>
  <p:clrMapOvr>
    <a:masterClrMapping/>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ounded Rectangle 4"/>
          <p:cNvSpPr/>
          <p:nvPr/>
        </p:nvSpPr>
        <p:spPr bwMode="auto">
          <a:xfrm>
            <a:off x="1733550" y="2743200"/>
            <a:ext cx="4086225" cy="942975"/>
          </a:xfrm>
          <a:prstGeom prst="round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a:lstStyle/>
          <a:p>
            <a:pPr eaLnBrk="0" hangingPunct="0">
              <a:defRPr/>
            </a:pPr>
            <a:endParaRPr lang="en-US">
              <a:solidFill>
                <a:schemeClr val="tx1"/>
              </a:solidFill>
              <a:latin typeface="Times New Roman" pitchFamily="18" charset="0"/>
            </a:endParaRPr>
          </a:p>
        </p:txBody>
      </p:sp>
      <p:sp>
        <p:nvSpPr>
          <p:cNvPr id="29699" name="AutoShape 5"/>
          <p:cNvSpPr>
            <a:spLocks noGrp="1" noChangeArrowheads="1"/>
          </p:cNvSpPr>
          <p:nvPr>
            <p:ph type="title"/>
          </p:nvPr>
        </p:nvSpPr>
        <p:spPr>
          <a:xfrm>
            <a:off x="533399" y="990600"/>
            <a:ext cx="8386763" cy="914400"/>
          </a:xfrm>
        </p:spPr>
        <p:txBody>
          <a:bodyPr/>
          <a:lstStyle/>
          <a:p>
            <a:pPr eaLnBrk="1" hangingPunct="1"/>
            <a:r>
              <a:rPr lang="en-US" altLang="en-US" sz="2000" dirty="0" smtClean="0"/>
              <a:t>Comparing Population Means with Unknown Population Standard Deviations (the Pooled </a:t>
            </a:r>
            <a:r>
              <a:rPr lang="en-US" altLang="en-US" sz="2000" i="1" dirty="0" smtClean="0"/>
              <a:t>t</a:t>
            </a:r>
            <a:r>
              <a:rPr lang="en-US" altLang="en-US" sz="2000" dirty="0" smtClean="0"/>
              <a:t>-test) - Example</a:t>
            </a:r>
          </a:p>
        </p:txBody>
      </p:sp>
      <p:sp>
        <p:nvSpPr>
          <p:cNvPr id="399363" name="Rectangle 3"/>
          <p:cNvSpPr>
            <a:spLocks noGrp="1" noChangeArrowheads="1"/>
          </p:cNvSpPr>
          <p:nvPr>
            <p:ph idx="1"/>
          </p:nvPr>
        </p:nvSpPr>
        <p:spPr>
          <a:xfrm>
            <a:off x="752475" y="1905000"/>
            <a:ext cx="8134350" cy="4110038"/>
          </a:xfrm>
        </p:spPr>
        <p:txBody>
          <a:bodyPr lIns="92075" tIns="46038" rIns="92075" bIns="46038"/>
          <a:lstStyle/>
          <a:p>
            <a:pPr eaLnBrk="1" hangingPunct="1">
              <a:buFont typeface="Wingdings" pitchFamily="2" charset="2"/>
              <a:buNone/>
              <a:defRPr/>
            </a:pPr>
            <a:r>
              <a:rPr lang="en-US" sz="2000" dirty="0" smtClean="0"/>
              <a:t>Step 1:  State the null and alternate hypotheses. </a:t>
            </a:r>
          </a:p>
          <a:p>
            <a:pPr eaLnBrk="1" hangingPunct="1">
              <a:buFont typeface="Wingdings" pitchFamily="2" charset="2"/>
              <a:buNone/>
              <a:defRPr/>
            </a:pPr>
            <a:r>
              <a:rPr lang="en-US" sz="2000" i="1" dirty="0" smtClean="0"/>
              <a:t>		  </a:t>
            </a:r>
            <a:r>
              <a:rPr lang="en-US" sz="2000" dirty="0" smtClean="0"/>
              <a:t>(Keyword: “Is there a </a:t>
            </a:r>
            <a:r>
              <a:rPr lang="en-US" sz="2000" i="1" dirty="0" smtClean="0"/>
              <a:t>difference</a:t>
            </a:r>
            <a:r>
              <a:rPr lang="en-US" sz="2000" dirty="0" smtClean="0"/>
              <a:t>”)</a:t>
            </a:r>
          </a:p>
          <a:p>
            <a:pPr eaLnBrk="1" hangingPunct="1">
              <a:buFont typeface="Wingdings" pitchFamily="2" charset="2"/>
              <a:buNone/>
              <a:defRPr/>
            </a:pPr>
            <a:endParaRPr lang="en-US" sz="1000" i="1" dirty="0" smtClean="0"/>
          </a:p>
          <a:p>
            <a:pPr eaLnBrk="1" hangingPunct="1">
              <a:buFont typeface="Wingdings" pitchFamily="2" charset="2"/>
              <a:buNone/>
              <a:defRPr/>
            </a:pPr>
            <a:r>
              <a:rPr lang="en-US" sz="2000" i="1" dirty="0" smtClean="0"/>
              <a:t>			</a:t>
            </a:r>
            <a:r>
              <a:rPr lang="en-US" sz="2000" dirty="0" smtClean="0"/>
              <a:t>H</a:t>
            </a:r>
            <a:r>
              <a:rPr lang="en-US" sz="2000" baseline="-25000" dirty="0" smtClean="0"/>
              <a:t>0</a:t>
            </a:r>
            <a:r>
              <a:rPr lang="en-US" sz="2000" dirty="0" smtClean="0"/>
              <a:t>:  </a:t>
            </a:r>
            <a:r>
              <a:rPr lang="en-US" sz="2000" dirty="0" smtClean="0">
                <a:cs typeface="Times New Roman" pitchFamily="18" charset="0"/>
              </a:rPr>
              <a:t>µ</a:t>
            </a:r>
            <a:r>
              <a:rPr lang="en-US" sz="2000" baseline="-25000" dirty="0" smtClean="0">
                <a:cs typeface="Times New Roman" pitchFamily="18" charset="0"/>
              </a:rPr>
              <a:t>1</a:t>
            </a:r>
            <a:r>
              <a:rPr lang="en-US" sz="2000" dirty="0" smtClean="0">
                <a:cs typeface="Times New Roman" pitchFamily="18" charset="0"/>
              </a:rPr>
              <a:t> = µ</a:t>
            </a:r>
            <a:r>
              <a:rPr lang="en-US" sz="2000" baseline="-25000" dirty="0" smtClean="0">
                <a:cs typeface="Times New Roman" pitchFamily="18" charset="0"/>
              </a:rPr>
              <a:t>2 </a:t>
            </a:r>
            <a:r>
              <a:rPr lang="en-US" sz="2000" dirty="0" smtClean="0">
                <a:cs typeface="Times New Roman" pitchFamily="18" charset="0"/>
              </a:rPr>
              <a:t> </a:t>
            </a:r>
            <a:r>
              <a:rPr lang="en-US" sz="2000" baseline="-25000" dirty="0" smtClean="0">
                <a:cs typeface="Times New Roman" pitchFamily="18" charset="0"/>
              </a:rPr>
              <a:t>   </a:t>
            </a:r>
          </a:p>
          <a:p>
            <a:pPr eaLnBrk="1" hangingPunct="1">
              <a:buFont typeface="Wingdings" pitchFamily="2" charset="2"/>
              <a:buNone/>
              <a:defRPr/>
            </a:pPr>
            <a:r>
              <a:rPr lang="en-US" sz="2000" baseline="-25000" dirty="0" smtClean="0">
                <a:cs typeface="Times New Roman" pitchFamily="18" charset="0"/>
              </a:rPr>
              <a:t>			</a:t>
            </a:r>
            <a:r>
              <a:rPr lang="en-US" sz="2000" dirty="0" smtClean="0">
                <a:cs typeface="Times New Roman" pitchFamily="18" charset="0"/>
              </a:rPr>
              <a:t>H</a:t>
            </a:r>
            <a:r>
              <a:rPr lang="en-US" sz="2000" baseline="-25000" dirty="0" smtClean="0">
                <a:cs typeface="Times New Roman" pitchFamily="18" charset="0"/>
              </a:rPr>
              <a:t>1</a:t>
            </a:r>
            <a:r>
              <a:rPr lang="en-US" sz="2000" dirty="0" smtClean="0">
                <a:cs typeface="Times New Roman" pitchFamily="18" charset="0"/>
              </a:rPr>
              <a:t>:  µ</a:t>
            </a:r>
            <a:r>
              <a:rPr lang="en-US" sz="2000" baseline="-25000" dirty="0" smtClean="0">
                <a:cs typeface="Times New Roman" pitchFamily="18" charset="0"/>
              </a:rPr>
              <a:t>1</a:t>
            </a:r>
            <a:r>
              <a:rPr lang="en-US" sz="2000" dirty="0" smtClean="0">
                <a:cs typeface="Times New Roman" pitchFamily="18" charset="0"/>
              </a:rPr>
              <a:t> </a:t>
            </a:r>
            <a:r>
              <a:rPr lang="en-US" sz="2000" dirty="0" smtClean="0">
                <a:cs typeface="Times New Roman" pitchFamily="18" charset="0"/>
                <a:sym typeface="WP MathA"/>
              </a:rPr>
              <a:t>≠</a:t>
            </a:r>
            <a:r>
              <a:rPr lang="en-US" sz="2000" dirty="0" smtClean="0">
                <a:cs typeface="Times New Roman" pitchFamily="18" charset="0"/>
              </a:rPr>
              <a:t> µ</a:t>
            </a:r>
            <a:r>
              <a:rPr lang="en-US" sz="2000" baseline="-25000" dirty="0" smtClean="0">
                <a:cs typeface="Times New Roman" pitchFamily="18" charset="0"/>
              </a:rPr>
              <a:t>2</a:t>
            </a:r>
          </a:p>
          <a:p>
            <a:pPr eaLnBrk="1" hangingPunct="1">
              <a:buFont typeface="Wingdings" pitchFamily="2" charset="2"/>
              <a:buNone/>
              <a:defRPr/>
            </a:pPr>
            <a:endParaRPr lang="en-US" sz="2000" baseline="-25000" dirty="0" smtClean="0">
              <a:cs typeface="Times New Roman" pitchFamily="18" charset="0"/>
            </a:endParaRPr>
          </a:p>
          <a:p>
            <a:pPr eaLnBrk="1" hangingPunct="1">
              <a:buClr>
                <a:srgbClr val="404960"/>
              </a:buClr>
              <a:buSzPct val="65000"/>
              <a:buFont typeface="Wingdings" pitchFamily="2" charset="2"/>
              <a:buNone/>
              <a:defRPr/>
            </a:pPr>
            <a:r>
              <a:rPr lang="en-US" sz="2000" dirty="0" smtClean="0"/>
              <a:t>Step 2:  State the level of significance. The 0.10 significance level is stated in the problem.</a:t>
            </a:r>
          </a:p>
          <a:p>
            <a:pPr eaLnBrk="1" hangingPunct="1">
              <a:buClr>
                <a:srgbClr val="404960"/>
              </a:buClr>
              <a:buSzPct val="65000"/>
              <a:buFont typeface="Wingdings" pitchFamily="2" charset="2"/>
              <a:buNone/>
              <a:defRPr/>
            </a:pPr>
            <a:endParaRPr lang="en-US" sz="2000" dirty="0" smtClean="0"/>
          </a:p>
          <a:p>
            <a:pPr eaLnBrk="1" hangingPunct="1">
              <a:buFont typeface="Wingdings" pitchFamily="2" charset="2"/>
              <a:buNone/>
              <a:defRPr/>
            </a:pPr>
            <a:r>
              <a:rPr lang="en-US" sz="2000" dirty="0" smtClean="0"/>
              <a:t>Step 3:   Find the appropriate test statistic. </a:t>
            </a:r>
          </a:p>
          <a:p>
            <a:pPr eaLnBrk="1" hangingPunct="1">
              <a:buFont typeface="Wingdings" pitchFamily="2" charset="2"/>
              <a:buNone/>
              <a:defRPr/>
            </a:pPr>
            <a:r>
              <a:rPr lang="en-US" sz="2000" dirty="0" smtClean="0"/>
              <a:t>	Because the population standard deviations are not known but are assumed to be equal, we use the pooled </a:t>
            </a:r>
            <a:r>
              <a:rPr lang="en-US" sz="2000" i="1" dirty="0" smtClean="0"/>
              <a:t>t</a:t>
            </a:r>
            <a:r>
              <a:rPr lang="en-US" sz="2000" dirty="0" smtClean="0"/>
              <a:t>-test.</a:t>
            </a:r>
            <a:endParaRPr lang="en-US" dirty="0" smtClean="0"/>
          </a:p>
        </p:txBody>
      </p:sp>
      <p:sp>
        <p:nvSpPr>
          <p:cNvPr id="1035" name="Text Box 11"/>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altLang="en-US" sz="1400">
                <a:solidFill>
                  <a:srgbClr val="1907A1"/>
                </a:solidFill>
                <a:latin typeface="Arial" pitchFamily="34" charset="0"/>
              </a:rPr>
              <a:t>11-</a:t>
            </a:r>
            <a:fld id="{9A540D38-BE6A-4F29-BB14-5CA79F32CBC9}" type="slidenum">
              <a:rPr lang="en-US" altLang="en-US" sz="1400">
                <a:solidFill>
                  <a:srgbClr val="1907A1"/>
                </a:solidFill>
                <a:latin typeface="Arial" pitchFamily="34" charset="0"/>
              </a:rPr>
              <a:pPr eaLnBrk="1" hangingPunct="1"/>
              <a:t>22</a:t>
            </a:fld>
            <a:endParaRPr lang="en-US" altLang="en-US" sz="1400">
              <a:solidFill>
                <a:srgbClr val="1907A1"/>
              </a:solidFill>
              <a:latin typeface="Arial" pitchFamily="34" charset="0"/>
            </a:endParaRPr>
          </a:p>
        </p:txBody>
      </p:sp>
      <p:graphicFrame>
        <p:nvGraphicFramePr>
          <p:cNvPr id="8" name="Diagram 7"/>
          <p:cNvGraphicFramePr/>
          <p:nvPr>
            <p:extLst>
              <p:ext uri="{D42A27DB-BD31-4B8C-83A1-F6EECF244321}">
                <p14:modId xmlns:p14="http://schemas.microsoft.com/office/powerpoint/2010/main" val="3960835675"/>
              </p:ext>
            </p:extLst>
          </p:nvPr>
        </p:nvGraphicFramePr>
        <p:xfrm>
          <a:off x="609600" y="76200"/>
          <a:ext cx="8229600" cy="76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74999247"/>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9363">
                                            <p:txEl>
                                              <p:pRg st="0" end="0"/>
                                            </p:txEl>
                                          </p:spTgt>
                                        </p:tgtEl>
                                        <p:attrNameLst>
                                          <p:attrName>style.visibility</p:attrName>
                                        </p:attrNameLst>
                                      </p:cBhvr>
                                      <p:to>
                                        <p:strVal val="visible"/>
                                      </p:to>
                                    </p:set>
                                    <p:animEffect transition="in" filter="wipe(left)">
                                      <p:cBhvr>
                                        <p:cTn id="7" dur="500"/>
                                        <p:tgtEl>
                                          <p:spTgt spid="399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9363">
                                            <p:txEl>
                                              <p:pRg st="1" end="1"/>
                                            </p:txEl>
                                          </p:spTgt>
                                        </p:tgtEl>
                                        <p:attrNameLst>
                                          <p:attrName>style.visibility</p:attrName>
                                        </p:attrNameLst>
                                      </p:cBhvr>
                                      <p:to>
                                        <p:strVal val="visible"/>
                                      </p:to>
                                    </p:set>
                                    <p:animEffect transition="in" filter="wipe(left)">
                                      <p:cBhvr>
                                        <p:cTn id="12" dur="500"/>
                                        <p:tgtEl>
                                          <p:spTgt spid="3993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99363">
                                            <p:txEl>
                                              <p:pRg st="3" end="3"/>
                                            </p:txEl>
                                          </p:spTgt>
                                        </p:tgtEl>
                                        <p:attrNameLst>
                                          <p:attrName>style.visibility</p:attrName>
                                        </p:attrNameLst>
                                      </p:cBhvr>
                                      <p:to>
                                        <p:strVal val="visible"/>
                                      </p:to>
                                    </p:set>
                                    <p:animEffect transition="in" filter="wipe(left)">
                                      <p:cBhvr>
                                        <p:cTn id="17" dur="500"/>
                                        <p:tgtEl>
                                          <p:spTgt spid="39936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99363">
                                            <p:txEl>
                                              <p:pRg st="4" end="4"/>
                                            </p:txEl>
                                          </p:spTgt>
                                        </p:tgtEl>
                                        <p:attrNameLst>
                                          <p:attrName>style.visibility</p:attrName>
                                        </p:attrNameLst>
                                      </p:cBhvr>
                                      <p:to>
                                        <p:strVal val="visible"/>
                                      </p:to>
                                    </p:set>
                                    <p:animEffect transition="in" filter="wipe(left)">
                                      <p:cBhvr>
                                        <p:cTn id="22" dur="500"/>
                                        <p:tgtEl>
                                          <p:spTgt spid="39936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99363">
                                            <p:txEl>
                                              <p:pRg st="6" end="6"/>
                                            </p:txEl>
                                          </p:spTgt>
                                        </p:tgtEl>
                                        <p:attrNameLst>
                                          <p:attrName>style.visibility</p:attrName>
                                        </p:attrNameLst>
                                      </p:cBhvr>
                                      <p:to>
                                        <p:strVal val="visible"/>
                                      </p:to>
                                    </p:set>
                                    <p:animEffect transition="in" filter="wipe(left)">
                                      <p:cBhvr>
                                        <p:cTn id="27" dur="500"/>
                                        <p:tgtEl>
                                          <p:spTgt spid="399363">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99363">
                                            <p:txEl>
                                              <p:pRg st="8" end="8"/>
                                            </p:txEl>
                                          </p:spTgt>
                                        </p:tgtEl>
                                        <p:attrNameLst>
                                          <p:attrName>style.visibility</p:attrName>
                                        </p:attrNameLst>
                                      </p:cBhvr>
                                      <p:to>
                                        <p:strVal val="visible"/>
                                      </p:to>
                                    </p:set>
                                    <p:animEffect transition="in" filter="wipe(left)">
                                      <p:cBhvr>
                                        <p:cTn id="32" dur="500"/>
                                        <p:tgtEl>
                                          <p:spTgt spid="399363">
                                            <p:txEl>
                                              <p:pRg st="8" end="8"/>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99363">
                                            <p:txEl>
                                              <p:pRg st="9" end="9"/>
                                            </p:txEl>
                                          </p:spTgt>
                                        </p:tgtEl>
                                        <p:attrNameLst>
                                          <p:attrName>style.visibility</p:attrName>
                                        </p:attrNameLst>
                                      </p:cBhvr>
                                      <p:to>
                                        <p:strVal val="visible"/>
                                      </p:to>
                                    </p:set>
                                    <p:animEffect transition="in" filter="wipe(left)">
                                      <p:cBhvr>
                                        <p:cTn id="37" dur="500"/>
                                        <p:tgtEl>
                                          <p:spTgt spid="39936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63"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AutoShape 11"/>
          <p:cNvSpPr>
            <a:spLocks noGrp="1" noChangeArrowheads="1"/>
          </p:cNvSpPr>
          <p:nvPr>
            <p:ph type="title"/>
          </p:nvPr>
        </p:nvSpPr>
        <p:spPr>
          <a:xfrm>
            <a:off x="726281" y="914400"/>
            <a:ext cx="7924800" cy="914400"/>
          </a:xfrm>
        </p:spPr>
        <p:txBody>
          <a:bodyPr/>
          <a:lstStyle/>
          <a:p>
            <a:pPr eaLnBrk="1" hangingPunct="1"/>
            <a:r>
              <a:rPr lang="en-US" altLang="en-US" sz="2000" dirty="0" smtClean="0"/>
              <a:t>Comparing Population Means with Unknown Population Standard Deviations (the Pooled </a:t>
            </a:r>
            <a:r>
              <a:rPr lang="en-US" altLang="en-US" sz="2000" i="1" dirty="0" smtClean="0"/>
              <a:t>t</a:t>
            </a:r>
            <a:r>
              <a:rPr lang="en-US" altLang="en-US" sz="2000" dirty="0" smtClean="0"/>
              <a:t>-test) - Example</a:t>
            </a:r>
          </a:p>
        </p:txBody>
      </p:sp>
      <p:sp>
        <p:nvSpPr>
          <p:cNvPr id="400387" name="Rectangle 3"/>
          <p:cNvSpPr>
            <a:spLocks noGrp="1" noChangeArrowheads="1"/>
          </p:cNvSpPr>
          <p:nvPr>
            <p:ph type="body" sz="half" idx="1"/>
          </p:nvPr>
        </p:nvSpPr>
        <p:spPr>
          <a:xfrm>
            <a:off x="838200" y="2133600"/>
            <a:ext cx="7543800" cy="1600200"/>
          </a:xfrm>
        </p:spPr>
        <p:txBody>
          <a:bodyPr lIns="92075" tIns="46038" rIns="92075" bIns="46038">
            <a:normAutofit lnSpcReduction="10000"/>
          </a:bodyPr>
          <a:lstStyle/>
          <a:p>
            <a:pPr eaLnBrk="1" hangingPunct="1">
              <a:buFont typeface="Wingdings" pitchFamily="2" charset="2"/>
              <a:buNone/>
              <a:defRPr/>
            </a:pPr>
            <a:r>
              <a:rPr lang="en-US" sz="2000" dirty="0" smtClean="0">
                <a:solidFill>
                  <a:schemeClr val="accent4"/>
                </a:solidFill>
              </a:rPr>
              <a:t>Step 4:  State the decision rule.</a:t>
            </a:r>
          </a:p>
          <a:p>
            <a:pPr eaLnBrk="1" hangingPunct="1">
              <a:buFont typeface="Wingdings" pitchFamily="2" charset="2"/>
              <a:buNone/>
              <a:defRPr/>
            </a:pPr>
            <a:r>
              <a:rPr lang="en-US" sz="1000" dirty="0" smtClean="0">
                <a:solidFill>
                  <a:schemeClr val="accent4"/>
                </a:solidFill>
              </a:rPr>
              <a:t>		</a:t>
            </a:r>
            <a:r>
              <a:rPr lang="en-US" sz="1000" dirty="0" smtClean="0">
                <a:solidFill>
                  <a:schemeClr val="accent1"/>
                </a:solidFill>
              </a:rPr>
              <a:t>   </a:t>
            </a:r>
          </a:p>
          <a:p>
            <a:pPr eaLnBrk="1" hangingPunct="1">
              <a:buFont typeface="Wingdings" pitchFamily="2" charset="2"/>
              <a:buNone/>
              <a:defRPr/>
            </a:pPr>
            <a:r>
              <a:rPr lang="en-US" sz="2000" dirty="0" smtClean="0">
                <a:solidFill>
                  <a:schemeClr val="accent1"/>
                </a:solidFill>
              </a:rPr>
              <a:t>		 </a:t>
            </a:r>
            <a:r>
              <a:rPr lang="en-US" sz="2000" dirty="0" smtClean="0"/>
              <a:t>Reject H</a:t>
            </a:r>
            <a:r>
              <a:rPr lang="en-US" sz="2000" baseline="-25000" dirty="0" smtClean="0"/>
              <a:t>0</a:t>
            </a:r>
            <a:r>
              <a:rPr lang="en-US" sz="2000" dirty="0" smtClean="0"/>
              <a:t> if	t &gt; t</a:t>
            </a:r>
            <a:r>
              <a:rPr lang="en-US" sz="2000" baseline="-25000" dirty="0" smtClean="0">
                <a:sym typeface="Symbol" pitchFamily="18" charset="2"/>
              </a:rPr>
              <a:t>/2,n</a:t>
            </a:r>
            <a:r>
              <a:rPr lang="en-US" sz="2000" baseline="-50000" dirty="0" smtClean="0">
                <a:sym typeface="Symbol" pitchFamily="18" charset="2"/>
              </a:rPr>
              <a:t>1</a:t>
            </a:r>
            <a:r>
              <a:rPr lang="en-US" sz="2000" baseline="-25000" dirty="0" smtClean="0">
                <a:sym typeface="Symbol" pitchFamily="18" charset="2"/>
              </a:rPr>
              <a:t>+n</a:t>
            </a:r>
            <a:r>
              <a:rPr lang="en-US" sz="2000" baseline="-50000" dirty="0" smtClean="0">
                <a:sym typeface="Symbol" pitchFamily="18" charset="2"/>
              </a:rPr>
              <a:t>2</a:t>
            </a:r>
            <a:r>
              <a:rPr lang="en-US" sz="2000" baseline="-25000" dirty="0" smtClean="0">
                <a:sym typeface="Symbol" pitchFamily="18" charset="2"/>
              </a:rPr>
              <a:t>-2  </a:t>
            </a:r>
            <a:r>
              <a:rPr lang="en-US" sz="2000" dirty="0" smtClean="0"/>
              <a:t> or  t &lt; - t</a:t>
            </a:r>
            <a:r>
              <a:rPr lang="en-US" sz="2000" baseline="-25000" dirty="0" smtClean="0">
                <a:sym typeface="Symbol" pitchFamily="18" charset="2"/>
              </a:rPr>
              <a:t>/2, n</a:t>
            </a:r>
            <a:r>
              <a:rPr lang="en-US" sz="2000" baseline="-50000" dirty="0" smtClean="0">
                <a:sym typeface="Symbol" pitchFamily="18" charset="2"/>
              </a:rPr>
              <a:t>1</a:t>
            </a:r>
            <a:r>
              <a:rPr lang="en-US" sz="2000" baseline="-25000" dirty="0" smtClean="0">
                <a:sym typeface="Symbol" pitchFamily="18" charset="2"/>
              </a:rPr>
              <a:t>+n</a:t>
            </a:r>
            <a:r>
              <a:rPr lang="en-US" sz="2000" baseline="-50000" dirty="0" smtClean="0">
                <a:sym typeface="Symbol" pitchFamily="18" charset="2"/>
              </a:rPr>
              <a:t>2</a:t>
            </a:r>
            <a:r>
              <a:rPr lang="en-US" sz="2000" baseline="-25000" dirty="0" smtClean="0">
                <a:sym typeface="Symbol" pitchFamily="18" charset="2"/>
              </a:rPr>
              <a:t>-2 </a:t>
            </a:r>
            <a:endParaRPr lang="en-US" sz="2000" dirty="0" smtClean="0"/>
          </a:p>
          <a:p>
            <a:pPr eaLnBrk="1" hangingPunct="1">
              <a:buFont typeface="Wingdings" pitchFamily="2" charset="2"/>
              <a:buNone/>
              <a:defRPr/>
            </a:pPr>
            <a:r>
              <a:rPr lang="en-US" sz="2000" dirty="0" smtClean="0"/>
              <a:t>				t &gt; t</a:t>
            </a:r>
            <a:r>
              <a:rPr lang="en-US" sz="2000" baseline="-25000" dirty="0" smtClean="0">
                <a:sym typeface="Symbol" pitchFamily="18" charset="2"/>
              </a:rPr>
              <a:t>.05,9  </a:t>
            </a:r>
            <a:r>
              <a:rPr lang="en-US" sz="2000" dirty="0" smtClean="0"/>
              <a:t> or  t &lt; - t</a:t>
            </a:r>
            <a:r>
              <a:rPr lang="en-US" sz="2000" baseline="-25000" dirty="0" smtClean="0">
                <a:sym typeface="Symbol" pitchFamily="18" charset="2"/>
              </a:rPr>
              <a:t>.05,9 </a:t>
            </a:r>
          </a:p>
          <a:p>
            <a:pPr eaLnBrk="1" hangingPunct="1">
              <a:buFont typeface="Wingdings" pitchFamily="2" charset="2"/>
              <a:buNone/>
              <a:defRPr/>
            </a:pPr>
            <a:r>
              <a:rPr lang="en-US" sz="2000" dirty="0" smtClean="0"/>
              <a:t>				t &gt; 1.833</a:t>
            </a:r>
            <a:r>
              <a:rPr lang="en-US" sz="2000" baseline="-25000" dirty="0" smtClean="0">
                <a:sym typeface="Symbol" pitchFamily="18" charset="2"/>
              </a:rPr>
              <a:t>  </a:t>
            </a:r>
            <a:r>
              <a:rPr lang="en-US" sz="2000" dirty="0" smtClean="0"/>
              <a:t> or  t &lt; - 1.833</a:t>
            </a:r>
            <a:r>
              <a:rPr lang="en-US" sz="2000" baseline="-25000" dirty="0" smtClean="0">
                <a:sym typeface="Symbol" pitchFamily="18" charset="2"/>
              </a:rPr>
              <a:t> </a:t>
            </a:r>
          </a:p>
          <a:p>
            <a:pPr eaLnBrk="1" hangingPunct="1">
              <a:buFont typeface="Wingdings" pitchFamily="2" charset="2"/>
              <a:buNone/>
              <a:defRPr/>
            </a:pPr>
            <a:endParaRPr lang="en-US" sz="2000" dirty="0" smtClean="0"/>
          </a:p>
          <a:p>
            <a:pPr eaLnBrk="1" hangingPunct="1">
              <a:buFont typeface="Wingdings" pitchFamily="2" charset="2"/>
              <a:buNone/>
              <a:defRPr/>
            </a:pPr>
            <a:endParaRPr lang="en-US" sz="2000" dirty="0" smtClean="0"/>
          </a:p>
        </p:txBody>
      </p:sp>
      <p:pic>
        <p:nvPicPr>
          <p:cNvPr id="400393"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65263" y="3829050"/>
            <a:ext cx="6088062" cy="243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Text Box 11"/>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altLang="en-US" sz="1400">
                <a:solidFill>
                  <a:srgbClr val="1907A1"/>
                </a:solidFill>
                <a:latin typeface="Arial" pitchFamily="34" charset="0"/>
              </a:rPr>
              <a:t>11-</a:t>
            </a:r>
            <a:fld id="{E76B5C2C-A412-4259-B693-537B3320629A}" type="slidenum">
              <a:rPr lang="en-US" altLang="en-US" sz="1400">
                <a:solidFill>
                  <a:srgbClr val="1907A1"/>
                </a:solidFill>
                <a:latin typeface="Arial" pitchFamily="34" charset="0"/>
              </a:rPr>
              <a:pPr eaLnBrk="1" hangingPunct="1"/>
              <a:t>23</a:t>
            </a:fld>
            <a:endParaRPr lang="en-US" altLang="en-US" sz="1400">
              <a:solidFill>
                <a:srgbClr val="1907A1"/>
              </a:solidFill>
              <a:latin typeface="Arial" pitchFamily="34" charset="0"/>
            </a:endParaRPr>
          </a:p>
        </p:txBody>
      </p:sp>
      <p:graphicFrame>
        <p:nvGraphicFramePr>
          <p:cNvPr id="9" name="Diagram 8"/>
          <p:cNvGraphicFramePr/>
          <p:nvPr>
            <p:extLst>
              <p:ext uri="{D42A27DB-BD31-4B8C-83A1-F6EECF244321}">
                <p14:modId xmlns:p14="http://schemas.microsoft.com/office/powerpoint/2010/main" val="199693046"/>
              </p:ext>
            </p:extLst>
          </p:nvPr>
        </p:nvGraphicFramePr>
        <p:xfrm>
          <a:off x="609600" y="76200"/>
          <a:ext cx="8229600" cy="762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906765118"/>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0387">
                                            <p:txEl>
                                              <p:pRg st="0" end="0"/>
                                            </p:txEl>
                                          </p:spTgt>
                                        </p:tgtEl>
                                        <p:attrNameLst>
                                          <p:attrName>style.visibility</p:attrName>
                                        </p:attrNameLst>
                                      </p:cBhvr>
                                      <p:to>
                                        <p:strVal val="visible"/>
                                      </p:to>
                                    </p:set>
                                    <p:animEffect transition="in" filter="wipe(left)">
                                      <p:cBhvr>
                                        <p:cTn id="7" dur="500"/>
                                        <p:tgtEl>
                                          <p:spTgt spid="4003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0387">
                                            <p:txEl>
                                              <p:pRg st="1" end="1"/>
                                            </p:txEl>
                                          </p:spTgt>
                                        </p:tgtEl>
                                        <p:attrNameLst>
                                          <p:attrName>style.visibility</p:attrName>
                                        </p:attrNameLst>
                                      </p:cBhvr>
                                      <p:to>
                                        <p:strVal val="visible"/>
                                      </p:to>
                                    </p:set>
                                    <p:animEffect transition="in" filter="wipe(left)">
                                      <p:cBhvr>
                                        <p:cTn id="12" dur="500"/>
                                        <p:tgtEl>
                                          <p:spTgt spid="4003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0387">
                                            <p:txEl>
                                              <p:pRg st="2" end="2"/>
                                            </p:txEl>
                                          </p:spTgt>
                                        </p:tgtEl>
                                        <p:attrNameLst>
                                          <p:attrName>style.visibility</p:attrName>
                                        </p:attrNameLst>
                                      </p:cBhvr>
                                      <p:to>
                                        <p:strVal val="visible"/>
                                      </p:to>
                                    </p:set>
                                    <p:animEffect transition="in" filter="wipe(left)">
                                      <p:cBhvr>
                                        <p:cTn id="17" dur="500"/>
                                        <p:tgtEl>
                                          <p:spTgt spid="4003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00387">
                                            <p:txEl>
                                              <p:pRg st="3" end="3"/>
                                            </p:txEl>
                                          </p:spTgt>
                                        </p:tgtEl>
                                        <p:attrNameLst>
                                          <p:attrName>style.visibility</p:attrName>
                                        </p:attrNameLst>
                                      </p:cBhvr>
                                      <p:to>
                                        <p:strVal val="visible"/>
                                      </p:to>
                                    </p:set>
                                    <p:animEffect transition="in" filter="wipe(left)">
                                      <p:cBhvr>
                                        <p:cTn id="22" dur="500"/>
                                        <p:tgtEl>
                                          <p:spTgt spid="40038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00387">
                                            <p:txEl>
                                              <p:pRg st="4" end="4"/>
                                            </p:txEl>
                                          </p:spTgt>
                                        </p:tgtEl>
                                        <p:attrNameLst>
                                          <p:attrName>style.visibility</p:attrName>
                                        </p:attrNameLst>
                                      </p:cBhvr>
                                      <p:to>
                                        <p:strVal val="visible"/>
                                      </p:to>
                                    </p:set>
                                    <p:animEffect transition="in" filter="wipe(left)">
                                      <p:cBhvr>
                                        <p:cTn id="27" dur="500"/>
                                        <p:tgtEl>
                                          <p:spTgt spid="40038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400393"/>
                                        </p:tgtEl>
                                        <p:attrNameLst>
                                          <p:attrName>style.visibility</p:attrName>
                                        </p:attrNameLst>
                                      </p:cBhvr>
                                      <p:to>
                                        <p:strVal val="visible"/>
                                      </p:to>
                                    </p:set>
                                    <p:animEffect transition="in" filter="wipe(up)">
                                      <p:cBhvr>
                                        <p:cTn id="32" dur="500"/>
                                        <p:tgtEl>
                                          <p:spTgt spid="4003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0387"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838200"/>
            <a:ext cx="8432800" cy="2585323"/>
          </a:xfrm>
          <a:prstGeom prst="rect">
            <a:avLst/>
          </a:prstGeom>
        </p:spPr>
        <p:txBody>
          <a:bodyPr wrap="square">
            <a:spAutoFit/>
          </a:bodyPr>
          <a:lstStyle/>
          <a:p>
            <a:r>
              <a:rPr lang="en-US" b="1" dirty="0" smtClean="0"/>
              <a:t>Problem:</a:t>
            </a:r>
            <a:r>
              <a:rPr lang="en-US" dirty="0"/>
              <a:t> A financial planner wants to compare the yield of income and growth mutual funds. Fifty thousand dollars is invested in each of a sample of 35 income and 40 growth funds. The mean increase for a two-year period for the income funds is $900. For the growth funds the mean increase is $875. Income funds have a sample standard deviation of $35; growth funds have a sample standard deviation of $45. Assume that the population standard deviations are equal. At the 0.05 significance level, is there a difference in the mean yields of the two funds?</a:t>
            </a:r>
            <a:br>
              <a:rPr lang="en-US" dirty="0"/>
            </a:br>
            <a:endParaRPr lang="en-US" dirty="0" smtClean="0"/>
          </a:p>
          <a:p>
            <a:r>
              <a:rPr lang="en-US" dirty="0" smtClean="0"/>
              <a:t>What </a:t>
            </a:r>
            <a:r>
              <a:rPr lang="en-US" dirty="0"/>
              <a:t>decision is made about the null hypothesis using </a:t>
            </a:r>
            <a:r>
              <a:rPr lang="en-US" dirty="0" smtClean="0"/>
              <a:t>alpha </a:t>
            </a:r>
            <a:r>
              <a:rPr lang="en-US" dirty="0"/>
              <a:t>= 0.05? </a:t>
            </a:r>
          </a:p>
        </p:txBody>
      </p:sp>
      <p:graphicFrame>
        <p:nvGraphicFramePr>
          <p:cNvPr id="3" name="Diagram 2"/>
          <p:cNvGraphicFramePr/>
          <p:nvPr>
            <p:extLst>
              <p:ext uri="{D42A27DB-BD31-4B8C-83A1-F6EECF244321}">
                <p14:modId xmlns:p14="http://schemas.microsoft.com/office/powerpoint/2010/main" val="1687109121"/>
              </p:ext>
            </p:extLst>
          </p:nvPr>
        </p:nvGraphicFramePr>
        <p:xfrm>
          <a:off x="533400" y="76200"/>
          <a:ext cx="8534400" cy="76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900210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57210677"/>
              </p:ext>
            </p:extLst>
          </p:nvPr>
        </p:nvGraphicFramePr>
        <p:xfrm>
          <a:off x="457200" y="2130426"/>
          <a:ext cx="8001000" cy="1470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577721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a:xfrm>
            <a:off x="518291" y="762000"/>
            <a:ext cx="8229600" cy="494398"/>
          </a:xfrm>
        </p:spPr>
        <p:txBody>
          <a:bodyPr>
            <a:normAutofit/>
          </a:bodyPr>
          <a:lstStyle/>
          <a:p>
            <a:pPr eaLnBrk="1" hangingPunct="1"/>
            <a:r>
              <a:rPr lang="en-US" sz="2400" dirty="0" smtClean="0"/>
              <a:t>Important Things to Remember about H</a:t>
            </a:r>
            <a:r>
              <a:rPr lang="en-US" sz="2400" baseline="-25000" dirty="0" smtClean="0"/>
              <a:t>0</a:t>
            </a:r>
            <a:r>
              <a:rPr lang="en-US" sz="2400" dirty="0" smtClean="0"/>
              <a:t> and H</a:t>
            </a:r>
            <a:r>
              <a:rPr lang="en-US" sz="2400" baseline="-25000" dirty="0" smtClean="0"/>
              <a:t>1</a:t>
            </a:r>
          </a:p>
        </p:txBody>
      </p:sp>
      <p:sp>
        <p:nvSpPr>
          <p:cNvPr id="15363" name="Rectangle 3"/>
          <p:cNvSpPr>
            <a:spLocks noGrp="1" noChangeArrowheads="1"/>
          </p:cNvSpPr>
          <p:nvPr>
            <p:ph idx="1"/>
          </p:nvPr>
        </p:nvSpPr>
        <p:spPr>
          <a:xfrm>
            <a:off x="660125" y="1295400"/>
            <a:ext cx="8253412" cy="4181475"/>
          </a:xfrm>
        </p:spPr>
        <p:txBody>
          <a:bodyPr>
            <a:normAutofit/>
          </a:bodyPr>
          <a:lstStyle/>
          <a:p>
            <a:pPr eaLnBrk="1" hangingPunct="1">
              <a:lnSpc>
                <a:spcPct val="90000"/>
              </a:lnSpc>
            </a:pPr>
            <a:r>
              <a:rPr lang="en-US" sz="2400" dirty="0" smtClean="0"/>
              <a:t>H</a:t>
            </a:r>
            <a:r>
              <a:rPr lang="en-US" sz="2400" baseline="-25000" dirty="0" smtClean="0"/>
              <a:t>0</a:t>
            </a:r>
            <a:r>
              <a:rPr lang="en-US" sz="2400" dirty="0" smtClean="0"/>
              <a:t> is always presumed to be true </a:t>
            </a:r>
          </a:p>
          <a:p>
            <a:pPr eaLnBrk="1" hangingPunct="1">
              <a:lnSpc>
                <a:spcPct val="90000"/>
              </a:lnSpc>
            </a:pPr>
            <a:r>
              <a:rPr lang="en-US" sz="2400" dirty="0" smtClean="0"/>
              <a:t>H</a:t>
            </a:r>
            <a:r>
              <a:rPr lang="en-US" sz="2400" baseline="-25000" dirty="0" smtClean="0"/>
              <a:t>1</a:t>
            </a:r>
            <a:r>
              <a:rPr lang="en-US" sz="2400" dirty="0" smtClean="0"/>
              <a:t> has the burden of proof </a:t>
            </a:r>
          </a:p>
          <a:p>
            <a:pPr eaLnBrk="1" hangingPunct="1">
              <a:lnSpc>
                <a:spcPct val="90000"/>
              </a:lnSpc>
            </a:pPr>
            <a:r>
              <a:rPr lang="en-US" sz="2400" dirty="0" smtClean="0"/>
              <a:t>A random sample (</a:t>
            </a:r>
            <a:r>
              <a:rPr lang="en-US" sz="2400" i="1" dirty="0" smtClean="0"/>
              <a:t>n</a:t>
            </a:r>
            <a:r>
              <a:rPr lang="en-US" sz="2400" dirty="0" smtClean="0"/>
              <a:t>) is used to “</a:t>
            </a:r>
            <a:r>
              <a:rPr lang="en-US" sz="2400" i="1" dirty="0" smtClean="0"/>
              <a:t>reject H</a:t>
            </a:r>
            <a:r>
              <a:rPr lang="en-US" sz="2400" baseline="-25000" dirty="0" smtClean="0"/>
              <a:t>0</a:t>
            </a:r>
            <a:r>
              <a:rPr lang="en-US" sz="2400" dirty="0" smtClean="0"/>
              <a:t>” </a:t>
            </a:r>
          </a:p>
          <a:p>
            <a:pPr eaLnBrk="1" hangingPunct="1">
              <a:lnSpc>
                <a:spcPct val="90000"/>
              </a:lnSpc>
            </a:pPr>
            <a:r>
              <a:rPr lang="en-US" sz="2400" dirty="0" smtClean="0"/>
              <a:t>If we conclude 'do not reject H</a:t>
            </a:r>
            <a:r>
              <a:rPr lang="en-US" sz="2400" baseline="-25000" dirty="0" smtClean="0"/>
              <a:t>0</a:t>
            </a:r>
            <a:r>
              <a:rPr lang="en-US" sz="2400" dirty="0" smtClean="0"/>
              <a:t>', this does not necessarily mean that the null hypothesis is true, it only suggests that there is not sufficient evidence to reject H</a:t>
            </a:r>
            <a:r>
              <a:rPr lang="en-US" sz="2400" baseline="-25000" dirty="0" smtClean="0"/>
              <a:t>0</a:t>
            </a:r>
            <a:r>
              <a:rPr lang="en-US" sz="2400" dirty="0" smtClean="0"/>
              <a:t>; rejecting the null hypothesis then, suggests that the alternative hypothesis may be true.</a:t>
            </a:r>
          </a:p>
          <a:p>
            <a:pPr eaLnBrk="1" hangingPunct="1">
              <a:lnSpc>
                <a:spcPct val="90000"/>
              </a:lnSpc>
            </a:pPr>
            <a:r>
              <a:rPr lang="en-US" sz="2400" dirty="0" smtClean="0"/>
              <a:t>Equality is always part of H</a:t>
            </a:r>
            <a:r>
              <a:rPr lang="en-US" sz="2400" baseline="-25000" dirty="0" smtClean="0"/>
              <a:t>0</a:t>
            </a:r>
            <a:r>
              <a:rPr lang="en-US" sz="2400" dirty="0" smtClean="0"/>
              <a:t> (e.g. “=” , “≥” , “≤”). </a:t>
            </a:r>
          </a:p>
          <a:p>
            <a:pPr eaLnBrk="1" hangingPunct="1">
              <a:lnSpc>
                <a:spcPct val="90000"/>
              </a:lnSpc>
            </a:pPr>
            <a:r>
              <a:rPr lang="en-US" sz="2400" dirty="0" smtClean="0"/>
              <a:t>“≠”  “&lt;” and “&gt;” always part of H</a:t>
            </a:r>
            <a:r>
              <a:rPr lang="en-US" sz="2400" baseline="-25000" dirty="0" smtClean="0"/>
              <a:t>1</a:t>
            </a:r>
            <a:r>
              <a:rPr lang="en-US" sz="2400" dirty="0" smtClean="0"/>
              <a:t> </a:t>
            </a:r>
          </a:p>
        </p:txBody>
      </p:sp>
      <p:sp>
        <p:nvSpPr>
          <p:cNvPr id="1035" name="Text Box 11"/>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400">
                <a:solidFill>
                  <a:srgbClr val="1907A1"/>
                </a:solidFill>
                <a:latin typeface="Arial" pitchFamily="34" charset="0"/>
              </a:rPr>
              <a:t>10-</a:t>
            </a:r>
            <a:fld id="{A23EF303-E355-414A-BFC9-E44956DE1AB1}" type="slidenum">
              <a:rPr lang="en-US" sz="1400">
                <a:solidFill>
                  <a:srgbClr val="1907A1"/>
                </a:solidFill>
                <a:latin typeface="Arial" pitchFamily="34" charset="0"/>
              </a:rPr>
              <a:pPr eaLnBrk="1" hangingPunct="1"/>
              <a:t>3</a:t>
            </a:fld>
            <a:endParaRPr lang="en-US" sz="1400">
              <a:solidFill>
                <a:srgbClr val="1907A1"/>
              </a:solidFill>
              <a:latin typeface="Arial" pitchFamily="34" charset="0"/>
            </a:endParaRPr>
          </a:p>
        </p:txBody>
      </p:sp>
      <p:grpSp>
        <p:nvGrpSpPr>
          <p:cNvPr id="7" name="Group 6"/>
          <p:cNvGrpSpPr/>
          <p:nvPr/>
        </p:nvGrpSpPr>
        <p:grpSpPr>
          <a:xfrm>
            <a:off x="518291" y="0"/>
            <a:ext cx="8221569" cy="762000"/>
            <a:chOff x="4015" y="0"/>
            <a:chExt cx="8221569" cy="762000"/>
          </a:xfrm>
        </p:grpSpPr>
        <p:sp>
          <p:nvSpPr>
            <p:cNvPr id="8" name="Rounded Rectangle 7"/>
            <p:cNvSpPr/>
            <p:nvPr/>
          </p:nvSpPr>
          <p:spPr>
            <a:xfrm>
              <a:off x="4015" y="0"/>
              <a:ext cx="8221569" cy="762000"/>
            </a:xfrm>
            <a:prstGeom prst="roundRect">
              <a:avLst/>
            </a:prstGeom>
            <a:solidFill>
              <a:schemeClr val="tx2"/>
            </a:solidFill>
            <a:effectLst>
              <a:innerShdw blurRad="825500" dist="50800" dir="13500000">
                <a:prstClr val="black"/>
              </a:innerShdw>
            </a:effectLst>
          </p:spPr>
          <p:style>
            <a:lnRef idx="2">
              <a:schemeClr val="lt1">
                <a:hueOff val="0"/>
                <a:satOff val="0"/>
                <a:lumOff val="0"/>
                <a:alphaOff val="0"/>
              </a:schemeClr>
            </a:lnRef>
            <a:fillRef idx="1">
              <a:schemeClr val="accent1">
                <a:hueOff val="0"/>
                <a:satOff val="0"/>
                <a:lumOff val="0"/>
                <a:alphaOff val="0"/>
              </a:schemeClr>
            </a:fillRef>
            <a:effectRef idx="0">
              <a:scrgbClr r="0" g="0" b="0"/>
            </a:effectRef>
            <a:fontRef idx="minor">
              <a:schemeClr val="lt1"/>
            </a:fontRef>
          </p:style>
        </p:sp>
        <p:sp>
          <p:nvSpPr>
            <p:cNvPr id="9" name="Rounded Rectangle 4"/>
            <p:cNvSpPr/>
            <p:nvPr/>
          </p:nvSpPr>
          <p:spPr>
            <a:xfrm>
              <a:off x="41213" y="37198"/>
              <a:ext cx="8147173" cy="6876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Hypothesis Testing</a:t>
              </a:r>
              <a:endParaRPr lang="en-US" sz="3600" kern="1200" dirty="0"/>
            </a:p>
          </p:txBody>
        </p:sp>
      </p:grpSp>
    </p:spTree>
    <p:extLst>
      <p:ext uri="{BB962C8B-B14F-4D97-AF65-F5344CB8AC3E}">
        <p14:creationId xmlns:p14="http://schemas.microsoft.com/office/powerpoint/2010/main" val="37307941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 name="Text Box 11"/>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400">
                <a:solidFill>
                  <a:srgbClr val="1907A1"/>
                </a:solidFill>
                <a:latin typeface="Arial" pitchFamily="34" charset="0"/>
              </a:rPr>
              <a:t>10-</a:t>
            </a:r>
            <a:fld id="{49410D88-6179-4874-A2FC-63ED1CB5C1AF}" type="slidenum">
              <a:rPr lang="en-US" sz="1400">
                <a:solidFill>
                  <a:srgbClr val="1907A1"/>
                </a:solidFill>
                <a:latin typeface="Arial" pitchFamily="34" charset="0"/>
              </a:rPr>
              <a:pPr eaLnBrk="1" hangingPunct="1"/>
              <a:t>4</a:t>
            </a:fld>
            <a:endParaRPr lang="en-US" sz="1400">
              <a:solidFill>
                <a:srgbClr val="1907A1"/>
              </a:solidFill>
              <a:latin typeface="Arial" pitchFamily="34" charset="0"/>
            </a:endParaRPr>
          </a:p>
        </p:txBody>
      </p:sp>
      <p:graphicFrame>
        <p:nvGraphicFramePr>
          <p:cNvPr id="12" name="Diagram 11"/>
          <p:cNvGraphicFramePr/>
          <p:nvPr>
            <p:extLst>
              <p:ext uri="{D42A27DB-BD31-4B8C-83A1-F6EECF244321}">
                <p14:modId xmlns:p14="http://schemas.microsoft.com/office/powerpoint/2010/main" val="1781053087"/>
              </p:ext>
            </p:extLst>
          </p:nvPr>
        </p:nvGraphicFramePr>
        <p:xfrm>
          <a:off x="609600" y="76200"/>
          <a:ext cx="8229600" cy="76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AutoShape 12"/>
          <p:cNvSpPr>
            <a:spLocks noGrp="1" noChangeArrowheads="1"/>
          </p:cNvSpPr>
          <p:nvPr>
            <p:ph type="title"/>
          </p:nvPr>
        </p:nvSpPr>
        <p:spPr>
          <a:xfrm>
            <a:off x="424215" y="838200"/>
            <a:ext cx="8736012" cy="381000"/>
          </a:xfrm>
        </p:spPr>
        <p:txBody>
          <a:bodyPr>
            <a:normAutofit/>
          </a:bodyPr>
          <a:lstStyle/>
          <a:p>
            <a:pPr eaLnBrk="1" hangingPunct="1"/>
            <a:r>
              <a:rPr lang="en-US" sz="1600" b="1" dirty="0" smtClean="0"/>
              <a:t>Hypothesis Setups for Testing a Mean (</a:t>
            </a:r>
            <a:r>
              <a:rPr lang="en-US" sz="1600" b="1" dirty="0" smtClean="0">
                <a:sym typeface="Symbol" pitchFamily="18" charset="2"/>
              </a:rPr>
              <a:t>)</a:t>
            </a:r>
          </a:p>
        </p:txBody>
      </p:sp>
      <p:sp>
        <p:nvSpPr>
          <p:cNvPr id="3" name="Rectangle 2"/>
          <p:cNvSpPr/>
          <p:nvPr/>
        </p:nvSpPr>
        <p:spPr>
          <a:xfrm>
            <a:off x="3336136" y="3257550"/>
            <a:ext cx="3031920" cy="369332"/>
          </a:xfrm>
          <a:prstGeom prst="rect">
            <a:avLst/>
          </a:prstGeom>
        </p:spPr>
        <p:txBody>
          <a:bodyPr wrap="none">
            <a:spAutoFit/>
          </a:bodyPr>
          <a:lstStyle/>
          <a:p>
            <a:r>
              <a:rPr lang="en-US" b="1" dirty="0"/>
              <a:t>Tests Concerning Proportion</a:t>
            </a:r>
          </a:p>
        </p:txBody>
      </p:sp>
      <p:pic>
        <p:nvPicPr>
          <p:cNvPr id="18"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48896" y="3609699"/>
            <a:ext cx="7562850" cy="262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48896" y="1219200"/>
            <a:ext cx="7486650"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85417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11"/>
          <p:cNvSpPr>
            <a:spLocks noGrp="1" noChangeArrowheads="1"/>
          </p:cNvSpPr>
          <p:nvPr>
            <p:ph type="title"/>
          </p:nvPr>
        </p:nvSpPr>
        <p:spPr>
          <a:xfrm>
            <a:off x="300038" y="685800"/>
            <a:ext cx="8843962" cy="914400"/>
          </a:xfrm>
        </p:spPr>
        <p:txBody>
          <a:bodyPr>
            <a:normAutofit/>
          </a:bodyPr>
          <a:lstStyle/>
          <a:p>
            <a:pPr eaLnBrk="1" hangingPunct="1"/>
            <a:r>
              <a:rPr lang="en-US" altLang="en-US" sz="2800" dirty="0" smtClean="0"/>
              <a:t>One-tail vs. Two-tail Test</a:t>
            </a:r>
          </a:p>
        </p:txBody>
      </p:sp>
      <p:pic>
        <p:nvPicPr>
          <p:cNvPr id="19460" name="Picture 19" descr="10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2544" y="1371600"/>
            <a:ext cx="6838950" cy="46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Text Box 11"/>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altLang="en-US" sz="1400">
                <a:solidFill>
                  <a:srgbClr val="1907A1"/>
                </a:solidFill>
                <a:latin typeface="Arial" pitchFamily="34" charset="0"/>
              </a:rPr>
              <a:t>10-</a:t>
            </a:r>
            <a:fld id="{AA889486-598E-419A-8B05-6B0C927B2AF0}" type="slidenum">
              <a:rPr lang="en-US" altLang="en-US" sz="1400">
                <a:solidFill>
                  <a:srgbClr val="1907A1"/>
                </a:solidFill>
                <a:latin typeface="Arial" pitchFamily="34" charset="0"/>
              </a:rPr>
              <a:pPr eaLnBrk="1" hangingPunct="1"/>
              <a:t>5</a:t>
            </a:fld>
            <a:endParaRPr lang="en-US" altLang="en-US" sz="1400">
              <a:solidFill>
                <a:srgbClr val="1907A1"/>
              </a:solidFill>
              <a:latin typeface="Arial" pitchFamily="34" charset="0"/>
            </a:endParaRPr>
          </a:p>
        </p:txBody>
      </p:sp>
      <p:graphicFrame>
        <p:nvGraphicFramePr>
          <p:cNvPr id="6" name="Diagram 5"/>
          <p:cNvGraphicFramePr/>
          <p:nvPr>
            <p:extLst>
              <p:ext uri="{D42A27DB-BD31-4B8C-83A1-F6EECF244321}">
                <p14:modId xmlns:p14="http://schemas.microsoft.com/office/powerpoint/2010/main" val="1711474878"/>
              </p:ext>
            </p:extLst>
          </p:nvPr>
        </p:nvGraphicFramePr>
        <p:xfrm>
          <a:off x="609600" y="76200"/>
          <a:ext cx="8229600" cy="762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9573554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73731266"/>
              </p:ext>
            </p:extLst>
          </p:nvPr>
        </p:nvGraphicFramePr>
        <p:xfrm>
          <a:off x="609600" y="76200"/>
          <a:ext cx="8229600" cy="76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521079621"/>
              </p:ext>
            </p:extLst>
          </p:nvPr>
        </p:nvGraphicFramePr>
        <p:xfrm>
          <a:off x="511629" y="857530"/>
          <a:ext cx="2224532" cy="2315256"/>
        </p:xfrm>
        <a:graphic>
          <a:graphicData uri="http://schemas.openxmlformats.org/drawingml/2006/table">
            <a:tbl>
              <a:tblPr>
                <a:tableStyleId>{5C22544A-7EE6-4342-B048-85BDC9FD1C3A}</a:tableStyleId>
              </a:tblPr>
              <a:tblGrid>
                <a:gridCol w="1218057"/>
                <a:gridCol w="1006475"/>
              </a:tblGrid>
              <a:tr h="385876">
                <a:tc>
                  <a:txBody>
                    <a:bodyPr/>
                    <a:lstStyle/>
                    <a:p>
                      <a:pPr algn="l" fontAlgn="b"/>
                      <a:endParaRPr lang="en-US" sz="2000" b="0" i="0" u="none" strike="noStrike" dirty="0">
                        <a:solidFill>
                          <a:srgbClr val="000000"/>
                        </a:solidFill>
                        <a:effectLst/>
                        <a:latin typeface="Calibri"/>
                      </a:endParaRPr>
                    </a:p>
                  </a:txBody>
                  <a:tcPr marL="9525" marR="9525" marT="9525" marB="0" anchor="b"/>
                </a:tc>
                <a:tc>
                  <a:txBody>
                    <a:bodyPr/>
                    <a:lstStyle/>
                    <a:p>
                      <a:pPr algn="l" fontAlgn="b"/>
                      <a:r>
                        <a:rPr lang="en-US" sz="2000" u="none" strike="noStrike" dirty="0" smtClean="0">
                          <a:effectLst/>
                        </a:rPr>
                        <a:t>Dominos</a:t>
                      </a:r>
                      <a:endParaRPr lang="en-US" sz="2000" b="0" i="0" u="none" strike="noStrike" dirty="0">
                        <a:solidFill>
                          <a:srgbClr val="000000"/>
                        </a:solidFill>
                        <a:effectLst/>
                        <a:latin typeface="Calibri"/>
                      </a:endParaRPr>
                    </a:p>
                  </a:txBody>
                  <a:tcPr marL="9525" marR="9525" marT="9525" marB="0" anchor="b"/>
                </a:tc>
              </a:tr>
              <a:tr h="385876">
                <a:tc>
                  <a:txBody>
                    <a:bodyPr/>
                    <a:lstStyle/>
                    <a:p>
                      <a:pPr algn="l" fontAlgn="b"/>
                      <a:r>
                        <a:rPr lang="en-US" sz="2000" u="none" strike="noStrike" dirty="0">
                          <a:effectLst/>
                        </a:rPr>
                        <a:t>Mean</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smtClean="0">
                          <a:effectLst/>
                        </a:rPr>
                        <a:t>32</a:t>
                      </a:r>
                      <a:endParaRPr lang="en-US" sz="2000" b="0" i="0" u="none" strike="noStrike" dirty="0">
                        <a:solidFill>
                          <a:srgbClr val="000000"/>
                        </a:solidFill>
                        <a:effectLst/>
                        <a:latin typeface="Calibri"/>
                      </a:endParaRPr>
                    </a:p>
                  </a:txBody>
                  <a:tcPr marL="9525" marR="9525" marT="9525" marB="0" anchor="b"/>
                </a:tc>
              </a:tr>
              <a:tr h="385876">
                <a:tc>
                  <a:txBody>
                    <a:bodyPr/>
                    <a:lstStyle/>
                    <a:p>
                      <a:pPr algn="l" fontAlgn="b"/>
                      <a:r>
                        <a:rPr lang="en-US" sz="2000" u="none" strike="noStrike" dirty="0" smtClean="0">
                          <a:effectLst/>
                        </a:rPr>
                        <a:t>Variance</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4</a:t>
                      </a:r>
                      <a:r>
                        <a:rPr lang="en-US" sz="2000" u="none" strike="noStrike" dirty="0" smtClean="0">
                          <a:effectLst/>
                        </a:rPr>
                        <a:t>0</a:t>
                      </a:r>
                      <a:endParaRPr lang="en-US" sz="2000" b="0" i="0" u="none" strike="noStrike" dirty="0">
                        <a:solidFill>
                          <a:srgbClr val="000000"/>
                        </a:solidFill>
                        <a:effectLst/>
                        <a:latin typeface="Calibri"/>
                      </a:endParaRPr>
                    </a:p>
                  </a:txBody>
                  <a:tcPr marL="9525" marR="9525" marT="9525" marB="0" anchor="b"/>
                </a:tc>
              </a:tr>
              <a:tr h="385876">
                <a:tc>
                  <a:txBody>
                    <a:bodyPr/>
                    <a:lstStyle/>
                    <a:p>
                      <a:pPr algn="l" fontAlgn="b"/>
                      <a:r>
                        <a:rPr lang="en-US" sz="2000" u="none" strike="noStrike" dirty="0">
                          <a:effectLst/>
                        </a:rPr>
                        <a:t>N</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a:effectLst/>
                        </a:rPr>
                        <a:t>35</a:t>
                      </a:r>
                      <a:endParaRPr lang="en-US" sz="2000" b="0" i="0" u="none" strike="noStrike">
                        <a:solidFill>
                          <a:srgbClr val="000000"/>
                        </a:solidFill>
                        <a:effectLst/>
                        <a:latin typeface="Calibri"/>
                      </a:endParaRPr>
                    </a:p>
                  </a:txBody>
                  <a:tcPr marL="9525" marR="9525" marT="9525" marB="0" anchor="b"/>
                </a:tc>
              </a:tr>
              <a:tr h="385876">
                <a:tc>
                  <a:txBody>
                    <a:bodyPr/>
                    <a:lstStyle/>
                    <a:p>
                      <a:pPr algn="l" fontAlgn="b"/>
                      <a:r>
                        <a:rPr lang="en-US" sz="2000" u="none" strike="noStrike" dirty="0" smtClean="0">
                          <a:effectLst/>
                        </a:rPr>
                        <a:t>Std. </a:t>
                      </a:r>
                      <a:r>
                        <a:rPr lang="en-US" sz="2000" u="none" strike="noStrike" dirty="0">
                          <a:effectLst/>
                        </a:rPr>
                        <a:t>error</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smtClean="0">
                          <a:effectLst/>
                        </a:rPr>
                        <a:t>1.07</a:t>
                      </a:r>
                      <a:endParaRPr lang="en-US" sz="2000" b="0" i="0" u="none" strike="noStrike" dirty="0">
                        <a:solidFill>
                          <a:srgbClr val="000000"/>
                        </a:solidFill>
                        <a:effectLst/>
                        <a:latin typeface="Calibri"/>
                      </a:endParaRPr>
                    </a:p>
                  </a:txBody>
                  <a:tcPr marL="9525" marR="9525" marT="9525" marB="0" anchor="b"/>
                </a:tc>
              </a:tr>
              <a:tr h="385876">
                <a:tc>
                  <a:txBody>
                    <a:bodyPr/>
                    <a:lstStyle/>
                    <a:p>
                      <a:pPr algn="l" fontAlgn="b"/>
                      <a:r>
                        <a:rPr lang="en-US" sz="2000" b="0" i="0" u="none" strike="noStrike" dirty="0" smtClean="0">
                          <a:solidFill>
                            <a:schemeClr val="dk1"/>
                          </a:solidFill>
                          <a:effectLst/>
                          <a:latin typeface="+mn-lt"/>
                        </a:rPr>
                        <a:t>T-value</a:t>
                      </a:r>
                    </a:p>
                  </a:txBody>
                  <a:tcPr marL="9525" marR="9525" marT="9525" marB="0" anchor="b"/>
                </a:tc>
                <a:tc>
                  <a:txBody>
                    <a:bodyPr/>
                    <a:lstStyle/>
                    <a:p>
                      <a:pPr algn="r" fontAlgn="b"/>
                      <a:r>
                        <a:rPr lang="en-US" sz="2000" u="none" strike="noStrike" dirty="0" smtClean="0">
                          <a:effectLst/>
                        </a:rPr>
                        <a:t>1.87</a:t>
                      </a:r>
                      <a:endParaRPr lang="en-US" sz="2000" b="0" i="0" u="none" strike="noStrike" dirty="0">
                        <a:solidFill>
                          <a:srgbClr val="000000"/>
                        </a:solidFill>
                        <a:effectLst/>
                        <a:latin typeface="Calibri"/>
                      </a:endParaRPr>
                    </a:p>
                  </a:txBody>
                  <a:tcPr marL="9525" marR="9525" marT="9525" marB="0" anchor="b"/>
                </a:tc>
              </a:tr>
            </a:tbl>
          </a:graphicData>
        </a:graphic>
      </p:graphicFrame>
      <mc:AlternateContent xmlns:mc="http://schemas.openxmlformats.org/markup-compatibility/2006" xmlns:a14="http://schemas.microsoft.com/office/drawing/2010/main">
        <mc:Choice Requires="a14">
          <p:sp>
            <p:nvSpPr>
              <p:cNvPr id="3" name="TextBox 2"/>
              <p:cNvSpPr txBox="1"/>
              <p:nvPr/>
            </p:nvSpPr>
            <p:spPr>
              <a:xfrm>
                <a:off x="2895600" y="1648837"/>
                <a:ext cx="3276600" cy="95731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𝑍</m:t>
                      </m:r>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32−30</m:t>
                          </m:r>
                        </m:num>
                        <m:den>
                          <m:rad>
                            <m:radPr>
                              <m:degHide m:val="on"/>
                              <m:ctrlPr>
                                <a:rPr lang="en-US" b="0" i="1" smtClean="0">
                                  <a:latin typeface="Cambria Math" panose="02040503050406030204" pitchFamily="18" charset="0"/>
                                </a:rPr>
                              </m:ctrlPr>
                            </m:radPr>
                            <m:deg/>
                            <m:e>
                              <m:f>
                                <m:fPr>
                                  <m:ctrlPr>
                                    <a:rPr lang="en-US" b="0" i="1" smtClean="0">
                                      <a:latin typeface="Cambria Math" panose="02040503050406030204" pitchFamily="18" charset="0"/>
                                    </a:rPr>
                                  </m:ctrlPr>
                                </m:fPr>
                                <m:num>
                                  <m:r>
                                    <a:rPr lang="en-US" b="0" i="1" smtClean="0">
                                      <a:latin typeface="Cambria Math"/>
                                    </a:rPr>
                                    <m:t>40</m:t>
                                  </m:r>
                                </m:num>
                                <m:den>
                                  <m:r>
                                    <a:rPr lang="en-US" b="0" i="1" smtClean="0">
                                      <a:latin typeface="Cambria Math"/>
                                    </a:rPr>
                                    <m:t>35</m:t>
                                  </m:r>
                                </m:den>
                              </m:f>
                            </m:e>
                          </m:rad>
                        </m:den>
                      </m:f>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2</m:t>
                          </m:r>
                        </m:num>
                        <m:den>
                          <m:r>
                            <a:rPr lang="en-US" b="0" i="1" smtClean="0">
                              <a:latin typeface="Cambria Math"/>
                            </a:rPr>
                            <m:t>1.07</m:t>
                          </m:r>
                        </m:den>
                      </m:f>
                      <m:r>
                        <a:rPr lang="en-US" b="0" i="1" smtClean="0">
                          <a:latin typeface="Cambria Math"/>
                        </a:rPr>
                        <m:t>=1.87</m:t>
                      </m:r>
                    </m:oMath>
                  </m:oMathPara>
                </a14:m>
                <a:endParaRPr lang="en-US" dirty="0"/>
              </a:p>
            </p:txBody>
          </p:sp>
        </mc:Choice>
        <mc:Fallback xmlns="">
          <p:sp>
            <p:nvSpPr>
              <p:cNvPr id="3" name="TextBox 2"/>
              <p:cNvSpPr txBox="1">
                <a:spLocks noRot="1" noChangeAspect="1" noMove="1" noResize="1" noEditPoints="1" noAdjustHandles="1" noChangeArrowheads="1" noChangeShapeType="1" noTextEdit="1"/>
              </p:cNvSpPr>
              <p:nvPr/>
            </p:nvSpPr>
            <p:spPr>
              <a:xfrm>
                <a:off x="2895600" y="1648837"/>
                <a:ext cx="3276600" cy="957313"/>
              </a:xfrm>
              <a:prstGeom prst="rect">
                <a:avLst/>
              </a:prstGeom>
              <a:blipFill rotWithShape="1">
                <a:blip r:embed="rId8"/>
                <a:stretch>
                  <a:fillRect/>
                </a:stretch>
              </a:blipFill>
            </p:spPr>
            <p:txBody>
              <a:bodyPr/>
              <a:lstStyle/>
              <a:p>
                <a:r>
                  <a:rPr lang="en-US">
                    <a:noFill/>
                  </a:rPr>
                  <a:t> </a:t>
                </a:r>
              </a:p>
            </p:txBody>
          </p:sp>
        </mc:Fallback>
      </mc:AlternateContent>
      <p:sp>
        <p:nvSpPr>
          <p:cNvPr id="7" name="Rectangle 6"/>
          <p:cNvSpPr/>
          <p:nvPr/>
        </p:nvSpPr>
        <p:spPr>
          <a:xfrm>
            <a:off x="3009900" y="914400"/>
            <a:ext cx="1676400" cy="646331"/>
          </a:xfrm>
          <a:prstGeom prst="rect">
            <a:avLst/>
          </a:prstGeom>
        </p:spPr>
        <p:txBody>
          <a:bodyPr wrap="square">
            <a:spAutoFit/>
          </a:bodyPr>
          <a:lstStyle/>
          <a:p>
            <a:pPr>
              <a:buFont typeface="Wingdings" pitchFamily="2" charset="2"/>
              <a:buNone/>
              <a:defRPr/>
            </a:pPr>
            <a:r>
              <a:rPr lang="en-US" dirty="0"/>
              <a:t>H</a:t>
            </a:r>
            <a:r>
              <a:rPr lang="en-US" baseline="-25000" dirty="0"/>
              <a:t>0</a:t>
            </a:r>
            <a:r>
              <a:rPr lang="en-US" dirty="0"/>
              <a:t>: </a:t>
            </a:r>
            <a:r>
              <a:rPr lang="en-US" dirty="0" smtClean="0">
                <a:cs typeface="Times New Roman" pitchFamily="18" charset="0"/>
              </a:rPr>
              <a:t>µ</a:t>
            </a:r>
            <a:r>
              <a:rPr lang="en-US" baseline="-25000" dirty="0" smtClean="0">
                <a:cs typeface="Times New Roman" pitchFamily="18" charset="0"/>
              </a:rPr>
              <a:t>D </a:t>
            </a:r>
            <a:r>
              <a:rPr lang="en-US" dirty="0" smtClean="0">
                <a:cs typeface="Times New Roman" pitchFamily="18" charset="0"/>
              </a:rPr>
              <a:t>= 30</a:t>
            </a:r>
            <a:endParaRPr lang="en-US" baseline="-25000" dirty="0">
              <a:cs typeface="Times New Roman" pitchFamily="18" charset="0"/>
            </a:endParaRPr>
          </a:p>
          <a:p>
            <a:pPr>
              <a:buFont typeface="Wingdings" pitchFamily="2" charset="2"/>
              <a:buNone/>
              <a:defRPr/>
            </a:pPr>
            <a:r>
              <a:rPr lang="en-US" dirty="0" smtClean="0">
                <a:cs typeface="Times New Roman" pitchFamily="18" charset="0"/>
              </a:rPr>
              <a:t>H</a:t>
            </a:r>
            <a:r>
              <a:rPr lang="en-US" baseline="-25000" dirty="0" smtClean="0">
                <a:cs typeface="Times New Roman" pitchFamily="18" charset="0"/>
              </a:rPr>
              <a:t>1</a:t>
            </a:r>
            <a:r>
              <a:rPr lang="en-US" dirty="0" smtClean="0">
                <a:cs typeface="Times New Roman" pitchFamily="18" charset="0"/>
              </a:rPr>
              <a:t>: µ</a:t>
            </a:r>
            <a:r>
              <a:rPr lang="en-US" baseline="-25000" dirty="0" smtClean="0">
                <a:cs typeface="Times New Roman" pitchFamily="18" charset="0"/>
              </a:rPr>
              <a:t>D </a:t>
            </a:r>
            <a:r>
              <a:rPr lang="en-US" dirty="0">
                <a:cs typeface="Times New Roman" pitchFamily="18" charset="0"/>
              </a:rPr>
              <a:t>≠</a:t>
            </a:r>
            <a:r>
              <a:rPr lang="en-US" dirty="0" smtClean="0">
                <a:cs typeface="Times New Roman" pitchFamily="18" charset="0"/>
                <a:sym typeface="WP MathA"/>
              </a:rPr>
              <a:t> 30</a:t>
            </a:r>
            <a:endParaRPr lang="en-US" baseline="-25000" dirty="0">
              <a:cs typeface="Times New Roman" pitchFamily="18" charset="0"/>
            </a:endParaRPr>
          </a:p>
        </p:txBody>
      </p:sp>
      <mc:AlternateContent xmlns:mc="http://schemas.openxmlformats.org/markup-compatibility/2006" xmlns:a14="http://schemas.microsoft.com/office/drawing/2010/main">
        <mc:Choice Requires="a14">
          <p:sp>
            <p:nvSpPr>
              <p:cNvPr id="6" name="TextBox 5"/>
              <p:cNvSpPr txBox="1"/>
              <p:nvPr/>
            </p:nvSpPr>
            <p:spPr>
              <a:xfrm>
                <a:off x="3009900" y="2606150"/>
                <a:ext cx="2439835" cy="369332"/>
              </a:xfrm>
              <a:prstGeom prst="rect">
                <a:avLst/>
              </a:prstGeom>
              <a:noFill/>
            </p:spPr>
            <p:txBody>
              <a:bodyPr wrap="none" rtlCol="0">
                <a:spAutoFit/>
              </a:bodyPr>
              <a:lstStyle/>
              <a:p>
                <a14:m>
                  <m:oMath xmlns:m="http://schemas.openxmlformats.org/officeDocument/2006/math">
                    <m:r>
                      <a:rPr lang="en-US" b="0" i="1" smtClean="0">
                        <a:latin typeface="Cambria Math"/>
                      </a:rPr>
                      <m:t>𝐼𝑓</m:t>
                    </m:r>
                    <m:r>
                      <a:rPr lang="en-US" b="0" i="1" smtClean="0">
                        <a:latin typeface="Cambria Math"/>
                      </a:rPr>
                      <m:t> </m:t>
                    </m:r>
                    <m:d>
                      <m:dPr>
                        <m:begChr m:val="|"/>
                        <m:endChr m:val="|"/>
                        <m:ctrlPr>
                          <a:rPr lang="en-US" b="0" i="1" smtClean="0">
                            <a:latin typeface="Cambria Math" panose="02040503050406030204" pitchFamily="18" charset="0"/>
                          </a:rPr>
                        </m:ctrlPr>
                      </m:dPr>
                      <m:e>
                        <m:r>
                          <a:rPr lang="en-US" b="0" i="1" smtClean="0">
                            <a:latin typeface="Cambria Math"/>
                          </a:rPr>
                          <m:t>1.87</m:t>
                        </m:r>
                      </m:e>
                    </m:d>
                    <m:r>
                      <a:rPr lang="en-US" b="0" i="1" smtClean="0">
                        <a:latin typeface="Cambria Math"/>
                      </a:rPr>
                      <m:t>&gt;</m:t>
                    </m:r>
                    <m:r>
                      <a:rPr lang="en-US" b="1" i="0" smtClean="0">
                        <a:solidFill>
                          <a:srgbClr val="FF0000"/>
                        </a:solidFill>
                        <a:latin typeface="Cambria Math"/>
                      </a:rPr>
                      <m:t>𝐙</m:t>
                    </m:r>
                    <m:r>
                      <a:rPr lang="en-US" b="0" i="0" smtClean="0">
                        <a:latin typeface="Cambria Math"/>
                      </a:rPr>
                      <m:t>, </m:t>
                    </m:r>
                    <m:r>
                      <m:rPr>
                        <m:sty m:val="p"/>
                      </m:rPr>
                      <a:rPr lang="en-US" b="0" i="0" smtClean="0">
                        <a:latin typeface="Cambria Math"/>
                      </a:rPr>
                      <m:t>reject</m:t>
                    </m:r>
                  </m:oMath>
                </a14:m>
                <a:r>
                  <a:rPr lang="en-US" dirty="0" smtClean="0"/>
                  <a:t> </a:t>
                </a:r>
                <a14:m>
                  <m:oMath xmlns:m="http://schemas.openxmlformats.org/officeDocument/2006/math">
                    <m:sSub>
                      <m:sSubPr>
                        <m:ctrlPr>
                          <a:rPr lang="en-US" i="1" dirty="0" smtClean="0">
                            <a:latin typeface="Cambria Math" panose="02040503050406030204" pitchFamily="18" charset="0"/>
                          </a:rPr>
                        </m:ctrlPr>
                      </m:sSubPr>
                      <m:e>
                        <m:r>
                          <a:rPr lang="en-US" b="0" i="1" dirty="0" smtClean="0">
                            <a:latin typeface="Cambria Math"/>
                          </a:rPr>
                          <m:t>𝐻</m:t>
                        </m:r>
                      </m:e>
                      <m:sub>
                        <m:r>
                          <a:rPr lang="en-US" b="0" i="1" dirty="0" smtClean="0">
                            <a:latin typeface="Cambria Math"/>
                          </a:rPr>
                          <m:t>0</m:t>
                        </m:r>
                      </m:sub>
                    </m:sSub>
                  </m:oMath>
                </a14:m>
                <a:endParaRPr lang="en-US" dirty="0"/>
              </a:p>
            </p:txBody>
          </p:sp>
        </mc:Choice>
        <mc:Fallback xmlns="">
          <p:sp>
            <p:nvSpPr>
              <p:cNvPr id="6" name="TextBox 5"/>
              <p:cNvSpPr txBox="1">
                <a:spLocks noRot="1" noChangeAspect="1" noMove="1" noResize="1" noEditPoints="1" noAdjustHandles="1" noChangeArrowheads="1" noChangeShapeType="1" noTextEdit="1"/>
              </p:cNvSpPr>
              <p:nvPr/>
            </p:nvSpPr>
            <p:spPr>
              <a:xfrm>
                <a:off x="3009900" y="2606150"/>
                <a:ext cx="2439835" cy="369332"/>
              </a:xfrm>
              <a:prstGeom prst="rect">
                <a:avLst/>
              </a:prstGeom>
              <a:blipFill rotWithShape="1">
                <a:blip r:embed="rId9"/>
                <a:stretch>
                  <a:fillRect l="-750" b="-15000"/>
                </a:stretch>
              </a:blipFill>
            </p:spPr>
            <p:txBody>
              <a:bodyPr/>
              <a:lstStyle/>
              <a:p>
                <a:r>
                  <a:rPr lang="en-US">
                    <a:noFill/>
                  </a:rPr>
                  <a:t> </a:t>
                </a:r>
              </a:p>
            </p:txBody>
          </p:sp>
        </mc:Fallback>
      </mc:AlternateContent>
      <p:sp>
        <p:nvSpPr>
          <p:cNvPr id="8" name="TextBox 7"/>
          <p:cNvSpPr txBox="1"/>
          <p:nvPr/>
        </p:nvSpPr>
        <p:spPr>
          <a:xfrm>
            <a:off x="6438900" y="955987"/>
            <a:ext cx="2401735" cy="923330"/>
          </a:xfrm>
          <a:prstGeom prst="rect">
            <a:avLst/>
          </a:prstGeom>
          <a:noFill/>
        </p:spPr>
        <p:txBody>
          <a:bodyPr wrap="square" rtlCol="0">
            <a:spAutoFit/>
          </a:bodyPr>
          <a:lstStyle/>
          <a:p>
            <a:r>
              <a:rPr lang="en-US" dirty="0" smtClean="0"/>
              <a:t>@ .10 level Z=1.645</a:t>
            </a:r>
          </a:p>
          <a:p>
            <a:r>
              <a:rPr lang="en-US" dirty="0"/>
              <a:t>@ </a:t>
            </a:r>
            <a:r>
              <a:rPr lang="en-US" dirty="0" smtClean="0"/>
              <a:t>.05 </a:t>
            </a:r>
            <a:r>
              <a:rPr lang="en-US" dirty="0"/>
              <a:t>level </a:t>
            </a:r>
            <a:r>
              <a:rPr lang="en-US" dirty="0" smtClean="0"/>
              <a:t>Z=1.96</a:t>
            </a:r>
            <a:endParaRPr lang="en-US" dirty="0"/>
          </a:p>
          <a:p>
            <a:r>
              <a:rPr lang="en-US" dirty="0"/>
              <a:t>@ </a:t>
            </a:r>
            <a:r>
              <a:rPr lang="en-US" dirty="0" smtClean="0"/>
              <a:t>.01 </a:t>
            </a:r>
            <a:r>
              <a:rPr lang="en-US" dirty="0"/>
              <a:t>level </a:t>
            </a:r>
            <a:r>
              <a:rPr lang="en-US" dirty="0" smtClean="0"/>
              <a:t>Z=2.33</a:t>
            </a:r>
            <a:endParaRPr lang="en-US" dirty="0"/>
          </a:p>
        </p:txBody>
      </p:sp>
      <p:pic>
        <p:nvPicPr>
          <p:cNvPr id="1026"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20167" y="2975482"/>
            <a:ext cx="5492112" cy="31205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144168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620395809"/>
              </p:ext>
            </p:extLst>
          </p:nvPr>
        </p:nvGraphicFramePr>
        <p:xfrm>
          <a:off x="609600" y="76200"/>
          <a:ext cx="8229600" cy="76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97351229"/>
              </p:ext>
            </p:extLst>
          </p:nvPr>
        </p:nvGraphicFramePr>
        <p:xfrm>
          <a:off x="533400" y="955987"/>
          <a:ext cx="2224532" cy="2315256"/>
        </p:xfrm>
        <a:graphic>
          <a:graphicData uri="http://schemas.openxmlformats.org/drawingml/2006/table">
            <a:tbl>
              <a:tblPr>
                <a:tableStyleId>{5C22544A-7EE6-4342-B048-85BDC9FD1C3A}</a:tableStyleId>
              </a:tblPr>
              <a:tblGrid>
                <a:gridCol w="1218057"/>
                <a:gridCol w="1006475"/>
              </a:tblGrid>
              <a:tr h="385876">
                <a:tc>
                  <a:txBody>
                    <a:bodyPr/>
                    <a:lstStyle/>
                    <a:p>
                      <a:pPr algn="l" fontAlgn="b"/>
                      <a:endParaRPr lang="en-US" sz="2000" b="0" i="0" u="none" strike="noStrike" dirty="0">
                        <a:solidFill>
                          <a:srgbClr val="000000"/>
                        </a:solidFill>
                        <a:effectLst/>
                        <a:latin typeface="Calibri"/>
                      </a:endParaRPr>
                    </a:p>
                  </a:txBody>
                  <a:tcPr marL="9525" marR="9525" marT="9525" marB="0" anchor="b"/>
                </a:tc>
                <a:tc>
                  <a:txBody>
                    <a:bodyPr/>
                    <a:lstStyle/>
                    <a:p>
                      <a:pPr algn="l" fontAlgn="b"/>
                      <a:r>
                        <a:rPr lang="en-US" sz="2000" u="none" strike="noStrike" dirty="0" smtClean="0">
                          <a:effectLst/>
                        </a:rPr>
                        <a:t>Dominos</a:t>
                      </a:r>
                      <a:endParaRPr lang="en-US" sz="2000" b="0" i="0" u="none" strike="noStrike" dirty="0">
                        <a:solidFill>
                          <a:srgbClr val="000000"/>
                        </a:solidFill>
                        <a:effectLst/>
                        <a:latin typeface="Calibri"/>
                      </a:endParaRPr>
                    </a:p>
                  </a:txBody>
                  <a:tcPr marL="9525" marR="9525" marT="9525" marB="0" anchor="b"/>
                </a:tc>
              </a:tr>
              <a:tr h="385876">
                <a:tc>
                  <a:txBody>
                    <a:bodyPr/>
                    <a:lstStyle/>
                    <a:p>
                      <a:pPr algn="l" fontAlgn="b"/>
                      <a:r>
                        <a:rPr lang="en-US" sz="2000" u="none" strike="noStrike" dirty="0">
                          <a:effectLst/>
                        </a:rPr>
                        <a:t>Mean</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smtClean="0">
                          <a:effectLst/>
                        </a:rPr>
                        <a:t>32</a:t>
                      </a:r>
                      <a:endParaRPr lang="en-US" sz="2000" b="0" i="0" u="none" strike="noStrike" dirty="0">
                        <a:solidFill>
                          <a:srgbClr val="000000"/>
                        </a:solidFill>
                        <a:effectLst/>
                        <a:latin typeface="Calibri"/>
                      </a:endParaRPr>
                    </a:p>
                  </a:txBody>
                  <a:tcPr marL="9525" marR="9525" marT="9525" marB="0" anchor="b"/>
                </a:tc>
              </a:tr>
              <a:tr h="385876">
                <a:tc>
                  <a:txBody>
                    <a:bodyPr/>
                    <a:lstStyle/>
                    <a:p>
                      <a:pPr algn="l" fontAlgn="b"/>
                      <a:r>
                        <a:rPr lang="en-US" sz="2000" u="none" strike="noStrike" dirty="0" smtClean="0">
                          <a:effectLst/>
                        </a:rPr>
                        <a:t>Variance</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4</a:t>
                      </a:r>
                      <a:r>
                        <a:rPr lang="en-US" sz="2000" u="none" strike="noStrike" dirty="0" smtClean="0">
                          <a:effectLst/>
                        </a:rPr>
                        <a:t>0</a:t>
                      </a:r>
                      <a:endParaRPr lang="en-US" sz="2000" b="0" i="0" u="none" strike="noStrike" dirty="0">
                        <a:solidFill>
                          <a:srgbClr val="000000"/>
                        </a:solidFill>
                        <a:effectLst/>
                        <a:latin typeface="Calibri"/>
                      </a:endParaRPr>
                    </a:p>
                  </a:txBody>
                  <a:tcPr marL="9525" marR="9525" marT="9525" marB="0" anchor="b"/>
                </a:tc>
              </a:tr>
              <a:tr h="385876">
                <a:tc>
                  <a:txBody>
                    <a:bodyPr/>
                    <a:lstStyle/>
                    <a:p>
                      <a:pPr algn="l" fontAlgn="b"/>
                      <a:r>
                        <a:rPr lang="en-US" sz="2000" u="none" strike="noStrike" dirty="0">
                          <a:effectLst/>
                        </a:rPr>
                        <a:t>N</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a:effectLst/>
                        </a:rPr>
                        <a:t>35</a:t>
                      </a:r>
                      <a:endParaRPr lang="en-US" sz="2000" b="0" i="0" u="none" strike="noStrike">
                        <a:solidFill>
                          <a:srgbClr val="000000"/>
                        </a:solidFill>
                        <a:effectLst/>
                        <a:latin typeface="Calibri"/>
                      </a:endParaRPr>
                    </a:p>
                  </a:txBody>
                  <a:tcPr marL="9525" marR="9525" marT="9525" marB="0" anchor="b"/>
                </a:tc>
              </a:tr>
              <a:tr h="385876">
                <a:tc>
                  <a:txBody>
                    <a:bodyPr/>
                    <a:lstStyle/>
                    <a:p>
                      <a:pPr algn="l" fontAlgn="b"/>
                      <a:r>
                        <a:rPr lang="en-US" sz="2000" u="none" strike="noStrike" dirty="0" smtClean="0">
                          <a:effectLst/>
                        </a:rPr>
                        <a:t>Std. </a:t>
                      </a:r>
                      <a:r>
                        <a:rPr lang="en-US" sz="2000" u="none" strike="noStrike" dirty="0">
                          <a:effectLst/>
                        </a:rPr>
                        <a:t>error</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smtClean="0">
                          <a:effectLst/>
                        </a:rPr>
                        <a:t>1.07</a:t>
                      </a:r>
                      <a:endParaRPr lang="en-US" sz="2000" b="0" i="0" u="none" strike="noStrike" dirty="0">
                        <a:solidFill>
                          <a:srgbClr val="000000"/>
                        </a:solidFill>
                        <a:effectLst/>
                        <a:latin typeface="Calibri"/>
                      </a:endParaRPr>
                    </a:p>
                  </a:txBody>
                  <a:tcPr marL="9525" marR="9525" marT="9525" marB="0" anchor="b"/>
                </a:tc>
              </a:tr>
              <a:tr h="385876">
                <a:tc>
                  <a:txBody>
                    <a:bodyPr/>
                    <a:lstStyle/>
                    <a:p>
                      <a:pPr algn="l" fontAlgn="b"/>
                      <a:r>
                        <a:rPr lang="en-US" sz="2000" b="0" i="0" u="none" strike="noStrike" dirty="0" smtClean="0">
                          <a:solidFill>
                            <a:schemeClr val="dk1"/>
                          </a:solidFill>
                          <a:effectLst/>
                          <a:latin typeface="+mn-lt"/>
                        </a:rPr>
                        <a:t>T-value</a:t>
                      </a:r>
                    </a:p>
                  </a:txBody>
                  <a:tcPr marL="9525" marR="9525" marT="9525" marB="0" anchor="b"/>
                </a:tc>
                <a:tc>
                  <a:txBody>
                    <a:bodyPr/>
                    <a:lstStyle/>
                    <a:p>
                      <a:pPr algn="r" fontAlgn="b"/>
                      <a:r>
                        <a:rPr lang="en-US" sz="2000" u="none" strike="noStrike" dirty="0" smtClean="0">
                          <a:effectLst/>
                        </a:rPr>
                        <a:t>1.87</a:t>
                      </a:r>
                      <a:endParaRPr lang="en-US" sz="2000" b="0" i="0" u="none" strike="noStrike" dirty="0">
                        <a:solidFill>
                          <a:srgbClr val="000000"/>
                        </a:solidFill>
                        <a:effectLst/>
                        <a:latin typeface="Calibri"/>
                      </a:endParaRPr>
                    </a:p>
                  </a:txBody>
                  <a:tcPr marL="9525" marR="9525" marT="9525" marB="0" anchor="b"/>
                </a:tc>
              </a:tr>
            </a:tbl>
          </a:graphicData>
        </a:graphic>
      </p:graphicFrame>
      <mc:AlternateContent xmlns:mc="http://schemas.openxmlformats.org/markup-compatibility/2006" xmlns:a14="http://schemas.microsoft.com/office/drawing/2010/main">
        <mc:Choice Requires="a14">
          <p:sp>
            <p:nvSpPr>
              <p:cNvPr id="3" name="TextBox 2"/>
              <p:cNvSpPr txBox="1"/>
              <p:nvPr/>
            </p:nvSpPr>
            <p:spPr>
              <a:xfrm>
                <a:off x="2895600" y="1785887"/>
                <a:ext cx="3276600" cy="95731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𝑍</m:t>
                      </m:r>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32−30</m:t>
                          </m:r>
                        </m:num>
                        <m:den>
                          <m:rad>
                            <m:radPr>
                              <m:degHide m:val="on"/>
                              <m:ctrlPr>
                                <a:rPr lang="en-US" b="0" i="1" smtClean="0">
                                  <a:latin typeface="Cambria Math" panose="02040503050406030204" pitchFamily="18" charset="0"/>
                                </a:rPr>
                              </m:ctrlPr>
                            </m:radPr>
                            <m:deg/>
                            <m:e>
                              <m:f>
                                <m:fPr>
                                  <m:ctrlPr>
                                    <a:rPr lang="en-US" b="0" i="1" smtClean="0">
                                      <a:latin typeface="Cambria Math" panose="02040503050406030204" pitchFamily="18" charset="0"/>
                                    </a:rPr>
                                  </m:ctrlPr>
                                </m:fPr>
                                <m:num>
                                  <m:r>
                                    <a:rPr lang="en-US" b="0" i="1" smtClean="0">
                                      <a:latin typeface="Cambria Math"/>
                                    </a:rPr>
                                    <m:t>40</m:t>
                                  </m:r>
                                </m:num>
                                <m:den>
                                  <m:r>
                                    <a:rPr lang="en-US" b="0" i="1" smtClean="0">
                                      <a:latin typeface="Cambria Math"/>
                                    </a:rPr>
                                    <m:t>35</m:t>
                                  </m:r>
                                </m:den>
                              </m:f>
                            </m:e>
                          </m:rad>
                        </m:den>
                      </m:f>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2</m:t>
                          </m:r>
                        </m:num>
                        <m:den>
                          <m:r>
                            <a:rPr lang="en-US" b="0" i="1" smtClean="0">
                              <a:latin typeface="Cambria Math"/>
                            </a:rPr>
                            <m:t>1.07</m:t>
                          </m:r>
                        </m:den>
                      </m:f>
                      <m:r>
                        <a:rPr lang="en-US" b="0" i="1" smtClean="0">
                          <a:latin typeface="Cambria Math"/>
                        </a:rPr>
                        <m:t>=1.87</m:t>
                      </m:r>
                    </m:oMath>
                  </m:oMathPara>
                </a14:m>
                <a:endParaRPr lang="en-US" dirty="0"/>
              </a:p>
            </p:txBody>
          </p:sp>
        </mc:Choice>
        <mc:Fallback xmlns="">
          <p:sp>
            <p:nvSpPr>
              <p:cNvPr id="3" name="TextBox 2"/>
              <p:cNvSpPr txBox="1">
                <a:spLocks noRot="1" noChangeAspect="1" noMove="1" noResize="1" noEditPoints="1" noAdjustHandles="1" noChangeArrowheads="1" noChangeShapeType="1" noTextEdit="1"/>
              </p:cNvSpPr>
              <p:nvPr/>
            </p:nvSpPr>
            <p:spPr>
              <a:xfrm>
                <a:off x="2895600" y="1785887"/>
                <a:ext cx="3276600" cy="957313"/>
              </a:xfrm>
              <a:prstGeom prst="rect">
                <a:avLst/>
              </a:prstGeom>
              <a:blipFill rotWithShape="1">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3009900" y="2831068"/>
                <a:ext cx="2439835" cy="369332"/>
              </a:xfrm>
              <a:prstGeom prst="rect">
                <a:avLst/>
              </a:prstGeom>
              <a:noFill/>
            </p:spPr>
            <p:txBody>
              <a:bodyPr wrap="none" rtlCol="0">
                <a:spAutoFit/>
              </a:bodyPr>
              <a:lstStyle/>
              <a:p>
                <a14:m>
                  <m:oMath xmlns:m="http://schemas.openxmlformats.org/officeDocument/2006/math">
                    <m:r>
                      <a:rPr lang="en-US" b="0" i="1" smtClean="0">
                        <a:latin typeface="Cambria Math"/>
                      </a:rPr>
                      <m:t>𝐼𝑓</m:t>
                    </m:r>
                    <m:r>
                      <a:rPr lang="en-US" b="0" i="1" smtClean="0">
                        <a:latin typeface="Cambria Math"/>
                      </a:rPr>
                      <m:t> </m:t>
                    </m:r>
                    <m:d>
                      <m:dPr>
                        <m:begChr m:val="|"/>
                        <m:endChr m:val="|"/>
                        <m:ctrlPr>
                          <a:rPr lang="en-US" b="0" i="1" smtClean="0">
                            <a:latin typeface="Cambria Math" panose="02040503050406030204" pitchFamily="18" charset="0"/>
                          </a:rPr>
                        </m:ctrlPr>
                      </m:dPr>
                      <m:e>
                        <m:r>
                          <a:rPr lang="en-US" b="0" i="1" smtClean="0">
                            <a:latin typeface="Cambria Math"/>
                          </a:rPr>
                          <m:t>1.87</m:t>
                        </m:r>
                      </m:e>
                    </m:d>
                    <m:r>
                      <a:rPr lang="en-US" b="0" i="1" smtClean="0">
                        <a:latin typeface="Cambria Math"/>
                      </a:rPr>
                      <m:t>&gt;</m:t>
                    </m:r>
                    <m:r>
                      <a:rPr lang="en-US" b="1" i="0" smtClean="0">
                        <a:solidFill>
                          <a:srgbClr val="FF0000"/>
                        </a:solidFill>
                        <a:latin typeface="Cambria Math"/>
                      </a:rPr>
                      <m:t>𝐙</m:t>
                    </m:r>
                    <m:r>
                      <a:rPr lang="en-US" b="0" i="0" smtClean="0">
                        <a:latin typeface="Cambria Math"/>
                      </a:rPr>
                      <m:t>, </m:t>
                    </m:r>
                    <m:r>
                      <m:rPr>
                        <m:sty m:val="p"/>
                      </m:rPr>
                      <a:rPr lang="en-US" b="0" i="0" smtClean="0">
                        <a:latin typeface="Cambria Math"/>
                      </a:rPr>
                      <m:t>reject</m:t>
                    </m:r>
                  </m:oMath>
                </a14:m>
                <a:r>
                  <a:rPr lang="en-US" dirty="0" smtClean="0"/>
                  <a:t> </a:t>
                </a:r>
                <a14:m>
                  <m:oMath xmlns:m="http://schemas.openxmlformats.org/officeDocument/2006/math">
                    <m:sSub>
                      <m:sSubPr>
                        <m:ctrlPr>
                          <a:rPr lang="en-US" i="1" dirty="0" smtClean="0">
                            <a:latin typeface="Cambria Math" panose="02040503050406030204" pitchFamily="18" charset="0"/>
                          </a:rPr>
                        </m:ctrlPr>
                      </m:sSubPr>
                      <m:e>
                        <m:r>
                          <a:rPr lang="en-US" b="0" i="1" dirty="0" smtClean="0">
                            <a:latin typeface="Cambria Math"/>
                          </a:rPr>
                          <m:t>𝐻</m:t>
                        </m:r>
                      </m:e>
                      <m:sub>
                        <m:r>
                          <a:rPr lang="en-US" b="0" i="1" dirty="0" smtClean="0">
                            <a:latin typeface="Cambria Math"/>
                          </a:rPr>
                          <m:t>0</m:t>
                        </m:r>
                      </m:sub>
                    </m:sSub>
                  </m:oMath>
                </a14:m>
                <a:endParaRPr lang="en-US" dirty="0"/>
              </a:p>
            </p:txBody>
          </p:sp>
        </mc:Choice>
        <mc:Fallback xmlns="">
          <p:sp>
            <p:nvSpPr>
              <p:cNvPr id="6" name="TextBox 5"/>
              <p:cNvSpPr txBox="1">
                <a:spLocks noRot="1" noChangeAspect="1" noMove="1" noResize="1" noEditPoints="1" noAdjustHandles="1" noChangeArrowheads="1" noChangeShapeType="1" noTextEdit="1"/>
              </p:cNvSpPr>
              <p:nvPr/>
            </p:nvSpPr>
            <p:spPr>
              <a:xfrm>
                <a:off x="3009900" y="2831068"/>
                <a:ext cx="2439835" cy="369332"/>
              </a:xfrm>
              <a:prstGeom prst="rect">
                <a:avLst/>
              </a:prstGeom>
              <a:blipFill rotWithShape="1">
                <a:blip r:embed="rId9"/>
                <a:stretch>
                  <a:fillRect l="-750" b="-13115"/>
                </a:stretch>
              </a:blipFill>
            </p:spPr>
            <p:txBody>
              <a:bodyPr/>
              <a:lstStyle/>
              <a:p>
                <a:r>
                  <a:rPr lang="en-US">
                    <a:noFill/>
                  </a:rPr>
                  <a:t> </a:t>
                </a:r>
              </a:p>
            </p:txBody>
          </p:sp>
        </mc:Fallback>
      </mc:AlternateContent>
      <p:sp>
        <p:nvSpPr>
          <p:cNvPr id="8" name="TextBox 7"/>
          <p:cNvSpPr txBox="1"/>
          <p:nvPr/>
        </p:nvSpPr>
        <p:spPr>
          <a:xfrm>
            <a:off x="6438900" y="955987"/>
            <a:ext cx="2401735" cy="369332"/>
          </a:xfrm>
          <a:prstGeom prst="rect">
            <a:avLst/>
          </a:prstGeom>
          <a:noFill/>
        </p:spPr>
        <p:txBody>
          <a:bodyPr wrap="square" rtlCol="0">
            <a:spAutoFit/>
          </a:bodyPr>
          <a:lstStyle/>
          <a:p>
            <a:r>
              <a:rPr lang="en-US" dirty="0" smtClean="0"/>
              <a:t>@ .05 level Z=1.645</a:t>
            </a:r>
          </a:p>
        </p:txBody>
      </p:sp>
      <p:sp>
        <p:nvSpPr>
          <p:cNvPr id="9" name="Rectangle 8"/>
          <p:cNvSpPr/>
          <p:nvPr/>
        </p:nvSpPr>
        <p:spPr>
          <a:xfrm>
            <a:off x="3009900" y="955987"/>
            <a:ext cx="1524000" cy="646331"/>
          </a:xfrm>
          <a:prstGeom prst="rect">
            <a:avLst/>
          </a:prstGeom>
        </p:spPr>
        <p:txBody>
          <a:bodyPr wrap="square">
            <a:spAutoFit/>
          </a:bodyPr>
          <a:lstStyle/>
          <a:p>
            <a:pPr>
              <a:buFont typeface="Wingdings" pitchFamily="2" charset="2"/>
              <a:buNone/>
              <a:defRPr/>
            </a:pPr>
            <a:r>
              <a:rPr lang="en-US" dirty="0"/>
              <a:t>H</a:t>
            </a:r>
            <a:r>
              <a:rPr lang="en-US" baseline="-25000" dirty="0"/>
              <a:t>0</a:t>
            </a:r>
            <a:r>
              <a:rPr lang="en-US" dirty="0"/>
              <a:t>:  </a:t>
            </a:r>
            <a:r>
              <a:rPr lang="en-US" dirty="0" smtClean="0">
                <a:cs typeface="Times New Roman" pitchFamily="18" charset="0"/>
              </a:rPr>
              <a:t>µ</a:t>
            </a:r>
            <a:r>
              <a:rPr lang="en-US" baseline="-25000" dirty="0">
                <a:cs typeface="Times New Roman" pitchFamily="18" charset="0"/>
              </a:rPr>
              <a:t>D</a:t>
            </a:r>
            <a:r>
              <a:rPr lang="en-US" dirty="0" smtClean="0">
                <a:cs typeface="Times New Roman" pitchFamily="18" charset="0"/>
              </a:rPr>
              <a:t> ≤ 30</a:t>
            </a:r>
            <a:r>
              <a:rPr lang="en-US" baseline="-25000" dirty="0" smtClean="0">
                <a:cs typeface="Times New Roman" pitchFamily="18" charset="0"/>
              </a:rPr>
              <a:t> </a:t>
            </a:r>
            <a:r>
              <a:rPr lang="en-US" dirty="0" smtClean="0">
                <a:cs typeface="Times New Roman" pitchFamily="18" charset="0"/>
              </a:rPr>
              <a:t> </a:t>
            </a:r>
            <a:r>
              <a:rPr lang="en-US" baseline="-25000" dirty="0" smtClean="0">
                <a:cs typeface="Times New Roman" pitchFamily="18" charset="0"/>
              </a:rPr>
              <a:t>   </a:t>
            </a:r>
            <a:endParaRPr lang="en-US" baseline="-25000" dirty="0">
              <a:cs typeface="Times New Roman" pitchFamily="18" charset="0"/>
            </a:endParaRPr>
          </a:p>
          <a:p>
            <a:pPr>
              <a:buFont typeface="Wingdings" pitchFamily="2" charset="2"/>
              <a:buNone/>
              <a:defRPr/>
            </a:pPr>
            <a:r>
              <a:rPr lang="en-US" dirty="0">
                <a:cs typeface="Times New Roman" pitchFamily="18" charset="0"/>
              </a:rPr>
              <a:t>H</a:t>
            </a:r>
            <a:r>
              <a:rPr lang="en-US" baseline="-25000" dirty="0">
                <a:cs typeface="Times New Roman" pitchFamily="18" charset="0"/>
              </a:rPr>
              <a:t>1</a:t>
            </a:r>
            <a:r>
              <a:rPr lang="en-US" dirty="0">
                <a:cs typeface="Times New Roman" pitchFamily="18" charset="0"/>
              </a:rPr>
              <a:t>:  </a:t>
            </a:r>
            <a:r>
              <a:rPr lang="en-US" dirty="0" smtClean="0">
                <a:cs typeface="Times New Roman" pitchFamily="18" charset="0"/>
              </a:rPr>
              <a:t>µ</a:t>
            </a:r>
            <a:r>
              <a:rPr lang="en-US" baseline="-25000" dirty="0">
                <a:cs typeface="Times New Roman" pitchFamily="18" charset="0"/>
              </a:rPr>
              <a:t>D</a:t>
            </a:r>
            <a:r>
              <a:rPr lang="en-US" dirty="0" smtClean="0">
                <a:cs typeface="Times New Roman" pitchFamily="18" charset="0"/>
              </a:rPr>
              <a:t> </a:t>
            </a:r>
            <a:r>
              <a:rPr lang="en-US" dirty="0" smtClean="0">
                <a:cs typeface="Times New Roman" pitchFamily="18" charset="0"/>
                <a:sym typeface="WP MathA"/>
              </a:rPr>
              <a:t>&gt;</a:t>
            </a:r>
            <a:r>
              <a:rPr lang="en-US" dirty="0" smtClean="0">
                <a:cs typeface="Times New Roman" pitchFamily="18" charset="0"/>
              </a:rPr>
              <a:t> 30</a:t>
            </a:r>
            <a:endParaRPr lang="en-US" baseline="-25000" dirty="0">
              <a:cs typeface="Times New Roman" pitchFamily="18" charset="0"/>
            </a:endParaRPr>
          </a:p>
        </p:txBody>
      </p:sp>
      <p:pic>
        <p:nvPicPr>
          <p:cNvPr id="10"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13128" y="3276600"/>
            <a:ext cx="4251544" cy="23948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897481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 name="Text Box 11"/>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400">
                <a:solidFill>
                  <a:srgbClr val="1907A1"/>
                </a:solidFill>
                <a:latin typeface="Arial" pitchFamily="34" charset="0"/>
              </a:rPr>
              <a:t>10-</a:t>
            </a:r>
            <a:fld id="{CDAF63E0-7A37-489D-AC82-73EC6F45D62D}" type="slidenum">
              <a:rPr lang="en-US" sz="1400">
                <a:solidFill>
                  <a:srgbClr val="1907A1"/>
                </a:solidFill>
                <a:latin typeface="Arial" pitchFamily="34" charset="0"/>
              </a:rPr>
              <a:pPr eaLnBrk="1" hangingPunct="1"/>
              <a:t>8</a:t>
            </a:fld>
            <a:endParaRPr lang="en-US" sz="1400">
              <a:solidFill>
                <a:srgbClr val="1907A1"/>
              </a:solidFill>
              <a:latin typeface="Arial" pitchFamily="34" charset="0"/>
            </a:endParaRPr>
          </a:p>
        </p:txBody>
      </p:sp>
      <p:graphicFrame>
        <p:nvGraphicFramePr>
          <p:cNvPr id="6" name="Diagram 5"/>
          <p:cNvGraphicFramePr/>
          <p:nvPr>
            <p:extLst>
              <p:ext uri="{D42A27DB-BD31-4B8C-83A1-F6EECF244321}">
                <p14:modId xmlns:p14="http://schemas.microsoft.com/office/powerpoint/2010/main" val="2738446638"/>
              </p:ext>
            </p:extLst>
          </p:nvPr>
        </p:nvGraphicFramePr>
        <p:xfrm>
          <a:off x="609600" y="76200"/>
          <a:ext cx="8229600" cy="76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8632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247547625"/>
              </p:ext>
            </p:extLst>
          </p:nvPr>
        </p:nvGraphicFramePr>
        <p:xfrm>
          <a:off x="609600" y="76200"/>
          <a:ext cx="8229600" cy="76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583096" y="914401"/>
            <a:ext cx="4141304" cy="3416320"/>
          </a:xfrm>
          <a:prstGeom prst="rect">
            <a:avLst/>
          </a:prstGeom>
        </p:spPr>
        <p:txBody>
          <a:bodyPr wrap="square">
            <a:spAutoFit/>
          </a:bodyPr>
          <a:lstStyle/>
          <a:p>
            <a:r>
              <a:rPr lang="en-US" b="1" dirty="0" smtClean="0"/>
              <a:t>Problem:</a:t>
            </a:r>
            <a:r>
              <a:rPr lang="en-US" dirty="0"/>
              <a:t> The waiting time for patients at local walk-in health clinic follows a normal distribution with a mean of 15 minutes and a population standard deviation of 5 minutes. The quality-assurance department found in a sample of 50 patients that the mean waiting time was 14.25 minutes. At the 0.025 significance level, decide if the sample data support the claim that the mean waiting time is less than 15 minutes. State your decision in terms of the null hypothesis. </a:t>
            </a:r>
          </a:p>
        </p:txBody>
      </p:sp>
      <p:graphicFrame>
        <p:nvGraphicFramePr>
          <p:cNvPr id="2" name="Table 1"/>
          <p:cNvGraphicFramePr>
            <a:graphicFrameLocks noGrp="1"/>
          </p:cNvGraphicFramePr>
          <p:nvPr>
            <p:extLst>
              <p:ext uri="{D42A27DB-BD31-4B8C-83A1-F6EECF244321}">
                <p14:modId xmlns:p14="http://schemas.microsoft.com/office/powerpoint/2010/main" val="3502826425"/>
              </p:ext>
            </p:extLst>
          </p:nvPr>
        </p:nvGraphicFramePr>
        <p:xfrm>
          <a:off x="4707291" y="914401"/>
          <a:ext cx="4419603" cy="2020824"/>
        </p:xfrm>
        <a:graphic>
          <a:graphicData uri="http://schemas.openxmlformats.org/drawingml/2006/table">
            <a:tbl>
              <a:tblPr/>
              <a:tblGrid>
                <a:gridCol w="571603"/>
                <a:gridCol w="384800"/>
                <a:gridCol w="384800"/>
                <a:gridCol w="384800"/>
                <a:gridCol w="384800"/>
                <a:gridCol w="384800"/>
                <a:gridCol w="384800"/>
                <a:gridCol w="384800"/>
                <a:gridCol w="384800"/>
                <a:gridCol w="384800"/>
                <a:gridCol w="384800"/>
              </a:tblGrid>
              <a:tr h="252603">
                <a:tc>
                  <a:txBody>
                    <a:bodyPr/>
                    <a:lstStyle/>
                    <a:p>
                      <a:pPr marL="0" marR="0" algn="ctr">
                        <a:spcBef>
                          <a:spcPts val="0"/>
                        </a:spcBef>
                        <a:spcAft>
                          <a:spcPts val="0"/>
                        </a:spcAft>
                      </a:pPr>
                      <a:r>
                        <a:rPr lang="en-US" sz="900" dirty="0">
                          <a:effectLst/>
                          <a:latin typeface="Arial"/>
                        </a:rPr>
                        <a:t>z</a:t>
                      </a:r>
                      <a:endParaRPr lang="en-US" sz="900" dirty="0">
                        <a:effectLst/>
                        <a:latin typeface="Times New Roman"/>
                      </a:endParaRPr>
                    </a:p>
                  </a:txBody>
                  <a:tcPr marL="7395" marR="7395" marT="739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900">
                          <a:effectLst/>
                          <a:latin typeface="Arial"/>
                        </a:rPr>
                        <a:t>0.00</a:t>
                      </a:r>
                      <a:endParaRPr lang="en-US" sz="900">
                        <a:effectLst/>
                        <a:latin typeface="Times New Roman"/>
                      </a:endParaRPr>
                    </a:p>
                  </a:txBody>
                  <a:tcPr marL="7395" marR="7395" marT="739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900">
                          <a:effectLst/>
                          <a:latin typeface="Arial"/>
                        </a:rPr>
                        <a:t>0.01</a:t>
                      </a:r>
                      <a:endParaRPr lang="en-US" sz="900">
                        <a:effectLst/>
                        <a:latin typeface="Times New Roman"/>
                      </a:endParaRPr>
                    </a:p>
                  </a:txBody>
                  <a:tcPr marL="7395" marR="7395" marT="7395"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900">
                          <a:effectLst/>
                          <a:latin typeface="Arial"/>
                        </a:rPr>
                        <a:t>0.02</a:t>
                      </a:r>
                      <a:endParaRPr lang="en-US" sz="900">
                        <a:effectLst/>
                        <a:latin typeface="Times New Roman"/>
                      </a:endParaRPr>
                    </a:p>
                  </a:txBody>
                  <a:tcPr marL="7395" marR="7395" marT="7395"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900">
                          <a:effectLst/>
                          <a:latin typeface="Arial"/>
                        </a:rPr>
                        <a:t>0.03</a:t>
                      </a:r>
                      <a:endParaRPr lang="en-US" sz="900">
                        <a:effectLst/>
                        <a:latin typeface="Times New Roman"/>
                      </a:endParaRPr>
                    </a:p>
                  </a:txBody>
                  <a:tcPr marL="7395" marR="7395" marT="7395"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900">
                          <a:effectLst/>
                          <a:latin typeface="Arial"/>
                        </a:rPr>
                        <a:t>0.04</a:t>
                      </a:r>
                      <a:endParaRPr lang="en-US" sz="900">
                        <a:effectLst/>
                        <a:latin typeface="Times New Roman"/>
                      </a:endParaRPr>
                    </a:p>
                  </a:txBody>
                  <a:tcPr marL="7395" marR="7395" marT="7395"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900">
                          <a:effectLst/>
                          <a:latin typeface="Arial"/>
                        </a:rPr>
                        <a:t>0.05</a:t>
                      </a:r>
                      <a:endParaRPr lang="en-US" sz="900">
                        <a:effectLst/>
                        <a:latin typeface="Times New Roman"/>
                      </a:endParaRPr>
                    </a:p>
                  </a:txBody>
                  <a:tcPr marL="7395" marR="7395" marT="7395"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900">
                          <a:effectLst/>
                          <a:latin typeface="Arial"/>
                        </a:rPr>
                        <a:t>0.06</a:t>
                      </a:r>
                      <a:endParaRPr lang="en-US" sz="900">
                        <a:effectLst/>
                        <a:latin typeface="Times New Roman"/>
                      </a:endParaRPr>
                    </a:p>
                  </a:txBody>
                  <a:tcPr marL="7395" marR="7395" marT="7395"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900">
                          <a:effectLst/>
                          <a:latin typeface="Arial"/>
                        </a:rPr>
                        <a:t>0.07</a:t>
                      </a:r>
                      <a:endParaRPr lang="en-US" sz="900">
                        <a:effectLst/>
                        <a:latin typeface="Times New Roman"/>
                      </a:endParaRPr>
                    </a:p>
                  </a:txBody>
                  <a:tcPr marL="7395" marR="7395" marT="7395"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900">
                          <a:effectLst/>
                          <a:latin typeface="Arial"/>
                        </a:rPr>
                        <a:t>0.08</a:t>
                      </a:r>
                      <a:endParaRPr lang="en-US" sz="900">
                        <a:effectLst/>
                        <a:latin typeface="Times New Roman"/>
                      </a:endParaRPr>
                    </a:p>
                  </a:txBody>
                  <a:tcPr marL="7395" marR="7395" marT="7395"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900">
                          <a:effectLst/>
                          <a:latin typeface="Arial"/>
                        </a:rPr>
                        <a:t>0.09</a:t>
                      </a:r>
                      <a:endParaRPr lang="en-US" sz="900">
                        <a:effectLst/>
                        <a:latin typeface="Times New Roman"/>
                      </a:endParaRPr>
                    </a:p>
                  </a:txBody>
                  <a:tcPr marL="7395" marR="7395" marT="7395"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r>
              <a:tr h="252603">
                <a:tc>
                  <a:txBody>
                    <a:bodyPr/>
                    <a:lstStyle/>
                    <a:p>
                      <a:pPr marL="0" marR="0" algn="ctr">
                        <a:spcBef>
                          <a:spcPts val="0"/>
                        </a:spcBef>
                        <a:spcAft>
                          <a:spcPts val="0"/>
                        </a:spcAft>
                      </a:pPr>
                      <a:r>
                        <a:rPr lang="en-US" sz="900" dirty="0">
                          <a:effectLst/>
                          <a:latin typeface="Arial"/>
                        </a:rPr>
                        <a:t>1.4</a:t>
                      </a:r>
                      <a:endParaRPr lang="en-US" sz="900" dirty="0">
                        <a:effectLst/>
                        <a:latin typeface="Times New Roman"/>
                      </a:endParaRPr>
                    </a:p>
                  </a:txBody>
                  <a:tcPr marL="7395" marR="7395" marT="739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spcBef>
                          <a:spcPts val="0"/>
                        </a:spcBef>
                        <a:spcAft>
                          <a:spcPts val="0"/>
                        </a:spcAft>
                      </a:pPr>
                      <a:r>
                        <a:rPr lang="en-US" sz="900" dirty="0">
                          <a:effectLst/>
                          <a:latin typeface="Arial"/>
                        </a:rPr>
                        <a:t>0.4192</a:t>
                      </a:r>
                      <a:endParaRPr lang="en-US" sz="900" dirty="0">
                        <a:effectLst/>
                        <a:latin typeface="Times New Roman"/>
                      </a:endParaRPr>
                    </a:p>
                  </a:txBody>
                  <a:tcPr marL="7395" marR="7395" marT="739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spcBef>
                          <a:spcPts val="0"/>
                        </a:spcBef>
                        <a:spcAft>
                          <a:spcPts val="0"/>
                        </a:spcAft>
                      </a:pPr>
                      <a:r>
                        <a:rPr lang="en-US" sz="900">
                          <a:effectLst/>
                          <a:latin typeface="Arial"/>
                        </a:rPr>
                        <a:t>0.4207</a:t>
                      </a:r>
                      <a:endParaRPr lang="en-US" sz="900">
                        <a:effectLst/>
                        <a:latin typeface="Times New Roman"/>
                      </a:endParaRPr>
                    </a:p>
                  </a:txBody>
                  <a:tcPr marL="7395" marR="7395" marT="7395"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spcBef>
                          <a:spcPts val="0"/>
                        </a:spcBef>
                        <a:spcAft>
                          <a:spcPts val="0"/>
                        </a:spcAft>
                      </a:pPr>
                      <a:r>
                        <a:rPr lang="en-US" sz="900" dirty="0">
                          <a:effectLst/>
                          <a:latin typeface="Arial"/>
                        </a:rPr>
                        <a:t>0.4222</a:t>
                      </a:r>
                      <a:endParaRPr lang="en-US" sz="900" dirty="0">
                        <a:effectLst/>
                        <a:latin typeface="Times New Roman"/>
                      </a:endParaRPr>
                    </a:p>
                  </a:txBody>
                  <a:tcPr marL="7395" marR="7395" marT="7395"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spcBef>
                          <a:spcPts val="0"/>
                        </a:spcBef>
                        <a:spcAft>
                          <a:spcPts val="0"/>
                        </a:spcAft>
                      </a:pPr>
                      <a:r>
                        <a:rPr lang="en-US" sz="900" dirty="0">
                          <a:effectLst/>
                          <a:latin typeface="Arial"/>
                        </a:rPr>
                        <a:t>0.4236</a:t>
                      </a:r>
                      <a:endParaRPr lang="en-US" sz="900" dirty="0">
                        <a:effectLst/>
                        <a:latin typeface="Times New Roman"/>
                      </a:endParaRPr>
                    </a:p>
                  </a:txBody>
                  <a:tcPr marL="7395" marR="7395" marT="7395"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spcBef>
                          <a:spcPts val="0"/>
                        </a:spcBef>
                        <a:spcAft>
                          <a:spcPts val="0"/>
                        </a:spcAft>
                      </a:pPr>
                      <a:r>
                        <a:rPr lang="en-US" sz="900" dirty="0">
                          <a:effectLst/>
                          <a:latin typeface="Arial"/>
                        </a:rPr>
                        <a:t>0.4251</a:t>
                      </a:r>
                      <a:endParaRPr lang="en-US" sz="900" dirty="0">
                        <a:effectLst/>
                        <a:latin typeface="Times New Roman"/>
                      </a:endParaRPr>
                    </a:p>
                  </a:txBody>
                  <a:tcPr marL="7395" marR="7395" marT="7395"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spcBef>
                          <a:spcPts val="0"/>
                        </a:spcBef>
                        <a:spcAft>
                          <a:spcPts val="0"/>
                        </a:spcAft>
                      </a:pPr>
                      <a:r>
                        <a:rPr lang="en-US" sz="900" dirty="0">
                          <a:effectLst/>
                          <a:latin typeface="Arial"/>
                        </a:rPr>
                        <a:t>0.4265</a:t>
                      </a:r>
                      <a:endParaRPr lang="en-US" sz="900" dirty="0">
                        <a:effectLst/>
                        <a:latin typeface="Times New Roman"/>
                      </a:endParaRPr>
                    </a:p>
                  </a:txBody>
                  <a:tcPr marL="7395" marR="7395" marT="7395"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spcBef>
                          <a:spcPts val="0"/>
                        </a:spcBef>
                        <a:spcAft>
                          <a:spcPts val="0"/>
                        </a:spcAft>
                      </a:pPr>
                      <a:r>
                        <a:rPr lang="en-US" sz="900">
                          <a:effectLst/>
                          <a:latin typeface="Arial"/>
                        </a:rPr>
                        <a:t>0.4279</a:t>
                      </a:r>
                      <a:endParaRPr lang="en-US" sz="900">
                        <a:effectLst/>
                        <a:latin typeface="Times New Roman"/>
                      </a:endParaRPr>
                    </a:p>
                  </a:txBody>
                  <a:tcPr marL="7395" marR="7395" marT="7395"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spcBef>
                          <a:spcPts val="0"/>
                        </a:spcBef>
                        <a:spcAft>
                          <a:spcPts val="0"/>
                        </a:spcAft>
                      </a:pPr>
                      <a:r>
                        <a:rPr lang="en-US" sz="900">
                          <a:effectLst/>
                          <a:latin typeface="Arial"/>
                        </a:rPr>
                        <a:t>0.4292</a:t>
                      </a:r>
                      <a:endParaRPr lang="en-US" sz="900">
                        <a:effectLst/>
                        <a:latin typeface="Times New Roman"/>
                      </a:endParaRPr>
                    </a:p>
                  </a:txBody>
                  <a:tcPr marL="7395" marR="7395" marT="7395"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spcBef>
                          <a:spcPts val="0"/>
                        </a:spcBef>
                        <a:spcAft>
                          <a:spcPts val="0"/>
                        </a:spcAft>
                      </a:pPr>
                      <a:r>
                        <a:rPr lang="en-US" sz="900" dirty="0">
                          <a:effectLst/>
                          <a:latin typeface="Arial"/>
                        </a:rPr>
                        <a:t>0.4306</a:t>
                      </a:r>
                      <a:endParaRPr lang="en-US" sz="900" dirty="0">
                        <a:effectLst/>
                        <a:latin typeface="Times New Roman"/>
                      </a:endParaRPr>
                    </a:p>
                  </a:txBody>
                  <a:tcPr marL="7395" marR="7395" marT="7395"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spcBef>
                          <a:spcPts val="0"/>
                        </a:spcBef>
                        <a:spcAft>
                          <a:spcPts val="0"/>
                        </a:spcAft>
                      </a:pPr>
                      <a:r>
                        <a:rPr lang="en-US" sz="900" dirty="0">
                          <a:effectLst/>
                          <a:latin typeface="Arial"/>
                        </a:rPr>
                        <a:t>0.4319</a:t>
                      </a:r>
                      <a:endParaRPr lang="en-US" sz="900" dirty="0">
                        <a:effectLst/>
                        <a:latin typeface="Times New Roman"/>
                      </a:endParaRPr>
                    </a:p>
                  </a:txBody>
                  <a:tcPr marL="7395" marR="7395" marT="7395"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r>
              <a:tr h="252603">
                <a:tc>
                  <a:txBody>
                    <a:bodyPr/>
                    <a:lstStyle/>
                    <a:p>
                      <a:pPr marL="0" marR="0" algn="ctr">
                        <a:spcBef>
                          <a:spcPts val="0"/>
                        </a:spcBef>
                        <a:spcAft>
                          <a:spcPts val="0"/>
                        </a:spcAft>
                      </a:pPr>
                      <a:r>
                        <a:rPr lang="en-US" sz="900">
                          <a:effectLst/>
                          <a:latin typeface="Arial"/>
                        </a:rPr>
                        <a:t>1.5</a:t>
                      </a:r>
                      <a:endParaRPr lang="en-US" sz="900">
                        <a:effectLst/>
                        <a:latin typeface="Times New Roman"/>
                      </a:endParaRPr>
                    </a:p>
                  </a:txBody>
                  <a:tcPr marL="7395" marR="7395" marT="7395"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spcBef>
                          <a:spcPts val="0"/>
                        </a:spcBef>
                        <a:spcAft>
                          <a:spcPts val="0"/>
                        </a:spcAft>
                      </a:pPr>
                      <a:r>
                        <a:rPr lang="en-US" sz="900">
                          <a:effectLst/>
                          <a:latin typeface="Arial"/>
                        </a:rPr>
                        <a:t>0.4332</a:t>
                      </a:r>
                      <a:endParaRPr lang="en-US" sz="900">
                        <a:effectLst/>
                        <a:latin typeface="Times New Roman"/>
                      </a:endParaRPr>
                    </a:p>
                  </a:txBody>
                  <a:tcPr marL="7395" marR="7395" marT="7395"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0.4345</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0.4357</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0.4370</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0.4382</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dirty="0">
                          <a:effectLst/>
                          <a:latin typeface="Arial"/>
                        </a:rPr>
                        <a:t>0.4394</a:t>
                      </a:r>
                      <a:endParaRPr lang="en-US" sz="900" dirty="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0.4406</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0.4418</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dirty="0">
                          <a:effectLst/>
                          <a:latin typeface="Arial"/>
                        </a:rPr>
                        <a:t>0.4429</a:t>
                      </a:r>
                      <a:endParaRPr lang="en-US" sz="900" dirty="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0.4441</a:t>
                      </a:r>
                      <a:endParaRPr lang="en-US" sz="900">
                        <a:effectLst/>
                        <a:latin typeface="Times New Roman"/>
                      </a:endParaRPr>
                    </a:p>
                  </a:txBody>
                  <a:tcPr marL="7395" marR="7395" marT="7395" marB="0" anchor="b">
                    <a:lnL>
                      <a:noFill/>
                    </a:lnL>
                    <a:lnR>
                      <a:noFill/>
                    </a:lnR>
                    <a:lnT>
                      <a:noFill/>
                    </a:lnT>
                    <a:lnB>
                      <a:noFill/>
                    </a:lnB>
                    <a:solidFill>
                      <a:srgbClr val="FFFFFF"/>
                    </a:solidFill>
                  </a:tcPr>
                </a:tc>
              </a:tr>
              <a:tr h="252603">
                <a:tc>
                  <a:txBody>
                    <a:bodyPr/>
                    <a:lstStyle/>
                    <a:p>
                      <a:pPr marL="0" marR="0" algn="ctr">
                        <a:spcBef>
                          <a:spcPts val="0"/>
                        </a:spcBef>
                        <a:spcAft>
                          <a:spcPts val="0"/>
                        </a:spcAft>
                      </a:pPr>
                      <a:r>
                        <a:rPr lang="en-US" sz="900">
                          <a:effectLst/>
                          <a:latin typeface="Arial"/>
                        </a:rPr>
                        <a:t>1.6</a:t>
                      </a:r>
                      <a:endParaRPr lang="en-US" sz="900">
                        <a:effectLst/>
                        <a:latin typeface="Times New Roman"/>
                      </a:endParaRPr>
                    </a:p>
                  </a:txBody>
                  <a:tcPr marL="7395" marR="7395" marT="7395"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spcBef>
                          <a:spcPts val="0"/>
                        </a:spcBef>
                        <a:spcAft>
                          <a:spcPts val="0"/>
                        </a:spcAft>
                      </a:pPr>
                      <a:r>
                        <a:rPr lang="en-US" sz="900" dirty="0">
                          <a:effectLst/>
                          <a:latin typeface="Arial"/>
                        </a:rPr>
                        <a:t>0.4452</a:t>
                      </a:r>
                      <a:endParaRPr lang="en-US" sz="900" dirty="0">
                        <a:effectLst/>
                        <a:latin typeface="Times New Roman"/>
                      </a:endParaRPr>
                    </a:p>
                  </a:txBody>
                  <a:tcPr marL="7395" marR="7395" marT="7395"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0.4463</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0.4474</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0.4484</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0.4495</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0.4505</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dirty="0">
                          <a:effectLst/>
                          <a:latin typeface="Arial"/>
                        </a:rPr>
                        <a:t>0.4515</a:t>
                      </a:r>
                      <a:endParaRPr lang="en-US" sz="900" dirty="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0.4525</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0.4535</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dirty="0">
                          <a:effectLst/>
                          <a:latin typeface="Arial"/>
                        </a:rPr>
                        <a:t>0.4545</a:t>
                      </a:r>
                      <a:endParaRPr lang="en-US" sz="900" dirty="0">
                        <a:effectLst/>
                        <a:latin typeface="Times New Roman"/>
                      </a:endParaRPr>
                    </a:p>
                  </a:txBody>
                  <a:tcPr marL="7395" marR="7395" marT="7395" marB="0" anchor="b">
                    <a:lnL>
                      <a:noFill/>
                    </a:lnL>
                    <a:lnR>
                      <a:noFill/>
                    </a:lnR>
                    <a:lnT>
                      <a:noFill/>
                    </a:lnT>
                    <a:lnB>
                      <a:noFill/>
                    </a:lnB>
                    <a:solidFill>
                      <a:srgbClr val="FFFFFF"/>
                    </a:solidFill>
                  </a:tcPr>
                </a:tc>
              </a:tr>
              <a:tr h="252603">
                <a:tc>
                  <a:txBody>
                    <a:bodyPr/>
                    <a:lstStyle/>
                    <a:p>
                      <a:pPr marL="0" marR="0" algn="ctr">
                        <a:spcBef>
                          <a:spcPts val="0"/>
                        </a:spcBef>
                        <a:spcAft>
                          <a:spcPts val="0"/>
                        </a:spcAft>
                      </a:pPr>
                      <a:r>
                        <a:rPr lang="en-US" sz="900">
                          <a:effectLst/>
                          <a:latin typeface="Arial"/>
                        </a:rPr>
                        <a:t>1.7</a:t>
                      </a:r>
                      <a:endParaRPr lang="en-US" sz="900">
                        <a:effectLst/>
                        <a:latin typeface="Times New Roman"/>
                      </a:endParaRPr>
                    </a:p>
                  </a:txBody>
                  <a:tcPr marL="7395" marR="7395" marT="7395"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spcBef>
                          <a:spcPts val="0"/>
                        </a:spcBef>
                        <a:spcAft>
                          <a:spcPts val="0"/>
                        </a:spcAft>
                      </a:pPr>
                      <a:r>
                        <a:rPr lang="en-US" sz="900">
                          <a:effectLst/>
                          <a:latin typeface="Arial"/>
                        </a:rPr>
                        <a:t>0.4554</a:t>
                      </a:r>
                      <a:endParaRPr lang="en-US" sz="900">
                        <a:effectLst/>
                        <a:latin typeface="Times New Roman"/>
                      </a:endParaRPr>
                    </a:p>
                  </a:txBody>
                  <a:tcPr marL="7395" marR="7395" marT="7395"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0.4564</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0.4573</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0.4582</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0.4591</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0.4599</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dirty="0">
                          <a:effectLst/>
                          <a:latin typeface="Arial"/>
                        </a:rPr>
                        <a:t>0.4608</a:t>
                      </a:r>
                      <a:endParaRPr lang="en-US" sz="900" dirty="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0.4616</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0.4625</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dirty="0">
                          <a:effectLst/>
                          <a:latin typeface="Arial"/>
                        </a:rPr>
                        <a:t>0.4633</a:t>
                      </a:r>
                      <a:endParaRPr lang="en-US" sz="900" dirty="0">
                        <a:effectLst/>
                        <a:latin typeface="Times New Roman"/>
                      </a:endParaRPr>
                    </a:p>
                  </a:txBody>
                  <a:tcPr marL="7395" marR="7395" marT="7395" marB="0" anchor="b">
                    <a:lnL>
                      <a:noFill/>
                    </a:lnL>
                    <a:lnR>
                      <a:noFill/>
                    </a:lnR>
                    <a:lnT>
                      <a:noFill/>
                    </a:lnT>
                    <a:lnB>
                      <a:noFill/>
                    </a:lnB>
                    <a:solidFill>
                      <a:srgbClr val="FFFFFF"/>
                    </a:solidFill>
                  </a:tcPr>
                </a:tc>
              </a:tr>
              <a:tr h="252603">
                <a:tc>
                  <a:txBody>
                    <a:bodyPr/>
                    <a:lstStyle/>
                    <a:p>
                      <a:pPr marL="0" marR="0" algn="ctr">
                        <a:spcBef>
                          <a:spcPts val="0"/>
                        </a:spcBef>
                        <a:spcAft>
                          <a:spcPts val="0"/>
                        </a:spcAft>
                      </a:pPr>
                      <a:r>
                        <a:rPr lang="en-US" sz="900">
                          <a:effectLst/>
                          <a:latin typeface="Arial"/>
                        </a:rPr>
                        <a:t>1.8</a:t>
                      </a:r>
                      <a:endParaRPr lang="en-US" sz="900">
                        <a:effectLst/>
                        <a:latin typeface="Times New Roman"/>
                      </a:endParaRPr>
                    </a:p>
                  </a:txBody>
                  <a:tcPr marL="7395" marR="7395" marT="7395"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spcBef>
                          <a:spcPts val="0"/>
                        </a:spcBef>
                        <a:spcAft>
                          <a:spcPts val="0"/>
                        </a:spcAft>
                      </a:pPr>
                      <a:r>
                        <a:rPr lang="en-US" sz="900">
                          <a:effectLst/>
                          <a:latin typeface="Arial"/>
                        </a:rPr>
                        <a:t>0.4641</a:t>
                      </a:r>
                      <a:endParaRPr lang="en-US" sz="900">
                        <a:effectLst/>
                        <a:latin typeface="Times New Roman"/>
                      </a:endParaRPr>
                    </a:p>
                  </a:txBody>
                  <a:tcPr marL="7395" marR="7395" marT="7395"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0.4649</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dirty="0">
                          <a:effectLst/>
                          <a:latin typeface="Arial"/>
                        </a:rPr>
                        <a:t>0.4656</a:t>
                      </a:r>
                      <a:endParaRPr lang="en-US" sz="900" dirty="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0.4664</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0.4671</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0.4678</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dirty="0">
                          <a:effectLst/>
                          <a:latin typeface="Arial"/>
                        </a:rPr>
                        <a:t>0.4686</a:t>
                      </a:r>
                      <a:endParaRPr lang="en-US" sz="900" dirty="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0.4693</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0.4699</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dirty="0">
                          <a:effectLst/>
                          <a:latin typeface="Arial"/>
                        </a:rPr>
                        <a:t>0.4706</a:t>
                      </a:r>
                      <a:endParaRPr lang="en-US" sz="900" dirty="0">
                        <a:effectLst/>
                        <a:latin typeface="Times New Roman"/>
                      </a:endParaRPr>
                    </a:p>
                  </a:txBody>
                  <a:tcPr marL="7395" marR="7395" marT="7395" marB="0" anchor="b">
                    <a:lnL>
                      <a:noFill/>
                    </a:lnL>
                    <a:lnR>
                      <a:noFill/>
                    </a:lnR>
                    <a:lnT>
                      <a:noFill/>
                    </a:lnT>
                    <a:lnB>
                      <a:noFill/>
                    </a:lnB>
                    <a:solidFill>
                      <a:srgbClr val="FFFFFF"/>
                    </a:solidFill>
                  </a:tcPr>
                </a:tc>
              </a:tr>
              <a:tr h="252603">
                <a:tc>
                  <a:txBody>
                    <a:bodyPr/>
                    <a:lstStyle/>
                    <a:p>
                      <a:pPr marL="0" marR="0" algn="ctr">
                        <a:spcBef>
                          <a:spcPts val="0"/>
                        </a:spcBef>
                        <a:spcAft>
                          <a:spcPts val="0"/>
                        </a:spcAft>
                      </a:pPr>
                      <a:r>
                        <a:rPr lang="en-US" sz="900">
                          <a:effectLst/>
                          <a:latin typeface="Arial"/>
                        </a:rPr>
                        <a:t>1.9</a:t>
                      </a:r>
                      <a:endParaRPr lang="en-US" sz="900">
                        <a:effectLst/>
                        <a:latin typeface="Times New Roman"/>
                      </a:endParaRPr>
                    </a:p>
                  </a:txBody>
                  <a:tcPr marL="7395" marR="7395" marT="7395"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spcBef>
                          <a:spcPts val="0"/>
                        </a:spcBef>
                        <a:spcAft>
                          <a:spcPts val="0"/>
                        </a:spcAft>
                      </a:pPr>
                      <a:r>
                        <a:rPr lang="en-US" sz="900">
                          <a:effectLst/>
                          <a:latin typeface="Arial"/>
                        </a:rPr>
                        <a:t>0.4713</a:t>
                      </a:r>
                      <a:endParaRPr lang="en-US" sz="900">
                        <a:effectLst/>
                        <a:latin typeface="Times New Roman"/>
                      </a:endParaRPr>
                    </a:p>
                  </a:txBody>
                  <a:tcPr marL="7395" marR="7395" marT="7395"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0.4719</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0.4726</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0.4732</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0.4738</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0.4744</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b="1" dirty="0">
                          <a:effectLst/>
                          <a:latin typeface="Arial"/>
                        </a:rPr>
                        <a:t>0.4750</a:t>
                      </a:r>
                      <a:endParaRPr lang="en-US" sz="900" b="1" dirty="0">
                        <a:effectLst/>
                        <a:latin typeface="Times New Roman"/>
                      </a:endParaRPr>
                    </a:p>
                  </a:txBody>
                  <a:tcPr marL="7395" marR="7395" marT="7395" marB="0" anchor="b">
                    <a:lnL>
                      <a:noFill/>
                    </a:lnL>
                    <a:lnR>
                      <a:noFill/>
                    </a:lnR>
                    <a:lnT>
                      <a:noFill/>
                    </a:lnT>
                    <a:lnB>
                      <a:noFill/>
                    </a:lnB>
                    <a:solidFill>
                      <a:srgbClr val="FFFF00"/>
                    </a:solidFill>
                  </a:tcPr>
                </a:tc>
                <a:tc>
                  <a:txBody>
                    <a:bodyPr/>
                    <a:lstStyle/>
                    <a:p>
                      <a:pPr marL="0" marR="0" algn="ctr">
                        <a:spcBef>
                          <a:spcPts val="0"/>
                        </a:spcBef>
                        <a:spcAft>
                          <a:spcPts val="0"/>
                        </a:spcAft>
                      </a:pPr>
                      <a:r>
                        <a:rPr lang="en-US" sz="900" dirty="0">
                          <a:effectLst/>
                          <a:latin typeface="Arial"/>
                        </a:rPr>
                        <a:t>0.4756</a:t>
                      </a:r>
                      <a:endParaRPr lang="en-US" sz="900" dirty="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0.4761</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0.4767</a:t>
                      </a:r>
                      <a:endParaRPr lang="en-US" sz="900">
                        <a:effectLst/>
                        <a:latin typeface="Times New Roman"/>
                      </a:endParaRPr>
                    </a:p>
                  </a:txBody>
                  <a:tcPr marL="7395" marR="7395" marT="7395" marB="0" anchor="b">
                    <a:lnL>
                      <a:noFill/>
                    </a:lnL>
                    <a:lnR>
                      <a:noFill/>
                    </a:lnR>
                    <a:lnT>
                      <a:noFill/>
                    </a:lnT>
                    <a:lnB>
                      <a:noFill/>
                    </a:lnB>
                    <a:solidFill>
                      <a:srgbClr val="FFFFFF"/>
                    </a:solidFill>
                  </a:tcPr>
                </a:tc>
              </a:tr>
              <a:tr h="252603">
                <a:tc>
                  <a:txBody>
                    <a:bodyPr/>
                    <a:lstStyle/>
                    <a:p>
                      <a:pPr marL="0" marR="0" algn="ctr">
                        <a:spcBef>
                          <a:spcPts val="0"/>
                        </a:spcBef>
                        <a:spcAft>
                          <a:spcPts val="0"/>
                        </a:spcAft>
                      </a:pPr>
                      <a:r>
                        <a:rPr lang="en-US" sz="900">
                          <a:effectLst/>
                          <a:latin typeface="Arial"/>
                        </a:rPr>
                        <a:t>2.0</a:t>
                      </a:r>
                      <a:endParaRPr lang="en-US" sz="900">
                        <a:effectLst/>
                        <a:latin typeface="Times New Roman"/>
                      </a:endParaRPr>
                    </a:p>
                  </a:txBody>
                  <a:tcPr marL="7395" marR="7395" marT="7395"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spcBef>
                          <a:spcPts val="0"/>
                        </a:spcBef>
                        <a:spcAft>
                          <a:spcPts val="0"/>
                        </a:spcAft>
                      </a:pPr>
                      <a:r>
                        <a:rPr lang="en-US" sz="900">
                          <a:effectLst/>
                          <a:latin typeface="Arial"/>
                        </a:rPr>
                        <a:t>0.4772</a:t>
                      </a:r>
                      <a:endParaRPr lang="en-US" sz="900">
                        <a:effectLst/>
                        <a:latin typeface="Times New Roman"/>
                      </a:endParaRPr>
                    </a:p>
                  </a:txBody>
                  <a:tcPr marL="7395" marR="7395" marT="7395"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0.4778</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0.4783</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0.4788</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0.4793</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0.4798</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0.4803</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dirty="0">
                          <a:effectLst/>
                          <a:latin typeface="Arial"/>
                        </a:rPr>
                        <a:t>0.4808</a:t>
                      </a:r>
                      <a:endParaRPr lang="en-US" sz="900" dirty="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0.4812</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dirty="0">
                          <a:effectLst/>
                          <a:latin typeface="Arial"/>
                        </a:rPr>
                        <a:t>0.4817</a:t>
                      </a:r>
                      <a:endParaRPr lang="en-US" sz="900" dirty="0">
                        <a:effectLst/>
                        <a:latin typeface="Times New Roman"/>
                      </a:endParaRPr>
                    </a:p>
                  </a:txBody>
                  <a:tcPr marL="7395" marR="7395" marT="7395" marB="0" anchor="b">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91078497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14092</TotalTime>
  <Words>878</Words>
  <Application>Microsoft Office PowerPoint</Application>
  <PresentationFormat>On-screen Show (4:3)</PresentationFormat>
  <Paragraphs>321</Paragraphs>
  <Slides>25</Slides>
  <Notes>22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4" baseType="lpstr">
      <vt:lpstr>Arial</vt:lpstr>
      <vt:lpstr>Calibri</vt:lpstr>
      <vt:lpstr>Cambria Math</vt:lpstr>
      <vt:lpstr>Symbol</vt:lpstr>
      <vt:lpstr>Times New Roman</vt:lpstr>
      <vt:lpstr>Wingdings</vt:lpstr>
      <vt:lpstr>WP MathA</vt:lpstr>
      <vt:lpstr>Office Theme</vt:lpstr>
      <vt:lpstr>Equation</vt:lpstr>
      <vt:lpstr>PowerPoint Presentation</vt:lpstr>
      <vt:lpstr>PowerPoint Presentation</vt:lpstr>
      <vt:lpstr>Important Things to Remember about H0 and H1</vt:lpstr>
      <vt:lpstr>Hypothesis Setups for Testing a Mean ()</vt:lpstr>
      <vt:lpstr>One-tail vs. Two-tail Test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Comparing Two Population Means: Equal Variances</vt:lpstr>
      <vt:lpstr>PowerPoint Presentation</vt:lpstr>
      <vt:lpstr>PowerPoint Presentation</vt:lpstr>
      <vt:lpstr>PowerPoint Presentation</vt:lpstr>
      <vt:lpstr>Comparing Population Means with Equal but Unknown Population Standard Deviations (the Pooled t-test)</vt:lpstr>
      <vt:lpstr>PowerPoint Presentation</vt:lpstr>
      <vt:lpstr>Comparing Population Means with Unknown Population Standard Deviations (the Pooled t-test) - Example</vt:lpstr>
      <vt:lpstr>Comparing Population Means with Unknown Population Standard Deviations (the Pooled t-test) - Example</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Estimating the Effect of Crime Risk on Property Values and Time on Market:  Evidence from Megan’s Law in Virginia</dc:title>
  <dc:creator>Bennnie</dc:creator>
  <cp:lastModifiedBy>Bennie Waller</cp:lastModifiedBy>
  <cp:revision>229</cp:revision>
  <dcterms:created xsi:type="dcterms:W3CDTF">2010-04-09T09:54:59Z</dcterms:created>
  <dcterms:modified xsi:type="dcterms:W3CDTF">2015-05-12T13:30:43Z</dcterms:modified>
</cp:coreProperties>
</file>