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48"/>
  </p:notesMasterIdLst>
  <p:sldIdLst>
    <p:sldId id="309" r:id="rId2"/>
    <p:sldId id="387" r:id="rId3"/>
    <p:sldId id="348" r:id="rId4"/>
    <p:sldId id="357" r:id="rId5"/>
    <p:sldId id="311" r:id="rId6"/>
    <p:sldId id="385" r:id="rId7"/>
    <p:sldId id="386" r:id="rId8"/>
    <p:sldId id="358" r:id="rId9"/>
    <p:sldId id="359" r:id="rId10"/>
    <p:sldId id="314" r:id="rId11"/>
    <p:sldId id="315" r:id="rId12"/>
    <p:sldId id="317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51" r:id="rId23"/>
    <p:sldId id="352" r:id="rId24"/>
    <p:sldId id="332" r:id="rId25"/>
    <p:sldId id="367" r:id="rId26"/>
    <p:sldId id="382" r:id="rId27"/>
    <p:sldId id="375" r:id="rId28"/>
    <p:sldId id="377" r:id="rId29"/>
    <p:sldId id="354" r:id="rId30"/>
    <p:sldId id="371" r:id="rId31"/>
    <p:sldId id="333" r:id="rId32"/>
    <p:sldId id="349" r:id="rId33"/>
    <p:sldId id="373" r:id="rId34"/>
    <p:sldId id="374" r:id="rId35"/>
    <p:sldId id="376" r:id="rId36"/>
    <p:sldId id="356" r:id="rId37"/>
    <p:sldId id="337" r:id="rId38"/>
    <p:sldId id="338" r:id="rId39"/>
    <p:sldId id="339" r:id="rId40"/>
    <p:sldId id="340" r:id="rId41"/>
    <p:sldId id="350" r:id="rId42"/>
    <p:sldId id="383" r:id="rId43"/>
    <p:sldId id="378" r:id="rId44"/>
    <p:sldId id="379" r:id="rId45"/>
    <p:sldId id="380" r:id="rId46"/>
    <p:sldId id="342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36B"/>
    <a:srgbClr val="39639D"/>
    <a:srgbClr val="F26F3A"/>
    <a:srgbClr val="FFF0B1"/>
    <a:srgbClr val="E69502"/>
    <a:srgbClr val="FFE3B1"/>
    <a:srgbClr val="CCCCFF"/>
    <a:srgbClr val="303F70"/>
    <a:srgbClr val="E7AC00"/>
    <a:srgbClr val="FAF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5" autoAdjust="0"/>
    <p:restoredTop sz="94630" autoAdjust="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72C209-F312-4CC7-988E-2711D0C2A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2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10270-14B4-4F70-8A49-FC09D2E724A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1041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EE5F8-1395-433D-9BA5-3A08C18A48C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98682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28969-D4F4-4091-B4E7-9D089503C9D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3986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C7E6D-2830-4D94-81D5-44CFEE7E461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4401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498B8-2A60-4B47-B41E-F6C3499FB7B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05911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271CA-B234-4B3C-AE21-78C47CEE2F5A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2247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1F3C5-3FC9-41D5-A9B0-05E58C0409C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6212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57852-C30D-497F-83E2-564BC434C77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7142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290EF-5475-4F9F-8EC4-50D344146BC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7448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4B2FF-7725-4E8D-A2BA-30F88493217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761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D3F3A3-A129-47AB-92F6-431EDC425C5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07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B0D47-7293-422D-95DA-AF6D0EF88F9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05706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E42DC-905F-49C8-8561-5B22198A27C9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54989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6F340-CDCD-4F14-A4A9-655407E9B95A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53647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B6AB6-BDFB-499E-B971-5B8E397B19B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0067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4E63C3-BC97-46BE-8A2F-2CDA5290F2A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8187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A67D5-A872-4340-946D-1652CB87787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440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2A67D5-A872-4340-946D-1652CB87787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18452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376D1-B2EF-42F6-B791-DCC64EFC9C0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733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234F7-1CCE-48C9-9B3B-D49F565B732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086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78C94-A7DA-4926-BC4C-6F96311EDFD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0434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32E9A-BE71-4CB8-B306-B39ACC06AE7B}" type="slidenum">
              <a:rPr lang="en-US" smtClean="0"/>
              <a:pPr/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8447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9B83D9-76C9-468D-AFCD-A0C69EE8335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840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5FBE31-654B-4CC1-8384-E3D1B2F8E54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4539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88677E-4053-4B63-8CE6-8EBFBDD94536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8093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0A974-7F5B-4734-8AAF-E1EA88201EE3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1606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0A974-7F5B-4734-8AAF-E1EA88201EE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2162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925A0-F0B9-43D7-A889-3E6F07A49BD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647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E0F736-1388-4E68-AE21-8E43AD0E3EC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180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673D3-35BD-4DA3-B57E-169AD46A385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69449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DB2732-984C-4D25-9272-30B6C30D3F4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009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>
                <a:solidFill>
                  <a:schemeClr val="accent2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3E396-8C26-4E6A-BAF0-954078A4E7A2}" type="slidenum">
              <a:rPr lang="en-US" altLang="en-US" smtClean="0">
                <a:solidFill>
                  <a:prstClr val="white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white">
                  <a:tint val="9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445566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63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9401" y="1515088"/>
            <a:ext cx="6063917" cy="4719559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D44C64-E16A-46A2-82C3-4595BBEB5F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368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188CF-90C3-40D8-BEE3-CE1B8A8C427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145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30149-2EC9-4501-AB7B-E7DE0407788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F531B-C14E-4625-B468-64F860767C13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3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6846-6EF5-48D3-ACE1-8C09D6A31DEF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4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E4F30-67A7-423B-B401-1A98CDE9ECB8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D4FE1-3750-409B-865F-AE300458B58C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DB48-BE50-4650-A4F4-CC53C52AC6B5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0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6D4AAB-72D0-4667-907F-912476BCAB6B}" type="slidenum">
              <a:rPr lang="en-US" altLang="en-US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27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chemeClr val="tx2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76999"/>
            <a:ext cx="708151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8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i="1" dirty="0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99DC751-1D33-45B0-BECB-8F645D672552}" type="slidenum">
              <a:rPr lang="en-US" altLang="en-US" smtClean="0">
                <a:solidFill>
                  <a:prstClr val="black">
                    <a:tint val="9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62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4"/>
        </a:buClr>
        <a:buSzPct val="80000"/>
        <a:buFont typeface="Wingdings" pitchFamily="2" charset="2"/>
        <a:buChar char="§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4"/>
        </a:buClr>
        <a:buSzPct val="90000"/>
        <a:buFont typeface="Wingdings" pitchFamily="2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formbasedcodes.org/codes/denver-commons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N1svadJQ40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villages.com/AboutUs/aboutus.ht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4876800" cy="1066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Chapter 4: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81200"/>
            <a:ext cx="5181600" cy="1371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Government Controls and Real Estate Markets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Is Comprehensive Planning The Answer?  What is Required?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Project future population growth</a:t>
            </a:r>
          </a:p>
          <a:p>
            <a:pPr eaLnBrk="1" hangingPunct="1"/>
            <a:r>
              <a:rPr lang="en-US" sz="2800" dirty="0" smtClean="0"/>
              <a:t>Determine requirements for water and waste disposal</a:t>
            </a:r>
          </a:p>
          <a:p>
            <a:pPr eaLnBrk="1" hangingPunct="1"/>
            <a:r>
              <a:rPr lang="en-US" sz="2800" dirty="0" smtClean="0"/>
              <a:t>Project needs for public services (utilities, streets, schools, parks and recreation, safety)</a:t>
            </a:r>
          </a:p>
          <a:p>
            <a:pPr eaLnBrk="1" hangingPunct="1"/>
            <a:r>
              <a:rPr lang="en-US" sz="2800" dirty="0" smtClean="0"/>
              <a:t>Projected demand for various land uses (public, residential, nonresidential)</a:t>
            </a:r>
          </a:p>
          <a:p>
            <a:pPr eaLnBrk="1" hangingPunct="1"/>
            <a:r>
              <a:rPr lang="en-US" sz="2800" dirty="0" smtClean="0"/>
              <a:t>Design compatible arrangement of needed land uses (land use map)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dirty="0" smtClean="0"/>
              <a:t>Challenges to Comprehensive Planning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Changing notion of “best practice”</a:t>
            </a:r>
          </a:p>
          <a:p>
            <a:pPr lvl="1" eaLnBrk="1" hangingPunct="1"/>
            <a:r>
              <a:rPr lang="en-US" sz="2400" dirty="0" smtClean="0"/>
              <a:t>Cul-de-sacs or grid streets?</a:t>
            </a:r>
          </a:p>
          <a:p>
            <a:pPr lvl="1" eaLnBrk="1" hangingPunct="1"/>
            <a:r>
              <a:rPr lang="en-US" sz="2400" dirty="0" smtClean="0"/>
              <a:t>Mixed density and mixed use or containment of nonresidential use?</a:t>
            </a:r>
          </a:p>
          <a:p>
            <a:pPr lvl="1" eaLnBrk="1" hangingPunct="1"/>
            <a:r>
              <a:rPr lang="en-US" sz="2400" dirty="0" smtClean="0"/>
              <a:t>How much mass transit?</a:t>
            </a:r>
          </a:p>
          <a:p>
            <a:pPr eaLnBrk="1" hangingPunct="1"/>
            <a:r>
              <a:rPr lang="en-US" sz="2800" dirty="0" smtClean="0"/>
              <a:t>Limited actual experience to rely 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	(little more than 30 years)</a:t>
            </a:r>
          </a:p>
          <a:p>
            <a:pPr eaLnBrk="1" hangingPunct="1"/>
            <a:r>
              <a:rPr lang="en-US" sz="2800" dirty="0" smtClean="0"/>
              <a:t>Insufficient theory and information</a:t>
            </a:r>
          </a:p>
          <a:p>
            <a:pPr eaLnBrk="1" hangingPunct="1"/>
            <a:r>
              <a:rPr lang="en-US" sz="2800" dirty="0" smtClean="0"/>
              <a:t>Inability to foresee the future well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Traditional Planning vs.</a:t>
            </a:r>
            <a:br>
              <a:rPr lang="en-US" sz="3600" smtClean="0"/>
            </a:br>
            <a:r>
              <a:rPr lang="en-US" sz="3600" smtClean="0"/>
              <a:t>New Urban Planning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7013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     </a:t>
            </a:r>
            <a:r>
              <a:rPr lang="en-US" b="1" smtClean="0"/>
              <a:t>Traditional</a:t>
            </a:r>
          </a:p>
          <a:p>
            <a:pPr eaLnBrk="1" hangingPunct="1"/>
            <a:r>
              <a:rPr lang="en-US" smtClean="0"/>
              <a:t>Separated uses</a:t>
            </a:r>
          </a:p>
          <a:p>
            <a:pPr eaLnBrk="1" hangingPunct="1"/>
            <a:r>
              <a:rPr lang="en-US" smtClean="0"/>
              <a:t>Automobile oriented</a:t>
            </a:r>
          </a:p>
          <a:p>
            <a:pPr lvl="1" eaLnBrk="1" hangingPunct="1"/>
            <a:r>
              <a:rPr lang="en-US" smtClean="0"/>
              <a:t>Priority placed on </a:t>
            </a:r>
            <a:br>
              <a:rPr lang="en-US" smtClean="0"/>
            </a:br>
            <a:r>
              <a:rPr lang="en-US" smtClean="0"/>
              <a:t>easy ingress and egress</a:t>
            </a:r>
          </a:p>
          <a:p>
            <a:pPr eaLnBrk="1" hangingPunct="1"/>
            <a:r>
              <a:rPr lang="en-US" smtClean="0"/>
              <a:t>Uniform density</a:t>
            </a:r>
          </a:p>
          <a:p>
            <a:pPr eaLnBrk="1" hangingPunct="1"/>
            <a:r>
              <a:rPr lang="en-US" smtClean="0"/>
              <a:t>Cul-de-sac hierarchy in neighborhoods</a:t>
            </a:r>
          </a:p>
        </p:txBody>
      </p:sp>
      <p:sp>
        <p:nvSpPr>
          <p:cNvPr id="2037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9788" y="1600200"/>
            <a:ext cx="4037012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smtClean="0"/>
              <a:t>          </a:t>
            </a:r>
            <a:r>
              <a:rPr lang="en-US" b="1" smtClean="0"/>
              <a:t>New Urban</a:t>
            </a:r>
          </a:p>
          <a:p>
            <a:pPr eaLnBrk="1" hangingPunct="1"/>
            <a:r>
              <a:rPr lang="en-US" smtClean="0"/>
              <a:t>Mixed use</a:t>
            </a:r>
          </a:p>
          <a:p>
            <a:pPr eaLnBrk="1" hangingPunct="1"/>
            <a:r>
              <a:rPr lang="en-US" smtClean="0"/>
              <a:t>Public transportation</a:t>
            </a:r>
          </a:p>
          <a:p>
            <a:pPr eaLnBrk="1" hangingPunct="1"/>
            <a:r>
              <a:rPr lang="en-US" smtClean="0"/>
              <a:t>Pedestrian oriented</a:t>
            </a:r>
          </a:p>
          <a:p>
            <a:pPr lvl="1" eaLnBrk="1" hangingPunct="1"/>
            <a:r>
              <a:rPr lang="en-US" smtClean="0"/>
              <a:t>Sidewalks</a:t>
            </a:r>
          </a:p>
          <a:p>
            <a:pPr lvl="1" eaLnBrk="1" hangingPunct="1"/>
            <a:r>
              <a:rPr lang="en-US" smtClean="0"/>
              <a:t>Houses close to street</a:t>
            </a:r>
          </a:p>
          <a:p>
            <a:pPr lvl="1" eaLnBrk="1" hangingPunct="1"/>
            <a:r>
              <a:rPr lang="en-US" smtClean="0"/>
              <a:t>Rear alleys</a:t>
            </a:r>
          </a:p>
          <a:p>
            <a:pPr lvl="1" eaLnBrk="1" hangingPunct="1"/>
            <a:r>
              <a:rPr lang="en-US" smtClean="0"/>
              <a:t>Grid streets with restricted traffic flows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 bldLvl="2" autoUpdateAnimBg="0"/>
      <p:bldP spid="203780" grpId="0" build="p" bldLvl="2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Traditional Land Use Controls:</a:t>
            </a:r>
            <a:br>
              <a:rPr lang="en-US" sz="3600" smtClean="0"/>
            </a:br>
            <a:r>
              <a:rPr lang="en-US" sz="3600" smtClean="0"/>
              <a:t>Building Codes</a:t>
            </a:r>
            <a:r>
              <a:rPr lang="en-US" smtClean="0"/>
              <a:t> 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Older than zoning (circa 1900)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Issues of safety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Fire: Materials, alarms, electrical and gas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Sanitation: Plumbing, water, and HVAC requirements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Injury: Design and strength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Continue to evolve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Effect of Hurricane Andrew, 2004-5 hurricanes, Katrina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New technology (e.g., smoke detectors)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Changing perception of needs (e.g., bedroom windows large enough to step through</a:t>
            </a:r>
            <a:r>
              <a:rPr lang="en-US" sz="220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Traditional Land Use Controls: Zoning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Features of traditional zoning</a:t>
            </a:r>
          </a:p>
          <a:p>
            <a:pPr lvl="1" eaLnBrk="1" hangingPunct="1"/>
            <a:r>
              <a:rPr lang="en-US" sz="2400" dirty="0" smtClean="0"/>
              <a:t>Use classifications: Residential, commercial, industrial, automotive</a:t>
            </a:r>
          </a:p>
          <a:p>
            <a:pPr lvl="1" eaLnBrk="1" hangingPunct="1"/>
            <a:r>
              <a:rPr lang="en-US" sz="2400" dirty="0" smtClean="0"/>
              <a:t>Use districts (zoning map)</a:t>
            </a:r>
          </a:p>
          <a:p>
            <a:pPr lvl="1" eaLnBrk="1" hangingPunct="1"/>
            <a:r>
              <a:rPr lang="en-US" sz="2400" dirty="0" smtClean="0"/>
              <a:t>Setback requirements (side, front and back)</a:t>
            </a:r>
          </a:p>
          <a:p>
            <a:pPr lvl="1" eaLnBrk="1" hangingPunct="1"/>
            <a:r>
              <a:rPr lang="en-US" sz="2400" dirty="0" smtClean="0"/>
              <a:t>“Bulk” or density limits (minimum lot size, height limits, maximum floor area ratios)</a:t>
            </a:r>
          </a:p>
          <a:p>
            <a:pPr lvl="1" eaLnBrk="1" hangingPunct="1"/>
            <a:r>
              <a:rPr lang="en-US" sz="2400" dirty="0" smtClean="0"/>
              <a:t>Special use districts: Service stations, hospitals, churches, private schools, cemeteries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Traditional Land Use Controls:</a:t>
            </a:r>
            <a:br>
              <a:rPr lang="en-US" sz="3600" smtClean="0"/>
            </a:br>
            <a:r>
              <a:rPr lang="en-US" sz="3600" smtClean="0"/>
              <a:t>Subdivision Regulations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Features of subdivision regulations</a:t>
            </a:r>
          </a:p>
          <a:p>
            <a:pPr lvl="1" eaLnBrk="1" hangingPunct="1"/>
            <a:r>
              <a:rPr lang="en-US" sz="2400" smtClean="0"/>
              <a:t>Standards for streets, sewers, and water systems</a:t>
            </a:r>
          </a:p>
          <a:p>
            <a:pPr lvl="1" eaLnBrk="1" hangingPunct="1"/>
            <a:r>
              <a:rPr lang="en-US" sz="2400" smtClean="0"/>
              <a:t>Adequate water supply for fire safety</a:t>
            </a:r>
          </a:p>
          <a:p>
            <a:pPr lvl="1" eaLnBrk="1" hangingPunct="1"/>
            <a:r>
              <a:rPr lang="en-US" sz="2400" smtClean="0"/>
              <a:t>Adequate drainage and run-off retention</a:t>
            </a:r>
          </a:p>
          <a:p>
            <a:pPr lvl="1" eaLnBrk="1" hangingPunct="1"/>
            <a:r>
              <a:rPr lang="en-US" sz="2400" smtClean="0"/>
              <a:t>Open spaces</a:t>
            </a:r>
          </a:p>
          <a:p>
            <a:pPr lvl="1" eaLnBrk="1" hangingPunct="1"/>
            <a:r>
              <a:rPr lang="en-US" sz="2400" smtClean="0"/>
              <a:t>Lot layout</a:t>
            </a:r>
          </a:p>
          <a:p>
            <a:pPr lvl="1" eaLnBrk="1" hangingPunct="1"/>
            <a:r>
              <a:rPr lang="en-US" sz="2400" smtClean="0"/>
              <a:t>Easements for utilities</a:t>
            </a:r>
          </a:p>
          <a:p>
            <a:pPr lvl="1" eaLnBrk="1" hangingPunct="1"/>
            <a:r>
              <a:rPr lang="en-US" sz="2400" smtClean="0"/>
              <a:t>Traffic and pedestrian safety</a:t>
            </a:r>
          </a:p>
          <a:p>
            <a:pPr eaLnBrk="1" hangingPunct="1"/>
            <a:endParaRPr lang="en-US" sz="24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Traditional Land Use Controls:</a:t>
            </a:r>
            <a:br>
              <a:rPr lang="en-US" sz="3200" dirty="0" smtClean="0"/>
            </a:br>
            <a:r>
              <a:rPr lang="en-US" sz="3200" dirty="0" smtClean="0"/>
              <a:t>Planning and Zoning Administration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Planning and Zoning Commission created in the zoning ordinance</a:t>
            </a:r>
          </a:p>
          <a:p>
            <a:r>
              <a:rPr lang="en-US" sz="2800" dirty="0" smtClean="0"/>
              <a:t>Appointed by elected officials</a:t>
            </a:r>
          </a:p>
          <a:p>
            <a:r>
              <a:rPr lang="en-US" sz="2800" dirty="0" smtClean="0"/>
              <a:t>Ultimately is advisory </a:t>
            </a:r>
            <a:r>
              <a:rPr lang="en-US" sz="2800" dirty="0"/>
              <a:t>to elected </a:t>
            </a:r>
            <a:r>
              <a:rPr lang="en-US" sz="2800" dirty="0" smtClean="0"/>
              <a:t>officials</a:t>
            </a:r>
          </a:p>
          <a:p>
            <a:r>
              <a:rPr lang="en-US" sz="2800" dirty="0" smtClean="0"/>
              <a:t>Oversees implementation of the ordinance</a:t>
            </a:r>
          </a:p>
          <a:p>
            <a:r>
              <a:rPr lang="en-US" sz="2800" dirty="0" smtClean="0"/>
              <a:t>Considers requests for specific changes</a:t>
            </a:r>
          </a:p>
          <a:p>
            <a:pPr eaLnBrk="1" hangingPunct="1"/>
            <a:r>
              <a:rPr lang="en-US" sz="2800" dirty="0" smtClean="0"/>
              <a:t>Requested changes must:</a:t>
            </a:r>
          </a:p>
          <a:p>
            <a:pPr lvl="1" eaLnBrk="1" hangingPunct="1"/>
            <a:r>
              <a:rPr lang="en-US" sz="2400" dirty="0" smtClean="0"/>
              <a:t>Be compatible with a comprehensive plan</a:t>
            </a:r>
          </a:p>
          <a:p>
            <a:pPr lvl="1" eaLnBrk="1" hangingPunct="1"/>
            <a:r>
              <a:rPr lang="en-US" sz="2400" dirty="0" smtClean="0"/>
              <a:t>Be justified if they require change in the comprehensive plan</a:t>
            </a:r>
          </a:p>
          <a:p>
            <a:pPr lvl="1" eaLnBrk="1" hangingPunct="1"/>
            <a:r>
              <a:rPr lang="en-US" sz="2400" dirty="0" smtClean="0"/>
              <a:t>Not have undue effect on surrounding land uses or the community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Traditional Land Use Controls:</a:t>
            </a:r>
            <a:br>
              <a:rPr lang="en-US" sz="3600" smtClean="0"/>
            </a:br>
            <a:r>
              <a:rPr lang="en-US" sz="3600" smtClean="0"/>
              <a:t>Board of Adjustment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3225"/>
            <a:ext cx="8229600" cy="44577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Required in zoning ordinance</a:t>
            </a:r>
          </a:p>
          <a:p>
            <a:pPr eaLnBrk="1" hangingPunct="1"/>
            <a:r>
              <a:rPr lang="en-US" sz="2800" dirty="0" smtClean="0"/>
              <a:t>Appointed by elected officials</a:t>
            </a:r>
          </a:p>
          <a:p>
            <a:pPr eaLnBrk="1" hangingPunct="1"/>
            <a:r>
              <a:rPr lang="en-US" sz="2800" dirty="0" smtClean="0"/>
              <a:t>Reviews petitions for variances</a:t>
            </a:r>
          </a:p>
          <a:p>
            <a:pPr eaLnBrk="1" hangingPunct="1"/>
            <a:r>
              <a:rPr lang="en-US" sz="2800" dirty="0" smtClean="0"/>
              <a:t>Decisions are final rather than advisory to the elected officials</a:t>
            </a:r>
          </a:p>
          <a:p>
            <a:pPr eaLnBrk="1" hangingPunct="1"/>
            <a:r>
              <a:rPr lang="en-US" sz="2800" dirty="0" smtClean="0"/>
              <a:t>Only appeal is through the courts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Traditional Land Use Controls:</a:t>
            </a:r>
            <a:br>
              <a:rPr lang="en-US" sz="3600" smtClean="0"/>
            </a:br>
            <a:r>
              <a:rPr lang="en-US" sz="3600" smtClean="0"/>
              <a:t>Site Plan Review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May be the same as planning and zoning commission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Review subdivisions and most other building site plans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Public review (neighbors and others)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Public offices (public safety - fire, police, emergency vehicles; utility officials; school officials)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Informal procedure allows criteria and rules to change with public pressure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Most “treacherous” step for proposed new development?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Zoning Issues and Concepts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Legality of zoning established by USSC:  </a:t>
            </a:r>
            <a:r>
              <a:rPr lang="en-US" sz="2800" i="1" dirty="0" smtClean="0"/>
              <a:t>Village of Euclid vs. Ambler Realty -</a:t>
            </a:r>
            <a:r>
              <a:rPr lang="en-US" sz="2800" dirty="0" smtClean="0"/>
              <a:t> 1926</a:t>
            </a:r>
          </a:p>
          <a:p>
            <a:r>
              <a:rPr lang="en-US" sz="2800" dirty="0" smtClean="0"/>
              <a:t>Nonconforming use: Use conflicting with </a:t>
            </a:r>
            <a:r>
              <a:rPr lang="en-US" sz="2800" dirty="0"/>
              <a:t>zoning </a:t>
            </a:r>
            <a:r>
              <a:rPr lang="en-US" sz="2800" dirty="0" smtClean="0"/>
              <a:t>map, but existing prior to its enactment</a:t>
            </a:r>
          </a:p>
          <a:p>
            <a:pPr lvl="1"/>
            <a:r>
              <a:rPr lang="en-US" sz="2400" dirty="0" smtClean="0"/>
              <a:t>Cannot be substantially changed</a:t>
            </a:r>
          </a:p>
          <a:p>
            <a:pPr lvl="1" eaLnBrk="1" hangingPunct="1"/>
            <a:r>
              <a:rPr lang="en-US" sz="2400" dirty="0" smtClean="0"/>
              <a:t>Must be continuous</a:t>
            </a:r>
          </a:p>
          <a:p>
            <a:pPr lvl="1" eaLnBrk="1" hangingPunct="1"/>
            <a:r>
              <a:rPr lang="en-US" sz="2400" dirty="0" smtClean="0"/>
              <a:t>Can be “amortized” away, (e.g. billboards)</a:t>
            </a:r>
          </a:p>
          <a:p>
            <a:pPr lvl="1" eaLnBrk="1" hangingPunct="1"/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r>
              <a:rPr lang="en-US" sz="3800" dirty="0" smtClean="0"/>
              <a:t>Limits on Ownership</a:t>
            </a:r>
            <a:endParaRPr lang="en-US" sz="3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12"/>
          <a:stretch/>
        </p:blipFill>
        <p:spPr>
          <a:xfrm>
            <a:off x="-91871" y="1752600"/>
            <a:ext cx="9327741" cy="2754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4989261"/>
            <a:ext cx="65037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chapter examines the government </a:t>
            </a:r>
          </a:p>
          <a:p>
            <a:r>
              <a:rPr lang="en-US" sz="2800" dirty="0" smtClean="0"/>
              <a:t>limitations on real property ownership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384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Zoning Issues and Concepts (continued)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6250"/>
            <a:ext cx="8229600" cy="43846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Variance: Exception to requirements granted due to hardship </a:t>
            </a:r>
          </a:p>
          <a:p>
            <a:pPr lvl="1"/>
            <a:r>
              <a:rPr lang="en-US" sz="2400" dirty="0" smtClean="0"/>
              <a:t>Common example: wavier of setback requirement</a:t>
            </a:r>
          </a:p>
          <a:p>
            <a:pPr eaLnBrk="1" hangingPunct="1"/>
            <a:r>
              <a:rPr lang="en-US" sz="2800" dirty="0" smtClean="0"/>
              <a:t>Exclusionary zoning (unreasonable lot size; inadequate provision for low- and moderate-income housing)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Do Land Use Controls Solve the</a:t>
            </a:r>
            <a:br>
              <a:rPr lang="en-US" sz="3600" smtClean="0"/>
            </a:br>
            <a:r>
              <a:rPr lang="en-US" sz="3600" smtClean="0"/>
              <a:t>Problem of Market Failure?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Does zoning raise the cost of “threshold” housing unnecessarily?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Does it interfere with economically efficient land use patterns?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Example: Does zoning make neighborhood services excessively remote?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Does low density resulting from zoning contribute to urban sprawl?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Houston:  effective land uses without zoning?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Newer Approaches to Land Use Control:  Planned Unit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Detailed development plan negotiated with authorities</a:t>
            </a:r>
          </a:p>
          <a:p>
            <a:r>
              <a:rPr lang="en-US" dirty="0" smtClean="0"/>
              <a:t>Mixed use</a:t>
            </a:r>
          </a:p>
          <a:p>
            <a:r>
              <a:rPr lang="en-US" dirty="0" smtClean="0"/>
              <a:t>Mixed density</a:t>
            </a:r>
          </a:p>
          <a:p>
            <a:r>
              <a:rPr lang="en-US" dirty="0"/>
              <a:t>No standard setback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Open community spaces</a:t>
            </a:r>
          </a:p>
          <a:p>
            <a:r>
              <a:rPr lang="en-US" dirty="0" smtClean="0"/>
              <a:t>Community recreation and other facilities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3037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Newer Approaches to Land Use Controls:  Performance Standards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Storm runoff limits</a:t>
            </a:r>
          </a:p>
          <a:p>
            <a:r>
              <a:rPr lang="en-US" dirty="0" smtClean="0"/>
              <a:t>Noise and emission limits</a:t>
            </a:r>
          </a:p>
          <a:p>
            <a:r>
              <a:rPr lang="en-US" dirty="0" smtClean="0"/>
              <a:t>Traffic impact limits</a:t>
            </a:r>
          </a:p>
          <a:p>
            <a:r>
              <a:rPr lang="en-US" dirty="0" smtClean="0"/>
              <a:t>Tree removal restrictions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294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More New Land Use Controls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480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Impact fees</a:t>
            </a:r>
          </a:p>
          <a:p>
            <a:pPr lvl="1" eaLnBrk="1" hangingPunct="1"/>
            <a:r>
              <a:rPr lang="en-US" sz="2400" dirty="0" smtClean="0"/>
              <a:t>Favorite of economists (in principle)</a:t>
            </a:r>
          </a:p>
          <a:p>
            <a:pPr lvl="1" eaLnBrk="1" hangingPunct="1"/>
            <a:r>
              <a:rPr lang="en-US" sz="2400" dirty="0" smtClean="0"/>
              <a:t>Despised by many in the building community</a:t>
            </a:r>
          </a:p>
          <a:p>
            <a:pPr lvl="1" eaLnBrk="1" hangingPunct="1"/>
            <a:r>
              <a:rPr lang="en-US" sz="2400" dirty="0" smtClean="0"/>
              <a:t>Appear to be used more as revenue source than tool to guide land use</a:t>
            </a:r>
          </a:p>
          <a:p>
            <a:pPr eaLnBrk="1" hangingPunct="1"/>
            <a:r>
              <a:rPr lang="en-US" sz="2800" dirty="0" smtClean="0"/>
              <a:t>Growth restrictions</a:t>
            </a:r>
          </a:p>
          <a:p>
            <a:pPr lvl="1" eaLnBrk="1" hangingPunct="1"/>
            <a:r>
              <a:rPr lang="en-US" sz="2400" dirty="0" smtClean="0"/>
              <a:t>Temporary moratoriums</a:t>
            </a:r>
          </a:p>
          <a:p>
            <a:pPr lvl="1" eaLnBrk="1" hangingPunct="1"/>
            <a:r>
              <a:rPr lang="en-US" sz="2400" dirty="0" smtClean="0"/>
              <a:t>US Supreme Court refuses to review Petaluma, Ca. limit on the number of new housing units.</a:t>
            </a:r>
          </a:p>
          <a:p>
            <a:pPr lvl="1" eaLnBrk="1" hangingPunct="1"/>
            <a:r>
              <a:rPr lang="en-US" sz="2400" dirty="0" smtClean="0"/>
              <a:t>Also Boulder, Co. and Boca Raton, Fl.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Way?  Form Based Zoning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93567"/>
            <a:ext cx="8991600" cy="353966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n-lt"/>
                <a:cs typeface="+mn-cs"/>
              </a:rPr>
              <a:t>Land uses are determined not by prescription but “organically” based on:</a:t>
            </a:r>
          </a:p>
          <a:p>
            <a:pPr lvl="1"/>
            <a:r>
              <a:rPr lang="en-US" sz="2800" dirty="0">
                <a:latin typeface="+mn-lt"/>
                <a:cs typeface="+mn-cs"/>
              </a:rPr>
              <a:t>Development density</a:t>
            </a:r>
          </a:p>
          <a:p>
            <a:pPr lvl="1"/>
            <a:r>
              <a:rPr lang="en-US" sz="2800" dirty="0">
                <a:latin typeface="+mn-lt"/>
                <a:cs typeface="+mn-cs"/>
              </a:rPr>
              <a:t>Street character</a:t>
            </a:r>
          </a:p>
          <a:p>
            <a:pPr lvl="1"/>
            <a:r>
              <a:rPr lang="en-US" sz="2800" dirty="0">
                <a:latin typeface="+mn-lt"/>
                <a:cs typeface="+mn-cs"/>
              </a:rPr>
              <a:t>Parking arrangements</a:t>
            </a:r>
          </a:p>
          <a:p>
            <a:pPr lvl="1"/>
            <a:r>
              <a:rPr lang="en-US" sz="2800" dirty="0">
                <a:latin typeface="+mn-lt"/>
                <a:cs typeface="+mn-cs"/>
              </a:rPr>
              <a:t>Walkway character</a:t>
            </a:r>
          </a:p>
          <a:p>
            <a:pPr lvl="1"/>
            <a:r>
              <a:rPr lang="en-US" sz="2800" dirty="0">
                <a:latin typeface="+mn-lt"/>
                <a:cs typeface="+mn-cs"/>
              </a:rPr>
              <a:t>Structure shapes and sizes</a:t>
            </a:r>
          </a:p>
          <a:p>
            <a:pPr lvl="1"/>
            <a:r>
              <a:rPr lang="en-US" sz="2800" dirty="0">
                <a:latin typeface="+mn-lt"/>
                <a:cs typeface="+mn-cs"/>
              </a:rPr>
              <a:t>Foliage character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21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382000" cy="1252728"/>
          </a:xfrm>
        </p:spPr>
        <p:txBody>
          <a:bodyPr>
            <a:noAutofit/>
          </a:bodyPr>
          <a:lstStyle/>
          <a:p>
            <a:r>
              <a:rPr lang="en-US" sz="4000" dirty="0" smtClean="0"/>
              <a:t>How Form Based Zoning Works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Within </a:t>
            </a:r>
            <a:r>
              <a:rPr lang="en-US" dirty="0" err="1" smtClean="0"/>
              <a:t>brod</a:t>
            </a:r>
            <a:r>
              <a:rPr lang="en-US" dirty="0" smtClean="0"/>
              <a:t> categories, land uses can go anywhere</a:t>
            </a:r>
          </a:p>
          <a:p>
            <a:r>
              <a:rPr lang="en-US" dirty="0" smtClean="0"/>
              <a:t>Households will select a form that suites their location, household and lifestyle preference:  rural, suburb, urban core</a:t>
            </a:r>
          </a:p>
          <a:p>
            <a:r>
              <a:rPr lang="en-US" dirty="0" smtClean="0"/>
              <a:t>Non-residential uses will select as their business requires:</a:t>
            </a:r>
          </a:p>
          <a:p>
            <a:pPr lvl="1"/>
            <a:r>
              <a:rPr lang="en-US" dirty="0" smtClean="0"/>
              <a:t>Neighborhood shops vs large urban stores</a:t>
            </a:r>
          </a:p>
          <a:p>
            <a:pPr lvl="1"/>
            <a:r>
              <a:rPr lang="en-US" dirty="0" smtClean="0"/>
              <a:t>Small local offices vs financial centers</a:t>
            </a:r>
          </a:p>
          <a:p>
            <a:r>
              <a:rPr lang="en-US" dirty="0" smtClean="0"/>
              <a:t>Example:  Denver, Colorado </a:t>
            </a:r>
            <a:r>
              <a:rPr lang="en-US" dirty="0" smtClean="0">
                <a:hlinkClick r:id="rId2"/>
              </a:rPr>
              <a:t>http://formbasedcodes.org/codes/denver-commons/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2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Spaceship Earth?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other effects of the “spaceship earth” </a:t>
            </a:r>
            <a:r>
              <a:rPr lang="en-US" dirty="0" smtClean="0"/>
              <a:t>scenario?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30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Sample of Environmental Controls</a:t>
            </a:r>
            <a:br>
              <a:rPr lang="en-US" sz="3600" dirty="0" smtClean="0"/>
            </a:br>
            <a:r>
              <a:rPr lang="en-US" sz="3600" dirty="0" smtClean="0"/>
              <a:t>since the Late 1960s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6250"/>
            <a:ext cx="8229600" cy="43846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Clean Air Act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Clean Water Act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Comprehensive Environmental Response Compensation and Liability Act (CERCLA)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Occupational Safety and Health Act (OSHA)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Endangered Species Act</a:t>
            </a:r>
          </a:p>
          <a:p>
            <a:pPr eaLnBrk="1" hangingPunct="1">
              <a:lnSpc>
                <a:spcPct val="90000"/>
              </a:lnSpc>
            </a:pPr>
            <a:r>
              <a:rPr lang="en-US" sz="3400" dirty="0" smtClean="0"/>
              <a:t>Increasing limitations on “fracking”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408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Hazardous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Asbestos and fiberglass</a:t>
            </a:r>
          </a:p>
          <a:p>
            <a:r>
              <a:rPr lang="en-US" dirty="0" smtClean="0"/>
              <a:t>PCBs</a:t>
            </a:r>
          </a:p>
          <a:p>
            <a:r>
              <a:rPr lang="en-US" dirty="0" smtClean="0"/>
              <a:t>Leaking underground storage tanks (LUSTS)</a:t>
            </a:r>
          </a:p>
          <a:p>
            <a:r>
              <a:rPr lang="en-US" dirty="0" smtClean="0"/>
              <a:t>Radon</a:t>
            </a:r>
          </a:p>
          <a:p>
            <a:r>
              <a:rPr lang="en-US" dirty="0" smtClean="0"/>
              <a:t>Mold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026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92150"/>
          </a:xfrm>
        </p:spPr>
        <p:txBody>
          <a:bodyPr/>
          <a:lstStyle/>
          <a:p>
            <a:pPr eaLnBrk="1" hangingPunct="1"/>
            <a:r>
              <a:rPr lang="en-US" sz="3600" smtClean="0"/>
              <a:t>Limitations on Ownership</a:t>
            </a:r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978275" y="3962400"/>
            <a:ext cx="1616075" cy="9906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Police</a:t>
            </a:r>
          </a:p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Regulatory </a:t>
            </a:r>
          </a:p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Power</a:t>
            </a: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2286000" y="5410200"/>
            <a:ext cx="1447800" cy="762000"/>
          </a:xfrm>
          <a:prstGeom prst="rect">
            <a:avLst/>
          </a:prstGeom>
          <a:solidFill>
            <a:srgbClr val="CCFF99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Liens</a:t>
            </a:r>
          </a:p>
        </p:txBody>
      </p:sp>
      <p:sp>
        <p:nvSpPr>
          <p:cNvPr id="269317" name="Rectangle 5"/>
          <p:cNvSpPr>
            <a:spLocks noChangeArrowheads="1"/>
          </p:cNvSpPr>
          <p:nvPr/>
        </p:nvSpPr>
        <p:spPr bwMode="auto">
          <a:xfrm>
            <a:off x="2301875" y="3962400"/>
            <a:ext cx="1447800" cy="9906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Eminent </a:t>
            </a:r>
          </a:p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Domain</a:t>
            </a: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190750" y="2935288"/>
            <a:ext cx="15732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Complete</a:t>
            </a:r>
          </a:p>
          <a:p>
            <a:pPr algn="ctr"/>
            <a:r>
              <a:rPr lang="en-US" sz="2400" b="1"/>
              <a:t>Removal</a:t>
            </a: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3830638" y="2935288"/>
            <a:ext cx="1946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Restrictions</a:t>
            </a:r>
          </a:p>
          <a:p>
            <a:pPr algn="ctr"/>
            <a:r>
              <a:rPr lang="en-US" sz="2400" b="1"/>
              <a:t>On Use</a:t>
            </a: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5664200" y="2743200"/>
            <a:ext cx="18780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/>
              <a:t>Division of</a:t>
            </a:r>
          </a:p>
          <a:p>
            <a:pPr algn="ctr">
              <a:lnSpc>
                <a:spcPct val="80000"/>
              </a:lnSpc>
            </a:pPr>
            <a:r>
              <a:rPr lang="en-US" sz="2400" b="1"/>
              <a:t>Use or</a:t>
            </a:r>
          </a:p>
          <a:p>
            <a:pPr algn="ctr">
              <a:lnSpc>
                <a:spcPct val="80000"/>
              </a:lnSpc>
            </a:pPr>
            <a:r>
              <a:rPr lang="en-US" sz="2400" b="1"/>
              <a:t>Possession</a:t>
            </a:r>
          </a:p>
        </p:txBody>
      </p:sp>
      <p:sp>
        <p:nvSpPr>
          <p:cNvPr id="269321" name="Text Box 9"/>
          <p:cNvSpPr txBox="1">
            <a:spLocks noChangeArrowheads="1"/>
          </p:cNvSpPr>
          <p:nvPr/>
        </p:nvSpPr>
        <p:spPr bwMode="auto">
          <a:xfrm>
            <a:off x="7527925" y="2895600"/>
            <a:ext cx="1385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Share in</a:t>
            </a:r>
          </a:p>
          <a:p>
            <a:pPr algn="ctr"/>
            <a:r>
              <a:rPr lang="en-US" sz="2400" b="1"/>
              <a:t>Value</a:t>
            </a:r>
          </a:p>
        </p:txBody>
      </p:sp>
      <p:sp>
        <p:nvSpPr>
          <p:cNvPr id="269322" name="Line 10"/>
          <p:cNvSpPr>
            <a:spLocks noChangeShapeType="1"/>
          </p:cNvSpPr>
          <p:nvPr/>
        </p:nvSpPr>
        <p:spPr bwMode="auto">
          <a:xfrm>
            <a:off x="2378075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3" name="Line 11"/>
          <p:cNvSpPr>
            <a:spLocks noChangeShapeType="1"/>
          </p:cNvSpPr>
          <p:nvPr/>
        </p:nvSpPr>
        <p:spPr bwMode="auto">
          <a:xfrm>
            <a:off x="4054475" y="3733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4" name="Line 12"/>
          <p:cNvSpPr>
            <a:spLocks noChangeShapeType="1"/>
          </p:cNvSpPr>
          <p:nvPr/>
        </p:nvSpPr>
        <p:spPr bwMode="auto">
          <a:xfrm>
            <a:off x="5883275" y="3733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5" name="Line 13"/>
          <p:cNvSpPr>
            <a:spLocks noChangeShapeType="1"/>
          </p:cNvSpPr>
          <p:nvPr/>
        </p:nvSpPr>
        <p:spPr bwMode="auto">
          <a:xfrm>
            <a:off x="7635875" y="37338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6" name="Line 14"/>
          <p:cNvSpPr>
            <a:spLocks noChangeShapeType="1"/>
          </p:cNvSpPr>
          <p:nvPr/>
        </p:nvSpPr>
        <p:spPr bwMode="auto">
          <a:xfrm>
            <a:off x="6035675" y="4419600"/>
            <a:ext cx="9906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7" name="Line 15"/>
          <p:cNvSpPr>
            <a:spLocks noChangeShapeType="1"/>
          </p:cNvSpPr>
          <p:nvPr/>
        </p:nvSpPr>
        <p:spPr bwMode="auto">
          <a:xfrm>
            <a:off x="7788275" y="5791200"/>
            <a:ext cx="838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3962400" y="5410200"/>
            <a:ext cx="1676400" cy="762000"/>
          </a:xfrm>
          <a:prstGeom prst="rect">
            <a:avLst/>
          </a:prstGeom>
          <a:solidFill>
            <a:srgbClr val="CCFF99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Deed</a:t>
            </a:r>
          </a:p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Restrictions</a:t>
            </a:r>
          </a:p>
        </p:txBody>
      </p:sp>
      <p:sp>
        <p:nvSpPr>
          <p:cNvPr id="269329" name="Rectangle 17"/>
          <p:cNvSpPr>
            <a:spLocks noChangeArrowheads="1"/>
          </p:cNvSpPr>
          <p:nvPr/>
        </p:nvSpPr>
        <p:spPr bwMode="auto">
          <a:xfrm>
            <a:off x="7543800" y="3962400"/>
            <a:ext cx="1447800" cy="990600"/>
          </a:xfrm>
          <a:prstGeom prst="rect">
            <a:avLst/>
          </a:prstGeom>
          <a:solidFill>
            <a:srgbClr val="CCFFFF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Taxation</a:t>
            </a: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5867400" y="5410200"/>
            <a:ext cx="1524000" cy="457200"/>
          </a:xfrm>
          <a:prstGeom prst="rect">
            <a:avLst/>
          </a:prstGeom>
          <a:solidFill>
            <a:srgbClr val="CCFF99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Easements</a:t>
            </a:r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5867400" y="6019800"/>
            <a:ext cx="1524000" cy="381000"/>
          </a:xfrm>
          <a:prstGeom prst="rect">
            <a:avLst/>
          </a:prstGeom>
          <a:solidFill>
            <a:srgbClr val="CCFF99"/>
          </a:solidFill>
          <a:ln w="25400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200" b="1" i="1">
                <a:solidFill>
                  <a:srgbClr val="000000"/>
                </a:solidFill>
              </a:rPr>
              <a:t>Leases</a:t>
            </a:r>
          </a:p>
        </p:txBody>
      </p:sp>
      <p:pic>
        <p:nvPicPr>
          <p:cNvPr id="269332" name="Picture 20" descr="j025209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752600"/>
            <a:ext cx="9207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33" name="Picture 21" descr="wreckingba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752600"/>
            <a:ext cx="116681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34" name="Picture 22" descr="barri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2057400"/>
            <a:ext cx="13017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35" name="Picture 23" descr="cut$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48600" y="1828800"/>
            <a:ext cx="12954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715000" y="1524000"/>
            <a:ext cx="931863" cy="1090613"/>
            <a:chOff x="3600" y="960"/>
            <a:chExt cx="587" cy="687"/>
          </a:xfrm>
        </p:grpSpPr>
        <p:sp>
          <p:nvSpPr>
            <p:cNvPr id="17435" name="AutoShape 25"/>
            <p:cNvSpPr>
              <a:spLocks noChangeArrowheads="1"/>
            </p:cNvSpPr>
            <p:nvPr/>
          </p:nvSpPr>
          <p:spPr bwMode="auto">
            <a:xfrm rot="-1157402">
              <a:off x="3888" y="960"/>
              <a:ext cx="47" cy="687"/>
            </a:xfrm>
            <a:prstGeom prst="cube">
              <a:avLst>
                <a:gd name="adj" fmla="val 4687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436" name="Picture 26" descr="forren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130639">
              <a:off x="3600" y="1008"/>
              <a:ext cx="587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9339" name="WordArt 27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20193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Arial Black"/>
              </a:rPr>
              <a:t>Government</a:t>
            </a:r>
          </a:p>
        </p:txBody>
      </p:sp>
      <p:sp>
        <p:nvSpPr>
          <p:cNvPr id="269340" name="WordArt 28"/>
          <p:cNvSpPr>
            <a:spLocks noChangeArrowheads="1" noChangeShapeType="1" noTextEdit="1"/>
          </p:cNvSpPr>
          <p:nvPr/>
        </p:nvSpPr>
        <p:spPr bwMode="auto">
          <a:xfrm>
            <a:off x="609600" y="5591175"/>
            <a:ext cx="11811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Private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/>
      <p:bldP spid="269315" grpId="1" animBg="1"/>
      <p:bldP spid="269316" grpId="0" animBg="1"/>
      <p:bldP spid="269317" grpId="0" animBg="1"/>
      <p:bldP spid="269318" grpId="0"/>
      <p:bldP spid="269319" grpId="0"/>
      <p:bldP spid="269320" grpId="0"/>
      <p:bldP spid="269321" grpId="0"/>
      <p:bldP spid="269322" grpId="0" animBg="1"/>
      <p:bldP spid="269323" grpId="0" animBg="1"/>
      <p:bldP spid="269324" grpId="0" animBg="1"/>
      <p:bldP spid="269325" grpId="0" animBg="1"/>
      <p:bldP spid="269326" grpId="0" animBg="1"/>
      <p:bldP spid="269327" grpId="0" animBg="1"/>
      <p:bldP spid="269328" grpId="0" animBg="1"/>
      <p:bldP spid="269328" grpId="1" animBg="1"/>
      <p:bldP spid="269329" grpId="0" animBg="1"/>
      <p:bldP spid="269330" grpId="0" animBg="1"/>
      <p:bldP spid="269331" grpId="0" animBg="1"/>
      <p:bldP spid="269339" grpId="0" animBg="1"/>
      <p:bldP spid="26934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there a limit to regulation?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Pennsylvania Coal Company v Mahon (US Supreme Court, 1922): </a:t>
            </a:r>
          </a:p>
          <a:p>
            <a:pPr lvl="1"/>
            <a:r>
              <a:rPr lang="en-US" dirty="0" smtClean="0"/>
              <a:t>Courts must balance public safety and welfare against taking of property</a:t>
            </a:r>
          </a:p>
          <a:p>
            <a:pPr lvl="1"/>
            <a:r>
              <a:rPr lang="en-US" dirty="0" smtClean="0"/>
              <a:t>At some point eminent domain must be used.  (</a:t>
            </a:r>
            <a:r>
              <a:rPr lang="en-US" dirty="0" err="1" smtClean="0">
                <a:solidFill>
                  <a:srgbClr val="FF0000"/>
                </a:solidFill>
              </a:rPr>
              <a:t>Murr</a:t>
            </a:r>
            <a:r>
              <a:rPr lang="en-US" dirty="0" smtClean="0">
                <a:solidFill>
                  <a:srgbClr val="FF0000"/>
                </a:solidFill>
              </a:rPr>
              <a:t> v. Wisconsin now before USSC</a:t>
            </a:r>
            <a:r>
              <a:rPr lang="en-US" dirty="0" smtClean="0"/>
              <a:t>)</a:t>
            </a:r>
          </a:p>
          <a:p>
            <a:r>
              <a:rPr lang="en-US" dirty="0" smtClean="0"/>
              <a:t>Minority opinion in the case:  “We are in danger of forgetting that a strong public desire to improve the public condition is not enough to warrant achieving the desire by a shorter cut than the constitutional way of paying for it.”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71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Power of Eminent Domain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524000"/>
            <a:ext cx="7924800" cy="5029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Eminent domain: Right of government to acquire private land, without the owner’s consent, for public use, with due process and just compensation</a:t>
            </a:r>
          </a:p>
          <a:p>
            <a:pPr eaLnBrk="1" hangingPunct="1"/>
            <a:r>
              <a:rPr lang="en-US" sz="2800" dirty="0" smtClean="0"/>
              <a:t>Condemnation: Legal procedure for exercising the right of eminent domain</a:t>
            </a:r>
          </a:p>
          <a:p>
            <a:pPr lvl="1" eaLnBrk="1" hangingPunct="1"/>
            <a:r>
              <a:rPr lang="en-US" sz="2400" dirty="0" smtClean="0"/>
              <a:t>Public use vs. public purpose</a:t>
            </a:r>
          </a:p>
          <a:p>
            <a:pPr lvl="1" eaLnBrk="1" hangingPunct="1"/>
            <a:r>
              <a:rPr lang="en-US" sz="2400" dirty="0" smtClean="0"/>
              <a:t>Just compensation based on highest and best use</a:t>
            </a:r>
          </a:p>
          <a:p>
            <a:pPr lvl="1" eaLnBrk="1" hangingPunct="1"/>
            <a:r>
              <a:rPr lang="en-US" sz="2400" dirty="0" smtClean="0"/>
              <a:t>Problems of excessive use</a:t>
            </a:r>
          </a:p>
          <a:p>
            <a:pPr eaLnBrk="1" hangingPunct="1"/>
            <a:r>
              <a:rPr lang="en-US" sz="2800" dirty="0" smtClean="0"/>
              <a:t>Inverse condemnation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7" grpId="0" build="p" bldLvl="2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Eminent Domain Controversy - I</a:t>
            </a:r>
          </a:p>
        </p:txBody>
      </p:sp>
      <p:sp>
        <p:nvSpPr>
          <p:cNvPr id="72707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Concept of “public use” expanded to “public purpose”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US Supreme Court in 1954 allowed condemnation of “blighted areas” for private redevelopment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Michigan Supreme Court in 1981 allowed condemnation to enable GM manufacturing facilities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Wide-spread subsequent condemnation of “blighted areas” for private redevelopment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Driven by local government hunger for an increased property tax base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Eminent Domain Controversy - II</a:t>
            </a:r>
          </a:p>
        </p:txBody>
      </p:sp>
      <p:sp>
        <p:nvSpPr>
          <p:cNvPr id="74755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01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Kelo v. New London Ct., 2005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U. S. Supreme Court allowed use of eminent domain to obtain non-blighted property for private redevelopment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Left it to states to decide whether to intervene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Most states initiated legislation to limit use of eminent domain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Congress enacted law to prevent application of Federal monies for such use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Most states moderated the proposed laws to limit eminent domain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hlinkClick r:id="rId3"/>
              </a:rPr>
              <a:t>http://www.youtube.com/watch?v=4N1svadJQ40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575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Larger Perspective on “Kelo”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London, Ct. had been long recognized as an abandoned and depressed community. 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 community/state plan of redevelopment had evolved, with subsidies from the state.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Achievement of the plan required removal of all of the houses in the Kelo area.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“Kelo” can hardly be viewed as an isolated or arbitrary taking.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Greatest significance of the USSC “Kelo” decision?- Shift of authority back to the states.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513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Effect of Property Taxes on Real Estate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property taxes reduce property values and property wealth?</a:t>
            </a:r>
          </a:p>
          <a:p>
            <a:r>
              <a:rPr lang="en-US" dirty="0" smtClean="0"/>
              <a:t>Can an efficient property tax enhance property values and property wealth by the services it funds?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37692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Property Taxes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A primary source of local government revenue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Reliable and countercyclical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Many taxing authorities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Improvement districts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County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Transportation authorities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Schools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Water management districts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83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Property Exempt from Taxes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24000"/>
            <a:ext cx="7924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Religious organizations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State Property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Nonprofit organizations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Homestead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Educational institutions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Determination of Tax Rate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175125" y="11811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1181100" y="1657350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Tax rate  = 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2847181" y="1428750"/>
            <a:ext cx="2306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Total budget of </a:t>
            </a:r>
          </a:p>
          <a:p>
            <a:r>
              <a:rPr lang="en-US" sz="2400" dirty="0">
                <a:latin typeface="Times New Roman" pitchFamily="18" charset="0"/>
              </a:rPr>
              <a:t>Taxing Authority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5066506" y="1631950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-</a:t>
            </a:r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5410199" y="1435100"/>
            <a:ext cx="1800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Income from</a:t>
            </a:r>
          </a:p>
          <a:p>
            <a:r>
              <a:rPr lang="en-US" sz="2400" dirty="0">
                <a:latin typeface="Times New Roman" pitchFamily="18" charset="0"/>
              </a:rPr>
              <a:t>other sources</a:t>
            </a:r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2720975" y="2322512"/>
            <a:ext cx="472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2917825" y="2389187"/>
            <a:ext cx="1935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Total assessed</a:t>
            </a:r>
          </a:p>
          <a:p>
            <a:r>
              <a:rPr lang="en-US" sz="2400" dirty="0">
                <a:latin typeface="Times New Roman" pitchFamily="18" charset="0"/>
              </a:rPr>
              <a:t>       value</a:t>
            </a:r>
          </a:p>
        </p:txBody>
      </p:sp>
      <p:sp>
        <p:nvSpPr>
          <p:cNvPr id="1036" name="Text Box 10"/>
          <p:cNvSpPr txBox="1">
            <a:spLocks noChangeArrowheads="1"/>
          </p:cNvSpPr>
          <p:nvPr/>
        </p:nvSpPr>
        <p:spPr bwMode="auto">
          <a:xfrm>
            <a:off x="5411788" y="2306637"/>
            <a:ext cx="2695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Total value of </a:t>
            </a:r>
          </a:p>
          <a:p>
            <a:r>
              <a:rPr lang="en-US" sz="2400" dirty="0">
                <a:latin typeface="Times New Roman" pitchFamily="18" charset="0"/>
              </a:rPr>
              <a:t>property exemptions</a:t>
            </a:r>
          </a:p>
        </p:txBody>
      </p:sp>
      <p:sp>
        <p:nvSpPr>
          <p:cNvPr id="1037" name="Text Box 11"/>
          <p:cNvSpPr txBox="1">
            <a:spLocks noChangeArrowheads="1"/>
          </p:cNvSpPr>
          <p:nvPr/>
        </p:nvSpPr>
        <p:spPr bwMode="auto">
          <a:xfrm>
            <a:off x="3017837" y="33750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or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795918"/>
              </p:ext>
            </p:extLst>
          </p:nvPr>
        </p:nvGraphicFramePr>
        <p:xfrm>
          <a:off x="4056061" y="3108325"/>
          <a:ext cx="259080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4" imgW="952200" imgH="431640" progId="Equation.3">
                  <p:embed/>
                </p:oleObj>
              </mc:Choice>
              <mc:Fallback>
                <p:oleObj name="Equation" r:id="rId4" imgW="95220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061" y="3108325"/>
                        <a:ext cx="259080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8" name="Text Box 13"/>
          <p:cNvSpPr txBox="1">
            <a:spLocks noChangeArrowheads="1"/>
          </p:cNvSpPr>
          <p:nvPr/>
        </p:nvSpPr>
        <p:spPr bwMode="auto">
          <a:xfrm>
            <a:off x="4982368" y="2489200"/>
            <a:ext cx="31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-</a:t>
            </a:r>
          </a:p>
        </p:txBody>
      </p:sp>
      <p:sp>
        <p:nvSpPr>
          <p:cNvPr id="1039" name="Text Box 14"/>
          <p:cNvSpPr txBox="1">
            <a:spLocks noChangeArrowheads="1"/>
          </p:cNvSpPr>
          <p:nvPr/>
        </p:nvSpPr>
        <p:spPr bwMode="auto">
          <a:xfrm>
            <a:off x="3938588" y="5715000"/>
            <a:ext cx="39131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</a:rPr>
              <a:t>Or, a tax rate of 2 percent.</a:t>
            </a:r>
          </a:p>
          <a:p>
            <a:r>
              <a:rPr lang="en-US" sz="2800" dirty="0">
                <a:latin typeface="Times New Roman" pitchFamily="18" charset="0"/>
              </a:rPr>
              <a:t>Or 20 mills</a:t>
            </a:r>
          </a:p>
        </p:txBody>
      </p:sp>
      <p:grpSp>
        <p:nvGrpSpPr>
          <p:cNvPr id="1040" name="Group 15"/>
          <p:cNvGrpSpPr>
            <a:grpSpLocks/>
          </p:cNvGrpSpPr>
          <p:nvPr/>
        </p:nvGrpSpPr>
        <p:grpSpPr bwMode="auto">
          <a:xfrm>
            <a:off x="1909762" y="4329906"/>
            <a:ext cx="5334000" cy="1439862"/>
            <a:chOff x="1056" y="2513"/>
            <a:chExt cx="3360" cy="907"/>
          </a:xfrm>
        </p:grpSpPr>
        <p:sp>
          <p:nvSpPr>
            <p:cNvPr id="1041" name="AutoShape 16"/>
            <p:cNvSpPr>
              <a:spLocks noChangeAspect="1" noChangeArrowheads="1" noTextEdit="1"/>
            </p:cNvSpPr>
            <p:nvPr/>
          </p:nvSpPr>
          <p:spPr bwMode="auto">
            <a:xfrm>
              <a:off x="1248" y="2513"/>
              <a:ext cx="316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>
              <a:off x="1735" y="2812"/>
              <a:ext cx="2640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1760" y="3161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020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1706" y="3161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4337" y="2842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4014" y="2842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47" name="Rectangle 22"/>
            <p:cNvSpPr>
              <a:spLocks noChangeArrowheads="1"/>
            </p:cNvSpPr>
            <p:nvPr/>
          </p:nvSpPr>
          <p:spPr bwMode="auto">
            <a:xfrm>
              <a:off x="3961" y="2842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48" name="Rectangle 23"/>
            <p:cNvSpPr>
              <a:spLocks noChangeArrowheads="1"/>
            </p:cNvSpPr>
            <p:nvPr/>
          </p:nvSpPr>
          <p:spPr bwMode="auto">
            <a:xfrm>
              <a:off x="3642" y="2842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49" name="Rectangle 24"/>
            <p:cNvSpPr>
              <a:spLocks noChangeArrowheads="1"/>
            </p:cNvSpPr>
            <p:nvPr/>
          </p:nvSpPr>
          <p:spPr bwMode="auto">
            <a:xfrm>
              <a:off x="3588" y="2842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0" name="Rectangle 25"/>
            <p:cNvSpPr>
              <a:spLocks noChangeArrowheads="1"/>
            </p:cNvSpPr>
            <p:nvPr/>
          </p:nvSpPr>
          <p:spPr bwMode="auto">
            <a:xfrm>
              <a:off x="3269" y="2842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1" name="Rectangle 26"/>
            <p:cNvSpPr>
              <a:spLocks noChangeArrowheads="1"/>
            </p:cNvSpPr>
            <p:nvPr/>
          </p:nvSpPr>
          <p:spPr bwMode="auto">
            <a:xfrm>
              <a:off x="2766" y="2842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 dirty="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 dirty="0">
                <a:solidFill>
                  <a:srgbClr val="731324"/>
                </a:solidFill>
              </a:endParaRPr>
            </a:p>
          </p:txBody>
        </p:sp>
        <p:sp>
          <p:nvSpPr>
            <p:cNvPr id="1052" name="Rectangle 27"/>
            <p:cNvSpPr>
              <a:spLocks noChangeArrowheads="1"/>
            </p:cNvSpPr>
            <p:nvPr/>
          </p:nvSpPr>
          <p:spPr bwMode="auto">
            <a:xfrm>
              <a:off x="2712" y="2842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3" name="Rectangle 28"/>
            <p:cNvSpPr>
              <a:spLocks noChangeArrowheads="1"/>
            </p:cNvSpPr>
            <p:nvPr/>
          </p:nvSpPr>
          <p:spPr bwMode="auto">
            <a:xfrm>
              <a:off x="2393" y="2842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4" name="Rectangle 29"/>
            <p:cNvSpPr>
              <a:spLocks noChangeArrowheads="1"/>
            </p:cNvSpPr>
            <p:nvPr/>
          </p:nvSpPr>
          <p:spPr bwMode="auto">
            <a:xfrm>
              <a:off x="2340" y="2842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5" name="Rectangle 30"/>
            <p:cNvSpPr>
              <a:spLocks noChangeArrowheads="1"/>
            </p:cNvSpPr>
            <p:nvPr/>
          </p:nvSpPr>
          <p:spPr bwMode="auto">
            <a:xfrm>
              <a:off x="2021" y="2842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500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6" name="Rectangle 31"/>
            <p:cNvSpPr>
              <a:spLocks noChangeArrowheads="1"/>
            </p:cNvSpPr>
            <p:nvPr/>
          </p:nvSpPr>
          <p:spPr bwMode="auto">
            <a:xfrm>
              <a:off x="1971" y="2842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7" name="Rectangle 32"/>
            <p:cNvSpPr>
              <a:spLocks noChangeArrowheads="1"/>
            </p:cNvSpPr>
            <p:nvPr/>
          </p:nvSpPr>
          <p:spPr bwMode="auto">
            <a:xfrm>
              <a:off x="1867" y="2842"/>
              <a:ext cx="10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8" name="Rectangle 33"/>
            <p:cNvSpPr>
              <a:spLocks noChangeArrowheads="1"/>
            </p:cNvSpPr>
            <p:nvPr/>
          </p:nvSpPr>
          <p:spPr bwMode="auto">
            <a:xfrm>
              <a:off x="1789" y="2842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59" name="Rectangle 34"/>
            <p:cNvSpPr>
              <a:spLocks noChangeArrowheads="1"/>
            </p:cNvSpPr>
            <p:nvPr/>
          </p:nvSpPr>
          <p:spPr bwMode="auto">
            <a:xfrm>
              <a:off x="4150" y="2539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0" name="Rectangle 35"/>
            <p:cNvSpPr>
              <a:spLocks noChangeArrowheads="1"/>
            </p:cNvSpPr>
            <p:nvPr/>
          </p:nvSpPr>
          <p:spPr bwMode="auto">
            <a:xfrm>
              <a:off x="3828" y="2539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1" name="Rectangle 36"/>
            <p:cNvSpPr>
              <a:spLocks noChangeArrowheads="1"/>
            </p:cNvSpPr>
            <p:nvPr/>
          </p:nvSpPr>
          <p:spPr bwMode="auto">
            <a:xfrm>
              <a:off x="3774" y="2539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2" name="Rectangle 37"/>
            <p:cNvSpPr>
              <a:spLocks noChangeArrowheads="1"/>
            </p:cNvSpPr>
            <p:nvPr/>
          </p:nvSpPr>
          <p:spPr bwMode="auto">
            <a:xfrm>
              <a:off x="3456" y="2539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3" name="Rectangle 38"/>
            <p:cNvSpPr>
              <a:spLocks noChangeArrowheads="1"/>
            </p:cNvSpPr>
            <p:nvPr/>
          </p:nvSpPr>
          <p:spPr bwMode="auto">
            <a:xfrm>
              <a:off x="3402" y="2539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4" name="Rectangle 39"/>
            <p:cNvSpPr>
              <a:spLocks noChangeArrowheads="1"/>
            </p:cNvSpPr>
            <p:nvPr/>
          </p:nvSpPr>
          <p:spPr bwMode="auto">
            <a:xfrm>
              <a:off x="3194" y="2539"/>
              <a:ext cx="21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25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5" name="Rectangle 40"/>
            <p:cNvSpPr>
              <a:spLocks noChangeArrowheads="1"/>
            </p:cNvSpPr>
            <p:nvPr/>
          </p:nvSpPr>
          <p:spPr bwMode="auto">
            <a:xfrm>
              <a:off x="2684" y="2539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6" name="Rectangle 41"/>
            <p:cNvSpPr>
              <a:spLocks noChangeArrowheads="1"/>
            </p:cNvSpPr>
            <p:nvPr/>
          </p:nvSpPr>
          <p:spPr bwMode="auto">
            <a:xfrm>
              <a:off x="2630" y="2539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7" name="Rectangle 42"/>
            <p:cNvSpPr>
              <a:spLocks noChangeArrowheads="1"/>
            </p:cNvSpPr>
            <p:nvPr/>
          </p:nvSpPr>
          <p:spPr bwMode="auto">
            <a:xfrm>
              <a:off x="2311" y="2539"/>
              <a:ext cx="3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000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8" name="Rectangle 43"/>
            <p:cNvSpPr>
              <a:spLocks noChangeArrowheads="1"/>
            </p:cNvSpPr>
            <p:nvPr/>
          </p:nvSpPr>
          <p:spPr bwMode="auto">
            <a:xfrm>
              <a:off x="2258" y="2539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,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69" name="Rectangle 44"/>
            <p:cNvSpPr>
              <a:spLocks noChangeArrowheads="1"/>
            </p:cNvSpPr>
            <p:nvPr/>
          </p:nvSpPr>
          <p:spPr bwMode="auto">
            <a:xfrm>
              <a:off x="2049" y="2539"/>
              <a:ext cx="21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65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0" name="Rectangle 45"/>
            <p:cNvSpPr>
              <a:spLocks noChangeArrowheads="1"/>
            </p:cNvSpPr>
            <p:nvPr/>
          </p:nvSpPr>
          <p:spPr bwMode="auto">
            <a:xfrm>
              <a:off x="1976" y="2539"/>
              <a:ext cx="72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1" name="Rectangle 46"/>
            <p:cNvSpPr>
              <a:spLocks noChangeArrowheads="1"/>
            </p:cNvSpPr>
            <p:nvPr/>
          </p:nvSpPr>
          <p:spPr bwMode="auto">
            <a:xfrm>
              <a:off x="1572" y="3136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2" name="Rectangle 47"/>
            <p:cNvSpPr>
              <a:spLocks noChangeArrowheads="1"/>
            </p:cNvSpPr>
            <p:nvPr/>
          </p:nvSpPr>
          <p:spPr bwMode="auto">
            <a:xfrm>
              <a:off x="3143" y="2817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3" name="Rectangle 48"/>
            <p:cNvSpPr>
              <a:spLocks noChangeArrowheads="1"/>
            </p:cNvSpPr>
            <p:nvPr/>
          </p:nvSpPr>
          <p:spPr bwMode="auto">
            <a:xfrm>
              <a:off x="3060" y="2514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Symbol" pitchFamily="18" charset="2"/>
                </a:rPr>
                <a:t>-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4" name="Rectangle 49"/>
            <p:cNvSpPr>
              <a:spLocks noChangeArrowheads="1"/>
            </p:cNvSpPr>
            <p:nvPr/>
          </p:nvSpPr>
          <p:spPr bwMode="auto">
            <a:xfrm>
              <a:off x="1568" y="2685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5" name="Rectangle 50"/>
            <p:cNvSpPr>
              <a:spLocks noChangeArrowheads="1"/>
            </p:cNvSpPr>
            <p:nvPr/>
          </p:nvSpPr>
          <p:spPr bwMode="auto">
            <a:xfrm>
              <a:off x="1432" y="2807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16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endParaRPr lang="en-US" sz="4000">
                <a:solidFill>
                  <a:srgbClr val="731324"/>
                </a:solidFill>
              </a:endParaRPr>
            </a:p>
          </p:txBody>
        </p:sp>
        <p:sp>
          <p:nvSpPr>
            <p:cNvPr id="1076" name="Rectangle 51"/>
            <p:cNvSpPr>
              <a:spLocks noChangeArrowheads="1"/>
            </p:cNvSpPr>
            <p:nvPr/>
          </p:nvSpPr>
          <p:spPr bwMode="auto">
            <a:xfrm>
              <a:off x="1056" y="2669"/>
              <a:ext cx="62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73132E"/>
                </a:buClr>
                <a:buFont typeface="Wingdings" pitchFamily="2" charset="2"/>
                <a:buNone/>
              </a:pPr>
              <a:r>
                <a:rPr lang="en-US" sz="2700" i="1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en-US" sz="4000">
                <a:solidFill>
                  <a:srgbClr val="731324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Computing Tax Liability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3810000"/>
            <a:ext cx="6737350" cy="2647950"/>
            <a:chOff x="816" y="2400"/>
            <a:chExt cx="4244" cy="1668"/>
          </a:xfrm>
        </p:grpSpPr>
        <p:sp>
          <p:nvSpPr>
            <p:cNvPr id="88071" name="Text Box 4"/>
            <p:cNvSpPr txBox="1">
              <a:spLocks noChangeArrowheads="1"/>
            </p:cNvSpPr>
            <p:nvPr/>
          </p:nvSpPr>
          <p:spPr bwMode="auto">
            <a:xfrm>
              <a:off x="816" y="2400"/>
              <a:ext cx="4244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		</a:t>
              </a:r>
              <a:r>
                <a:rPr lang="en-US" sz="2400" b="1" dirty="0">
                  <a:latin typeface="Times New Roman" pitchFamily="18" charset="0"/>
                </a:rPr>
                <a:t>Property Tax Calculation</a:t>
              </a:r>
            </a:p>
            <a:p>
              <a:r>
                <a:rPr lang="en-US" sz="2400" b="1" dirty="0">
                  <a:latin typeface="Times New Roman" pitchFamily="18" charset="0"/>
                </a:rPr>
                <a:t>Taxing Authority 	Millage Rate	Taxes Levied</a:t>
              </a:r>
            </a:p>
            <a:p>
              <a:r>
                <a:rPr lang="en-US" sz="2400" dirty="0">
                  <a:latin typeface="Times New Roman" pitchFamily="18" charset="0"/>
                </a:rPr>
                <a:t>County				8.58		$ 943.80</a:t>
              </a:r>
            </a:p>
            <a:p>
              <a:r>
                <a:rPr lang="en-US" sz="2400" dirty="0">
                  <a:latin typeface="Times New Roman" pitchFamily="18" charset="0"/>
                </a:rPr>
                <a:t>City				3.20		  3.52.00</a:t>
              </a:r>
            </a:p>
            <a:p>
              <a:r>
                <a:rPr lang="en-US" sz="2400" dirty="0">
                  <a:latin typeface="Times New Roman" pitchFamily="18" charset="0"/>
                </a:rPr>
                <a:t>School district			9.86		1,084.60</a:t>
              </a:r>
            </a:p>
            <a:p>
              <a:r>
                <a:rPr lang="en-US" sz="2400" dirty="0">
                  <a:latin typeface="Times New Roman" pitchFamily="18" charset="0"/>
                </a:rPr>
                <a:t>Water mgt. district		0.05		      5.50</a:t>
              </a:r>
            </a:p>
            <a:p>
              <a:r>
                <a:rPr lang="en-US" sz="2400" dirty="0">
                  <a:latin typeface="Times New Roman" pitchFamily="18" charset="0"/>
                </a:rPr>
                <a:t>Total			          21.69		2,385.90</a:t>
              </a:r>
            </a:p>
          </p:txBody>
        </p:sp>
        <p:sp>
          <p:nvSpPr>
            <p:cNvPr id="88072" name="Line 5"/>
            <p:cNvSpPr>
              <a:spLocks noChangeShapeType="1"/>
            </p:cNvSpPr>
            <p:nvPr/>
          </p:nvSpPr>
          <p:spPr bwMode="auto">
            <a:xfrm>
              <a:off x="3024" y="3600"/>
              <a:ext cx="19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4325" y="1600200"/>
            <a:ext cx="5973763" cy="1979613"/>
            <a:chOff x="998" y="1008"/>
            <a:chExt cx="3763" cy="1247"/>
          </a:xfrm>
        </p:grpSpPr>
        <p:sp>
          <p:nvSpPr>
            <p:cNvPr id="88069" name="Text Box 7"/>
            <p:cNvSpPr txBox="1">
              <a:spLocks noChangeArrowheads="1"/>
            </p:cNvSpPr>
            <p:nvPr/>
          </p:nvSpPr>
          <p:spPr bwMode="auto">
            <a:xfrm>
              <a:off x="998" y="1008"/>
              <a:ext cx="3763" cy="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Market value		$150,000</a:t>
              </a:r>
            </a:p>
            <a:p>
              <a:r>
                <a:rPr lang="en-US" sz="2400" dirty="0">
                  <a:latin typeface="Times New Roman" pitchFamily="18" charset="0"/>
                </a:rPr>
                <a:t>Assessed value	  135,000  = (0.90 </a:t>
              </a:r>
              <a:r>
                <a:rPr lang="en-US" sz="2400" dirty="0"/>
                <a:t>x</a:t>
              </a:r>
              <a:r>
                <a:rPr lang="en-US" sz="2800" dirty="0">
                  <a:solidFill>
                    <a:srgbClr val="731324"/>
                  </a:solidFill>
                </a:rPr>
                <a:t> </a:t>
              </a:r>
              <a:r>
                <a:rPr lang="en-US" sz="2400" i="1" dirty="0">
                  <a:latin typeface="Times New Roman" pitchFamily="18" charset="0"/>
                </a:rPr>
                <a:t>MV</a:t>
              </a:r>
              <a:r>
                <a:rPr lang="en-US" sz="2400" dirty="0">
                  <a:latin typeface="Times New Roman" pitchFamily="18" charset="0"/>
                </a:rPr>
                <a:t>)</a:t>
              </a:r>
            </a:p>
            <a:p>
              <a:r>
                <a:rPr lang="en-US" sz="2400" dirty="0">
                  <a:latin typeface="Times New Roman" pitchFamily="18" charset="0"/>
                </a:rPr>
                <a:t>Less: exemptions           25,000</a:t>
              </a:r>
            </a:p>
            <a:p>
              <a:endParaRPr lang="en-US" sz="2400" dirty="0">
                <a:latin typeface="Times New Roman" pitchFamily="18" charset="0"/>
              </a:endParaRPr>
            </a:p>
            <a:p>
              <a:r>
                <a:rPr lang="en-US" sz="2400" dirty="0">
                  <a:latin typeface="Times New Roman" pitchFamily="18" charset="0"/>
                </a:rPr>
                <a:t>Taxable value		$110,000</a:t>
              </a:r>
            </a:p>
          </p:txBody>
        </p:sp>
        <p:sp>
          <p:nvSpPr>
            <p:cNvPr id="88070" name="Line 8"/>
            <p:cNvSpPr>
              <a:spLocks noChangeShapeType="1"/>
            </p:cNvSpPr>
            <p:nvPr/>
          </p:nvSpPr>
          <p:spPr bwMode="auto">
            <a:xfrm>
              <a:off x="2880" y="182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Land use is one of the most regulated activities in our society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Must it be this way?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45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Special Assessments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Special assessments: Taxes for specific public improvements affecting a property</a:t>
            </a:r>
          </a:p>
          <a:p>
            <a:pPr lvl="1" eaLnBrk="1" hangingPunct="1"/>
            <a:r>
              <a:rPr lang="en-US" sz="2400" smtClean="0"/>
              <a:t>Street, sewer, etc.</a:t>
            </a:r>
          </a:p>
          <a:p>
            <a:pPr lvl="1" eaLnBrk="1" hangingPunct="1"/>
            <a:r>
              <a:rPr lang="en-US" sz="2400" smtClean="0"/>
              <a:t>Usually charged on a per front foot basis</a:t>
            </a:r>
          </a:p>
          <a:p>
            <a:pPr eaLnBrk="1" hangingPunct="1"/>
            <a:r>
              <a:rPr lang="en-US" sz="2800" smtClean="0"/>
              <a:t>Example:  Street improvements of $500 per running foot of street</a:t>
            </a:r>
          </a:p>
          <a:p>
            <a:pPr lvl="1" eaLnBrk="1" hangingPunct="1"/>
            <a:r>
              <a:rPr lang="en-US" sz="2400" smtClean="0"/>
              <a:t>For lot with 100 feet of frontage: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/>
              <a:t>				100 </a:t>
            </a:r>
            <a:r>
              <a:rPr lang="en-US" sz="2400" baseline="12000" smtClean="0"/>
              <a:t>x</a:t>
            </a:r>
            <a:r>
              <a:rPr lang="en-US" sz="2400" smtClean="0"/>
              <a:t> .5 </a:t>
            </a:r>
            <a:r>
              <a:rPr lang="en-US" sz="2400" baseline="12000" smtClean="0"/>
              <a:t>x</a:t>
            </a:r>
            <a:r>
              <a:rPr lang="en-US" sz="2400" smtClean="0"/>
              <a:t> $500 = $25,000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bldLvl="2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Special Assessments and Community Development Districts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Many large subdivisions have private community development districts</a:t>
            </a:r>
          </a:p>
          <a:p>
            <a:pPr lvl="1" eaLnBrk="1" hangingPunct="1"/>
            <a:r>
              <a:rPr lang="en-US" sz="2400" smtClean="0"/>
              <a:t>Create and maintain neighborhood infrastructure</a:t>
            </a:r>
          </a:p>
          <a:p>
            <a:pPr lvl="2" eaLnBrk="1" hangingPunct="1"/>
            <a:r>
              <a:rPr lang="en-US" smtClean="0"/>
              <a:t>Utilities</a:t>
            </a:r>
          </a:p>
          <a:p>
            <a:pPr lvl="2" eaLnBrk="1" hangingPunct="1"/>
            <a:r>
              <a:rPr lang="en-US" smtClean="0"/>
              <a:t>Drainage and water retention</a:t>
            </a:r>
          </a:p>
          <a:p>
            <a:pPr lvl="2" eaLnBrk="1" hangingPunct="1"/>
            <a:r>
              <a:rPr lang="en-US" smtClean="0"/>
              <a:t>Streets, bikeways, walkways</a:t>
            </a:r>
          </a:p>
          <a:p>
            <a:pPr lvl="2" eaLnBrk="1" hangingPunct="1"/>
            <a:r>
              <a:rPr lang="en-US" smtClean="0"/>
              <a:t>Recreation facilities</a:t>
            </a:r>
          </a:p>
          <a:p>
            <a:pPr eaLnBrk="1" hangingPunct="1"/>
            <a:r>
              <a:rPr lang="en-US" sz="2800" smtClean="0"/>
              <a:t>Issue tax-exempt bonds and impose property assessments to pay the obligations</a:t>
            </a:r>
          </a:p>
          <a:p>
            <a:pPr eaLnBrk="1" hangingPunct="1"/>
            <a:r>
              <a:rPr lang="en-US" sz="2800" smtClean="0"/>
              <a:t>Have the same lien priority as property taxes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CDD Community in Florida:  The Villages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81060" cy="4625609"/>
          </a:xfrm>
        </p:spPr>
        <p:txBody>
          <a:bodyPr/>
          <a:lstStyle/>
          <a:p>
            <a:r>
              <a:rPr lang="en-US" dirty="0" smtClean="0"/>
              <a:t>Retirement community in north-central FL</a:t>
            </a:r>
          </a:p>
          <a:p>
            <a:r>
              <a:rPr lang="en-US" dirty="0" smtClean="0"/>
              <a:t>10 CDDs provide every community service except criminal law enforcement</a:t>
            </a:r>
          </a:p>
          <a:p>
            <a:r>
              <a:rPr lang="en-US" dirty="0" smtClean="0"/>
              <a:t>Population of over 100,000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4800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http://www.thevillages.com/AboutUs/aboutus.htm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805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mtClean="0"/>
              <a:t>Issues with Property Tax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92300"/>
            <a:ext cx="8229600" cy="42386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400" dirty="0" smtClean="0"/>
              <a:t>Regressive?</a:t>
            </a:r>
          </a:p>
          <a:p>
            <a:pPr lvl="1"/>
            <a:r>
              <a:rPr lang="en-US" sz="3000" dirty="0" smtClean="0"/>
              <a:t>May be regressive viewed alone</a:t>
            </a:r>
          </a:p>
          <a:p>
            <a:pPr lvl="1"/>
            <a:r>
              <a:rPr lang="en-US" sz="3000" dirty="0" smtClean="0"/>
              <a:t>Not necessarily regressive if resulting public services also are </a:t>
            </a:r>
            <a:r>
              <a:rPr lang="en-US" sz="3000" dirty="0"/>
              <a:t>considered</a:t>
            </a:r>
            <a:endParaRPr lang="en-US" sz="3000" dirty="0" smtClean="0"/>
          </a:p>
          <a:p>
            <a:pPr eaLnBrk="1" hangingPunct="1"/>
            <a:r>
              <a:rPr lang="en-US" sz="3400" dirty="0" smtClean="0"/>
              <a:t>Uneven across geographic areas and property types</a:t>
            </a:r>
          </a:p>
          <a:p>
            <a:pPr eaLnBrk="1" hangingPunct="1"/>
            <a:r>
              <a:rPr lang="en-US" sz="3400" dirty="0" smtClean="0"/>
              <a:t>Distorted by differential protection laws</a:t>
            </a:r>
          </a:p>
          <a:p>
            <a:pPr lvl="1" eaLnBrk="1" hangingPunct="1"/>
            <a:r>
              <a:rPr lang="en-US" dirty="0" smtClean="0"/>
              <a:t>California – Proposition 13</a:t>
            </a:r>
          </a:p>
          <a:p>
            <a:pPr lvl="1" eaLnBrk="1" hangingPunct="1"/>
            <a:r>
              <a:rPr lang="en-US" dirty="0" smtClean="0"/>
              <a:t>Florida – “Save our Homes” Amendment</a:t>
            </a:r>
          </a:p>
          <a:p>
            <a:r>
              <a:rPr lang="en-US" dirty="0" smtClean="0"/>
              <a:t>Poorly administered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04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use must be regulated due to market failures</a:t>
            </a:r>
          </a:p>
          <a:p>
            <a:r>
              <a:rPr lang="en-US" dirty="0" smtClean="0"/>
              <a:t>The concept of spaceship earth has brought a revolution in land use controls</a:t>
            </a:r>
          </a:p>
          <a:p>
            <a:r>
              <a:rPr lang="en-US" dirty="0" smtClean="0"/>
              <a:t>Traditional controls: building codes, zoning, subdivision regulations</a:t>
            </a:r>
          </a:p>
          <a:p>
            <a:r>
              <a:rPr lang="en-US" dirty="0" smtClean="0"/>
              <a:t>“Post-revolution” controls:  impact fees, performance standards, PUDs, environmental laws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99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up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regulation goes too far:  eminent domain</a:t>
            </a:r>
          </a:p>
          <a:p>
            <a:pPr lvl="1"/>
            <a:r>
              <a:rPr lang="en-US" dirty="0" smtClean="0"/>
              <a:t>The problem of expanding use</a:t>
            </a:r>
          </a:p>
          <a:p>
            <a:r>
              <a:rPr lang="en-US" dirty="0" smtClean="0"/>
              <a:t>Property taxes as a double edged sword.</a:t>
            </a:r>
          </a:p>
          <a:p>
            <a:pPr lvl="1"/>
            <a:r>
              <a:rPr lang="en-US" dirty="0" smtClean="0"/>
              <a:t>Efficient and reliable tax.</a:t>
            </a:r>
          </a:p>
          <a:p>
            <a:pPr lvl="1"/>
            <a:r>
              <a:rPr lang="en-US" dirty="0" smtClean="0"/>
              <a:t>Can be inequitable and distort land use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5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End of Chapter 4</a:t>
            </a:r>
          </a:p>
          <a:p>
            <a:pPr eaLnBrk="1" hangingPunct="1"/>
            <a:endParaRPr lang="en-US" sz="360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Features of Real Estate that</a:t>
            </a:r>
            <a:br>
              <a:rPr lang="en-US" sz="3600" smtClean="0"/>
            </a:br>
            <a:r>
              <a:rPr lang="en-US" sz="3600" smtClean="0"/>
              <a:t>Cause Market Distortions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“</a:t>
            </a:r>
            <a:r>
              <a:rPr lang="en-US" sz="2800" dirty="0" err="1" smtClean="0"/>
              <a:t>Spillover”effects</a:t>
            </a:r>
            <a:r>
              <a:rPr lang="en-US" sz="2800" dirty="0" smtClean="0"/>
              <a:t> from nearby land uses</a:t>
            </a:r>
          </a:p>
          <a:p>
            <a:pPr eaLnBrk="1" hangingPunct="1"/>
            <a:r>
              <a:rPr lang="en-US" sz="2800" dirty="0" smtClean="0"/>
              <a:t>Uniqueness of location (absolute monopoly)</a:t>
            </a:r>
          </a:p>
          <a:p>
            <a:pPr eaLnBrk="1" hangingPunct="1"/>
            <a:r>
              <a:rPr lang="en-US" sz="2800" dirty="0" smtClean="0"/>
              <a:t>Unknown quality or condition of existing structures</a:t>
            </a:r>
          </a:p>
          <a:p>
            <a:r>
              <a:rPr lang="en-US" sz="2800" dirty="0"/>
              <a:t>Instability of </a:t>
            </a:r>
            <a:r>
              <a:rPr lang="en-US" sz="2800" dirty="0" smtClean="0"/>
              <a:t>land uses around residential neighborhoods </a:t>
            </a:r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Resulting Market Failures in Real Estate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800" dirty="0" smtClean="0"/>
              <a:t>Monopoly</a:t>
            </a:r>
          </a:p>
          <a:p>
            <a:pPr lvl="1" eaLnBrk="1" hangingPunct="1"/>
            <a:r>
              <a:rPr lang="en-US" sz="2400" dirty="0" smtClean="0"/>
              <a:t>Utilities as “natural” monopolies</a:t>
            </a:r>
          </a:p>
          <a:p>
            <a:pPr lvl="1" eaLnBrk="1" hangingPunct="1"/>
            <a:r>
              <a:rPr lang="en-US" sz="2400" dirty="0" smtClean="0"/>
              <a:t>“Holdouts” in land assembly efforts (roads, other public uses)</a:t>
            </a:r>
          </a:p>
          <a:p>
            <a:r>
              <a:rPr lang="en-US" sz="2800" dirty="0"/>
              <a:t>Incomplete information</a:t>
            </a:r>
          </a:p>
          <a:p>
            <a:pPr lvl="1"/>
            <a:r>
              <a:rPr lang="en-US" sz="2400" dirty="0"/>
              <a:t>Construction quality hidden</a:t>
            </a:r>
          </a:p>
          <a:p>
            <a:pPr lvl="1"/>
            <a:r>
              <a:rPr lang="en-US" sz="2400" dirty="0"/>
              <a:t>Buyers unable to judge natural risks </a:t>
            </a:r>
          </a:p>
          <a:p>
            <a:pPr lvl="2"/>
            <a:r>
              <a:rPr lang="en-US" sz="2000" dirty="0"/>
              <a:t>Hurricanes</a:t>
            </a:r>
          </a:p>
          <a:p>
            <a:pPr lvl="2"/>
            <a:r>
              <a:rPr lang="en-US" sz="2000" dirty="0"/>
              <a:t>Earthquakes </a:t>
            </a:r>
          </a:p>
          <a:p>
            <a:pPr lvl="2"/>
            <a:r>
              <a:rPr lang="en-US" sz="2000" dirty="0"/>
              <a:t>Fires</a:t>
            </a:r>
          </a:p>
          <a:p>
            <a:pPr lvl="1"/>
            <a:r>
              <a:rPr lang="en-US" sz="2400" dirty="0"/>
              <a:t>Buyers unable to judge adequacy of structure quality</a:t>
            </a:r>
          </a:p>
          <a:p>
            <a:pPr lvl="2"/>
            <a:r>
              <a:rPr lang="en-US" sz="2100" dirty="0"/>
              <a:t>Wind tolerance </a:t>
            </a:r>
          </a:p>
          <a:p>
            <a:pPr lvl="2"/>
            <a:r>
              <a:rPr lang="en-US" sz="2000" dirty="0"/>
              <a:t>Resilience against shocks</a:t>
            </a:r>
          </a:p>
          <a:p>
            <a:pPr lvl="2"/>
            <a:r>
              <a:rPr lang="en-US" sz="2000" dirty="0"/>
              <a:t>Fire safety and </a:t>
            </a:r>
            <a:r>
              <a:rPr lang="en-US" sz="2000" dirty="0" smtClean="0"/>
              <a:t>resistance</a:t>
            </a: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00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534400" cy="1139825"/>
          </a:xfrm>
        </p:spPr>
        <p:txBody>
          <a:bodyPr>
            <a:normAutofit/>
          </a:bodyPr>
          <a:lstStyle/>
          <a:p>
            <a:r>
              <a:rPr lang="en-US" sz="3600" dirty="0"/>
              <a:t>More Market Failures (continued)</a:t>
            </a:r>
            <a:endParaRPr lang="en-US" sz="3600" dirty="0" smtClean="0"/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8001000" cy="48006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 dirty="0" smtClean="0"/>
              <a:t>Externalities</a:t>
            </a:r>
          </a:p>
          <a:p>
            <a:pPr lvl="1" eaLnBrk="1" hangingPunct="1"/>
            <a:r>
              <a:rPr lang="en-US" sz="2400" dirty="0" smtClean="0"/>
              <a:t>“Spillover” effects of land use for which initiator is not held accountable </a:t>
            </a:r>
          </a:p>
          <a:p>
            <a:pPr lvl="2"/>
            <a:r>
              <a:rPr lang="en-US" sz="2000" dirty="0" smtClean="0"/>
              <a:t>Traffic congestion </a:t>
            </a:r>
          </a:p>
          <a:p>
            <a:pPr lvl="2"/>
            <a:r>
              <a:rPr lang="en-US" sz="2000" dirty="0" smtClean="0"/>
              <a:t>Storm runoff  </a:t>
            </a:r>
          </a:p>
          <a:p>
            <a:pPr lvl="2"/>
            <a:r>
              <a:rPr lang="en-US" sz="2000" dirty="0" smtClean="0"/>
              <a:t>Emissions (smoke, gases, particles, noise, light)</a:t>
            </a:r>
          </a:p>
          <a:p>
            <a:pPr lvl="2"/>
            <a:r>
              <a:rPr lang="en-US" sz="2000" dirty="0" smtClean="0"/>
              <a:t>Urban sprawl</a:t>
            </a:r>
          </a:p>
          <a:p>
            <a:pPr lvl="2"/>
            <a:r>
              <a:rPr lang="en-US" sz="2000" dirty="0" smtClean="0"/>
              <a:t>Disorderly extension of urban infrastructure</a:t>
            </a:r>
            <a:endParaRPr lang="en-US" sz="2000" dirty="0"/>
          </a:p>
          <a:p>
            <a:r>
              <a:rPr lang="en-US" sz="2800" dirty="0"/>
              <a:t>Uncertainty of residential values</a:t>
            </a:r>
          </a:p>
          <a:p>
            <a:pPr lvl="1"/>
            <a:r>
              <a:rPr lang="en-US" sz="2400" dirty="0"/>
              <a:t>Effect of non-conventional structures</a:t>
            </a:r>
          </a:p>
          <a:p>
            <a:pPr lvl="1"/>
            <a:r>
              <a:rPr lang="en-US" sz="2400" dirty="0"/>
              <a:t>Effect of nonresidential land uses</a:t>
            </a:r>
          </a:p>
          <a:p>
            <a:pPr lvl="1"/>
            <a:r>
              <a:rPr lang="en-US" sz="2400" dirty="0"/>
              <a:t>Effect of non-conventional population –e.g., students</a:t>
            </a:r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040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bldLvl="3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216025"/>
          </a:xfrm>
        </p:spPr>
        <p:txBody>
          <a:bodyPr/>
          <a:lstStyle/>
          <a:p>
            <a:pPr eaLnBrk="1" hangingPunct="1"/>
            <a:r>
              <a:rPr lang="en-US" sz="3600" smtClean="0"/>
              <a:t>The “Revolution” in Land Use Controls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46250"/>
            <a:ext cx="8229600" cy="43846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Pre-1970: Little interest in land use controls</a:t>
            </a:r>
          </a:p>
          <a:p>
            <a:pPr lvl="1" eaLnBrk="1" hangingPunct="1"/>
            <a:r>
              <a:rPr lang="en-US" sz="2400" dirty="0" smtClean="0"/>
              <a:t>No land use plans had force of law</a:t>
            </a:r>
          </a:p>
          <a:p>
            <a:pPr lvl="1" eaLnBrk="1" hangingPunct="1"/>
            <a:r>
              <a:rPr lang="en-US" sz="2400" dirty="0" smtClean="0"/>
              <a:t>Zoning very limited in function</a:t>
            </a:r>
          </a:p>
          <a:p>
            <a:pPr lvl="2" eaLnBrk="1" hangingPunct="1"/>
            <a:r>
              <a:rPr lang="en-US" sz="2000" dirty="0" smtClean="0"/>
              <a:t>Focused on protection of single-family homes</a:t>
            </a:r>
          </a:p>
          <a:p>
            <a:pPr lvl="2" eaLnBrk="1" hangingPunct="1"/>
            <a:r>
              <a:rPr lang="en-US" sz="2000" dirty="0" smtClean="0"/>
              <a:t>Did not exist in many areas</a:t>
            </a:r>
          </a:p>
          <a:p>
            <a:pPr eaLnBrk="1" hangingPunct="1"/>
            <a:r>
              <a:rPr lang="en-US" sz="2800" dirty="0" smtClean="0"/>
              <a:t>Environmental movement of late 1960s</a:t>
            </a:r>
          </a:p>
          <a:p>
            <a:pPr lvl="1" eaLnBrk="1" hangingPunct="1"/>
            <a:r>
              <a:rPr lang="en-US" sz="2400" dirty="0" smtClean="0"/>
              <a:t>Rachael Carson: </a:t>
            </a:r>
            <a:r>
              <a:rPr lang="en-US" sz="2400" i="1" dirty="0" smtClean="0"/>
              <a:t>Silent Spring</a:t>
            </a:r>
          </a:p>
          <a:p>
            <a:pPr lvl="1" eaLnBrk="1" hangingPunct="1"/>
            <a:r>
              <a:rPr lang="en-US" sz="2400" dirty="0" smtClean="0"/>
              <a:t>Love Canal</a:t>
            </a:r>
          </a:p>
          <a:p>
            <a:pPr lvl="1" eaLnBrk="1" hangingPunct="1"/>
            <a:r>
              <a:rPr lang="en-US" sz="2400" dirty="0" smtClean="0"/>
              <a:t>Notion of “spaceship earth”</a:t>
            </a:r>
          </a:p>
        </p:txBody>
      </p:sp>
      <p:pic>
        <p:nvPicPr>
          <p:cNvPr id="5" name="Picture 2" descr="SilentSpr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429000"/>
            <a:ext cx="1428750" cy="201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26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 bldLvl="2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Critical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Will land use planning solve market failures</a:t>
            </a:r>
            <a:r>
              <a:rPr lang="en-US" dirty="0" smtClean="0"/>
              <a:t>?</a:t>
            </a:r>
          </a:p>
          <a:p>
            <a:r>
              <a:rPr lang="en-US" dirty="0" smtClean="0"/>
              <a:t>At what level should control be imposed?</a:t>
            </a:r>
          </a:p>
          <a:p>
            <a:pPr lvl="1"/>
            <a:r>
              <a:rPr lang="en-US" dirty="0" smtClean="0"/>
              <a:t>For subdivisions?</a:t>
            </a:r>
          </a:p>
          <a:p>
            <a:pPr lvl="1"/>
            <a:r>
              <a:rPr lang="en-US" dirty="0" smtClean="0"/>
              <a:t>For streets and utilities?</a:t>
            </a:r>
          </a:p>
          <a:p>
            <a:pPr lvl="1"/>
            <a:r>
              <a:rPr lang="en-US" dirty="0" smtClean="0"/>
              <a:t>For schools?</a:t>
            </a:r>
          </a:p>
          <a:p>
            <a:pPr lvl="1"/>
            <a:r>
              <a:rPr lang="en-US" dirty="0" smtClean="0"/>
              <a:t>For water resources and drainage control?</a:t>
            </a:r>
          </a:p>
          <a:p>
            <a:pPr lvl="1"/>
            <a:r>
              <a:rPr lang="en-US" dirty="0" smtClean="0"/>
              <a:t>For transportation systems?</a:t>
            </a:r>
          </a:p>
          <a:p>
            <a:pPr lvl="1"/>
            <a:r>
              <a:rPr lang="en-US" dirty="0" smtClean="0"/>
              <a:t>For rivers and wetlands?</a:t>
            </a:r>
          </a:p>
          <a:p>
            <a:pPr lvl="1"/>
            <a:r>
              <a:rPr lang="en-US" dirty="0" smtClean="0"/>
              <a:t>For ecological and endangered species?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Copyright © 2018 McGraw-Hill Education. All rights reserved. No reproduction or distribution without the prior written consent of McGraw-Hill Education.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8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odule">
  <a:themeElements>
    <a:clrScheme name="Custom 3">
      <a:dk1>
        <a:srgbClr val="2A4A75"/>
      </a:dk1>
      <a:lt1>
        <a:sysClr val="window" lastClr="FFFFFF"/>
      </a:lt1>
      <a:dk2>
        <a:srgbClr val="35385A"/>
      </a:dk2>
      <a:lt2>
        <a:srgbClr val="DEF5FA"/>
      </a:lt2>
      <a:accent1>
        <a:srgbClr val="39639D"/>
      </a:accent1>
      <a:accent2>
        <a:srgbClr val="92D050"/>
      </a:accent2>
      <a:accent3>
        <a:srgbClr val="EB641B"/>
      </a:accent3>
      <a:accent4>
        <a:srgbClr val="00B050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1565</TotalTime>
  <Words>3126</Words>
  <Application>Microsoft Office PowerPoint</Application>
  <PresentationFormat>On-screen Show (4:3)</PresentationFormat>
  <Paragraphs>464</Paragraphs>
  <Slides>46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1_Module</vt:lpstr>
      <vt:lpstr>Equation</vt:lpstr>
      <vt:lpstr>Chapter 4:</vt:lpstr>
      <vt:lpstr>Limits on Ownership</vt:lpstr>
      <vt:lpstr>Limitations on Ownership</vt:lpstr>
      <vt:lpstr>Land use is one of the most regulated activities in our society.  </vt:lpstr>
      <vt:lpstr>Features of Real Estate that Cause Market Distortions</vt:lpstr>
      <vt:lpstr>Resulting Market Failures in Real Estate</vt:lpstr>
      <vt:lpstr>More Market Failures (continued)</vt:lpstr>
      <vt:lpstr>The “Revolution” in Land Use Controls</vt:lpstr>
      <vt:lpstr>Some Critical Questions:</vt:lpstr>
      <vt:lpstr>Is Comprehensive Planning The Answer?  What is Required?</vt:lpstr>
      <vt:lpstr>Challenges to Comprehensive Planning</vt:lpstr>
      <vt:lpstr>Traditional Planning vs. New Urban Planning</vt:lpstr>
      <vt:lpstr>Traditional Land Use Controls: Building Codes </vt:lpstr>
      <vt:lpstr>Traditional Land Use Controls: Zoning</vt:lpstr>
      <vt:lpstr>Traditional Land Use Controls: Subdivision Regulations</vt:lpstr>
      <vt:lpstr>Traditional Land Use Controls: Planning and Zoning Administration</vt:lpstr>
      <vt:lpstr>Traditional Land Use Controls: Board of Adjustment</vt:lpstr>
      <vt:lpstr>Traditional Land Use Controls: Site Plan Review</vt:lpstr>
      <vt:lpstr>Zoning Issues and Concepts</vt:lpstr>
      <vt:lpstr>Zoning Issues and Concepts (continued)</vt:lpstr>
      <vt:lpstr>Do Land Use Controls Solve the Problem of Market Failure?</vt:lpstr>
      <vt:lpstr>Newer Approaches to Land Use Control:  Planned Unit Development</vt:lpstr>
      <vt:lpstr>Newer Approaches to Land Use Controls:  Performance Standards</vt:lpstr>
      <vt:lpstr>More New Land Use Controls</vt:lpstr>
      <vt:lpstr>Another Way?  Form Based Zoning</vt:lpstr>
      <vt:lpstr>How Form Based Zoning Works</vt:lpstr>
      <vt:lpstr>Spaceship Earth?</vt:lpstr>
      <vt:lpstr>Sample of Environmental Controls since the Late 1960s</vt:lpstr>
      <vt:lpstr>Some Hazardous Materials</vt:lpstr>
      <vt:lpstr>Is there a limit to regulation?</vt:lpstr>
      <vt:lpstr>Power of Eminent Domain</vt:lpstr>
      <vt:lpstr>Eminent Domain Controversy - I</vt:lpstr>
      <vt:lpstr>Eminent Domain Controversy - II</vt:lpstr>
      <vt:lpstr>A Larger Perspective on “Kelo”</vt:lpstr>
      <vt:lpstr>The Effect of Property Taxes on Real Estate</vt:lpstr>
      <vt:lpstr>Property Taxes</vt:lpstr>
      <vt:lpstr>Property Exempt from Taxes</vt:lpstr>
      <vt:lpstr>Determination of Tax Rate</vt:lpstr>
      <vt:lpstr>Computing Tax Liability</vt:lpstr>
      <vt:lpstr>Special Assessments</vt:lpstr>
      <vt:lpstr>Special Assessments and Community Development Districts</vt:lpstr>
      <vt:lpstr>An Example CDD Community in Florida:  The Villages</vt:lpstr>
      <vt:lpstr>Issues with Property Tax</vt:lpstr>
      <vt:lpstr>Summing up</vt:lpstr>
      <vt:lpstr>Summing up more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</dc:title>
  <dc:creator>Katherine Mau</dc:creator>
  <cp:lastModifiedBy>Lohn, Jennifer</cp:lastModifiedBy>
  <cp:revision>57</cp:revision>
  <dcterms:created xsi:type="dcterms:W3CDTF">2009-06-23T15:08:49Z</dcterms:created>
  <dcterms:modified xsi:type="dcterms:W3CDTF">2017-08-04T16:20:15Z</dcterms:modified>
</cp:coreProperties>
</file>