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45"/>
  </p:notesMasterIdLst>
  <p:sldIdLst>
    <p:sldId id="390" r:id="rId2"/>
    <p:sldId id="344" r:id="rId3"/>
    <p:sldId id="345" r:id="rId4"/>
    <p:sldId id="404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69" r:id="rId13"/>
    <p:sldId id="370" r:id="rId14"/>
    <p:sldId id="371" r:id="rId15"/>
    <p:sldId id="372" r:id="rId16"/>
    <p:sldId id="374" r:id="rId17"/>
    <p:sldId id="375" r:id="rId18"/>
    <p:sldId id="376" r:id="rId19"/>
    <p:sldId id="377" r:id="rId20"/>
    <p:sldId id="407" r:id="rId21"/>
    <p:sldId id="408" r:id="rId22"/>
    <p:sldId id="409" r:id="rId23"/>
    <p:sldId id="410" r:id="rId24"/>
    <p:sldId id="411" r:id="rId25"/>
    <p:sldId id="378" r:id="rId26"/>
    <p:sldId id="391" r:id="rId27"/>
    <p:sldId id="405" r:id="rId28"/>
    <p:sldId id="406" r:id="rId29"/>
    <p:sldId id="381" r:id="rId30"/>
    <p:sldId id="382" r:id="rId31"/>
    <p:sldId id="383" r:id="rId32"/>
    <p:sldId id="412" r:id="rId33"/>
    <p:sldId id="413" r:id="rId34"/>
    <p:sldId id="414" r:id="rId35"/>
    <p:sldId id="415" r:id="rId36"/>
    <p:sldId id="416" r:id="rId37"/>
    <p:sldId id="417" r:id="rId38"/>
    <p:sldId id="418" r:id="rId39"/>
    <p:sldId id="419" r:id="rId40"/>
    <p:sldId id="420" r:id="rId41"/>
    <p:sldId id="421" r:id="rId42"/>
    <p:sldId id="422" r:id="rId43"/>
    <p:sldId id="389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36B"/>
    <a:srgbClr val="39639D"/>
    <a:srgbClr val="F26F3A"/>
    <a:srgbClr val="FFF0B1"/>
    <a:srgbClr val="E69502"/>
    <a:srgbClr val="FFE3B1"/>
    <a:srgbClr val="CCCCFF"/>
    <a:srgbClr val="303F70"/>
    <a:srgbClr val="E7AC00"/>
    <a:srgbClr val="FAF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7" autoAdjust="0"/>
    <p:restoredTop sz="94630" autoAdjust="0"/>
  </p:normalViewPr>
  <p:slideViewPr>
    <p:cSldViewPr>
      <p:cViewPr varScale="1">
        <p:scale>
          <a:sx n="107" d="100"/>
          <a:sy n="107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416D53-F44C-4410-A47F-C86D07034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69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00DB07-557B-4FF1-8F99-349604BE1BE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1190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F7B7F-7A61-4A4A-A8C5-5FF434547A1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9877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3A97A-575D-466A-9F8C-44666B2A64B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0932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728125-0074-46BF-97B0-24261D76519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7714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F40E3C-78FF-4605-BD59-104F9594E08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9949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4249E-7809-41A4-A0E3-F94F770172D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012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47034-EB33-4D51-9FA9-E6184E1BFFD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107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BBBC1A-91A3-47C1-A8D5-87735486298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364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7122B-F131-4C80-899E-719BAD276F1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1923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42BFF0-EF08-4097-B366-672073F3C36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7338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DC2BC-BF06-422C-B7D9-D05D23259B2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433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FAB22F-7D55-4BF0-8C59-0156D2549FB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9789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11F2B6-7606-4CAE-B8F8-D9B0CCD12B5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0597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50C781-3B19-4CC2-9443-52CA9A1FE5B7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0315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69266-FC3C-4D46-A132-0E3B77E5A84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4601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800A3-ECC2-42FB-BE73-797C8F848C9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8077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483D2-0331-4B8C-8507-4E509C279FC1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4041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617B5-D95C-419B-AFB5-805D898B85A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323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9EB4B-0D3C-46EB-8A20-3FD97CA5ADF7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0180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9DD9C-DBEF-4E40-AD98-42B9C85534A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7954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5FB605-C478-49E4-AD42-E45C92EFE43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680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446B2-0256-481C-BA98-CE51EF5162C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6367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F2ABF-F167-498F-A24F-1BD8437E025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3859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28ED9D-FFB4-4D3E-9940-C4CCC886EA4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2211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7A830D-F933-462F-B779-A09E290F9C2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3924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71FD2-E330-4C12-BD14-38492B74CC9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121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chemeClr val="tx1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>
                <a:solidFill>
                  <a:schemeClr val="accent2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445566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63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19402" y="1515088"/>
            <a:ext cx="6063917" cy="4719559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189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4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0149-2EC9-4501-AB7B-E7DE0407788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0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531B-C14E-4625-B468-64F860767C1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3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4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F30-67A7-423B-B401-1A98CDE9ECB8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t>Copyright © 2018 McGraw-Hill Education. All rights reserved. No reproduction or distribution without the prior written consent of McGraw-Hill Education.</a:t>
            </a:r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4FE1-3750-409B-865F-AE300458B58C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9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DB48-BE50-4650-A4F4-CC53C52AC6B5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0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6D4AAB-72D0-4667-907F-912476BCAB6B}" type="slidenum">
              <a:rPr lang="en-US" altLang="en-US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2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476999"/>
            <a:ext cx="6929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8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99DC751-1D33-45B0-BECB-8F645D672552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2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4"/>
        </a:buClr>
        <a:buSzPct val="80000"/>
        <a:buFont typeface="Wingdings" pitchFamily="2" charset="2"/>
        <a:buChar char="§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4"/>
        </a:buClr>
        <a:buSzPct val="90000"/>
        <a:buFont typeface="Wingdings" pitchFamily="2" charset="2"/>
        <a:buChar char="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merfinance.gov/owning-a-home/loan-estimate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merfinance.gov/owning-a-home/closing-disclosure/" TargetMode="Externa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19200"/>
            <a:ext cx="7623175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 smtClean="0"/>
              <a:t>Chapter 13: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Contracts for Sale</a:t>
            </a:r>
            <a:br>
              <a:rPr lang="en-US" sz="3600" dirty="0" smtClean="0"/>
            </a:br>
            <a:r>
              <a:rPr lang="en-US" sz="3600" dirty="0" smtClean="0"/>
              <a:t>and Closing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smtClean="0"/>
              <a:t>Components of a Form Contract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0641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Part I: Points particular to the deal</a:t>
            </a:r>
          </a:p>
          <a:p>
            <a:pPr lvl="1" eaLnBrk="1" hangingPunct="1"/>
            <a:r>
              <a:rPr lang="en-US" sz="2400" dirty="0" smtClean="0"/>
              <a:t>Items to be negotiated (price, date of closing, distribution of expenses)</a:t>
            </a:r>
          </a:p>
          <a:p>
            <a:pPr lvl="1" eaLnBrk="1" hangingPunct="1"/>
            <a:r>
              <a:rPr lang="en-US" sz="2400" dirty="0" smtClean="0"/>
              <a:t>Items that characterize the property (water source, zoning, flood zone status)</a:t>
            </a:r>
          </a:p>
          <a:p>
            <a:pPr eaLnBrk="1" hangingPunct="1"/>
            <a:r>
              <a:rPr lang="en-US" sz="2800" dirty="0" smtClean="0"/>
              <a:t>Part II: Items that must be clear (the same for most transactions)</a:t>
            </a:r>
          </a:p>
          <a:p>
            <a:pPr lvl="1" eaLnBrk="1" hangingPunct="1"/>
            <a:r>
              <a:rPr lang="en-US" sz="2400" dirty="0" smtClean="0"/>
              <a:t>Provisions for survey</a:t>
            </a:r>
          </a:p>
          <a:p>
            <a:pPr lvl="1" eaLnBrk="1" hangingPunct="1"/>
            <a:r>
              <a:rPr lang="en-US" sz="2400" dirty="0" smtClean="0"/>
              <a:t>Proration procedure</a:t>
            </a:r>
          </a:p>
          <a:p>
            <a:pPr lvl="1" eaLnBrk="1" hangingPunct="1"/>
            <a:r>
              <a:rPr lang="en-US" sz="2400" dirty="0" smtClean="0"/>
              <a:t>Disbursement of funds </a:t>
            </a:r>
          </a:p>
          <a:p>
            <a:pPr lvl="1" eaLnBrk="1" hangingPunct="1"/>
            <a:r>
              <a:rPr lang="en-US" sz="2400" dirty="0" smtClean="0"/>
              <a:t>Recourses in case of default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Handling of Funds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924800" cy="5029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Broker normally handles funds for a transaction</a:t>
            </a:r>
          </a:p>
          <a:p>
            <a:pPr eaLnBrk="1" hangingPunct="1"/>
            <a:r>
              <a:rPr lang="en-US" sz="2800" dirty="0" smtClean="0"/>
              <a:t>Broker </a:t>
            </a:r>
            <a:r>
              <a:rPr lang="en-US" sz="2800" i="1" dirty="0" smtClean="0"/>
              <a:t>must</a:t>
            </a:r>
            <a:r>
              <a:rPr lang="en-US" sz="2800" dirty="0" smtClean="0"/>
              <a:t> put deposits in escrow</a:t>
            </a:r>
          </a:p>
          <a:p>
            <a:pPr lvl="1" eaLnBrk="1" hangingPunct="1"/>
            <a:r>
              <a:rPr lang="en-US" sz="2400" dirty="0" smtClean="0"/>
              <a:t>Escrow account: An account holding funds dedicated for a particular purpose</a:t>
            </a:r>
          </a:p>
          <a:p>
            <a:pPr lvl="1" eaLnBrk="1" hangingPunct="1"/>
            <a:r>
              <a:rPr lang="en-US" sz="2400" dirty="0" smtClean="0"/>
              <a:t>Typically must be with insured institution or title company</a:t>
            </a:r>
          </a:p>
          <a:p>
            <a:pPr eaLnBrk="1" hangingPunct="1"/>
            <a:r>
              <a:rPr lang="en-US" sz="2800" dirty="0" smtClean="0"/>
              <a:t>At closing, money is disbursed in accordance with a closing statement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Contract Terminology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Contingent contract: Obligation of a party to perform depends on one or more conditions being met</a:t>
            </a:r>
          </a:p>
          <a:p>
            <a:pPr eaLnBrk="1" hangingPunct="1"/>
            <a:r>
              <a:rPr lang="en-US" sz="2800" dirty="0" smtClean="0"/>
              <a:t>Assignment: One party’s contractual rights and obligations are transferred to someone else</a:t>
            </a:r>
          </a:p>
          <a:p>
            <a:pPr lvl="1" eaLnBrk="1" hangingPunct="1"/>
            <a:r>
              <a:rPr lang="en-US" sz="2400" dirty="0" smtClean="0"/>
              <a:t>Does not relieve assignor of liability</a:t>
            </a:r>
          </a:p>
          <a:p>
            <a:pPr lvl="1" eaLnBrk="1" hangingPunct="1"/>
            <a:r>
              <a:rPr lang="en-US" sz="2400" dirty="0" smtClean="0"/>
              <a:t>Can be explicitly prohibited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Contract Terminology (continued)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Escrow agent: Third party who holds moneys or documents on behalf of contract parties</a:t>
            </a:r>
          </a:p>
          <a:p>
            <a:pPr lvl="1" eaLnBrk="1" hangingPunct="1"/>
            <a:r>
              <a:rPr lang="en-US" sz="2400" smtClean="0"/>
              <a:t>Distributes items in accordance with contract </a:t>
            </a:r>
          </a:p>
          <a:p>
            <a:pPr lvl="1" eaLnBrk="1" hangingPunct="1"/>
            <a:r>
              <a:rPr lang="en-US" sz="2400" smtClean="0"/>
              <a:t>Can be attorney, financial institution, or title company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Remedies of Buyer and Seller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Suit for damages: Always an option to both parties</a:t>
            </a:r>
          </a:p>
          <a:p>
            <a:pPr eaLnBrk="1" hangingPunct="1"/>
            <a:r>
              <a:rPr lang="en-US" sz="2800" dirty="0" smtClean="0"/>
              <a:t>Specific performance: Buyer can force seller to convey title </a:t>
            </a:r>
          </a:p>
          <a:p>
            <a:pPr eaLnBrk="1" hangingPunct="1"/>
            <a:r>
              <a:rPr lang="en-US" sz="2800" dirty="0" smtClean="0"/>
              <a:t>Liquidated damages: Seller can retain deposit if buyer backs out</a:t>
            </a:r>
          </a:p>
          <a:p>
            <a:pPr eaLnBrk="1" hangingPunct="1"/>
            <a:r>
              <a:rPr lang="en-US" sz="2800" dirty="0" smtClean="0"/>
              <a:t>Rescission: Mutual agreement to cancel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smtClean="0"/>
              <a:t>Roles of Brokers and Lender in the Transaction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Selling broker: No legal role after contract is signed; facilitator for buyer</a:t>
            </a:r>
          </a:p>
          <a:p>
            <a:pPr eaLnBrk="1" hangingPunct="1"/>
            <a:r>
              <a:rPr lang="en-US" sz="2800" smtClean="0"/>
              <a:t>Listing broker:</a:t>
            </a:r>
            <a:r>
              <a:rPr lang="en-US" smtClean="0"/>
              <a:t>  </a:t>
            </a:r>
          </a:p>
          <a:p>
            <a:pPr lvl="1" eaLnBrk="1" hangingPunct="1"/>
            <a:r>
              <a:rPr lang="en-US" sz="2400" smtClean="0"/>
              <a:t>May handle closing if no lender is involved</a:t>
            </a:r>
          </a:p>
          <a:p>
            <a:pPr lvl="1" eaLnBrk="1" hangingPunct="1"/>
            <a:r>
              <a:rPr lang="en-US" sz="2400" smtClean="0"/>
              <a:t>May assist in retaining services for seller </a:t>
            </a:r>
          </a:p>
          <a:p>
            <a:pPr eaLnBrk="1" hangingPunct="1"/>
            <a:r>
              <a:rPr lang="en-US" sz="2800" smtClean="0"/>
              <a:t>Lender:</a:t>
            </a:r>
          </a:p>
          <a:p>
            <a:pPr lvl="1" eaLnBrk="1" hangingPunct="1"/>
            <a:r>
              <a:rPr lang="en-US" sz="2400" smtClean="0"/>
              <a:t>Requirements</a:t>
            </a:r>
          </a:p>
          <a:p>
            <a:pPr lvl="1" eaLnBrk="1" hangingPunct="1"/>
            <a:r>
              <a:rPr lang="en-US" sz="2400" smtClean="0"/>
              <a:t>Often handles closing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Financial Items in a Closing: Conventional Payers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46250"/>
            <a:ext cx="4037013" cy="4384675"/>
          </a:xfrm>
        </p:spPr>
        <p:txBody>
          <a:bodyPr/>
          <a:lstStyle/>
          <a:p>
            <a:pPr marL="419100" indent="-419100" eaLnBrk="1" hangingPunct="1">
              <a:buFont typeface="Wingdings" pitchFamily="2" charset="2"/>
              <a:buAutoNum type="arabicPeriod"/>
            </a:pPr>
            <a:r>
              <a:rPr lang="en-US" sz="2400" dirty="0" smtClean="0"/>
              <a:t>Purchase price</a:t>
            </a:r>
          </a:p>
          <a:p>
            <a:pPr marL="419100" indent="-419100" eaLnBrk="1" hangingPunct="1">
              <a:buFont typeface="Wingdings" pitchFamily="2" charset="2"/>
              <a:buAutoNum type="arabicPeriod"/>
            </a:pPr>
            <a:r>
              <a:rPr lang="en-US" sz="2400" dirty="0" smtClean="0"/>
              <a:t>Earnest money deposit</a:t>
            </a:r>
          </a:p>
          <a:p>
            <a:pPr marL="419100" indent="-419100" eaLnBrk="1" hangingPunct="1">
              <a:buFont typeface="Wingdings" pitchFamily="2" charset="2"/>
              <a:buAutoNum type="arabicPeriod"/>
            </a:pPr>
            <a:r>
              <a:rPr lang="en-US" sz="2400" dirty="0" smtClean="0"/>
              <a:t>Assumed mortgage</a:t>
            </a:r>
          </a:p>
          <a:p>
            <a:pPr marL="419100" indent="-419100" eaLnBrk="1" hangingPunct="1">
              <a:buFont typeface="Wingdings" pitchFamily="2" charset="2"/>
              <a:buAutoNum type="arabicPeriod"/>
            </a:pPr>
            <a:r>
              <a:rPr lang="en-US" sz="2400" dirty="0" smtClean="0"/>
              <a:t>Purchase money mtg.</a:t>
            </a:r>
          </a:p>
          <a:p>
            <a:pPr marL="419100" indent="-419100" eaLnBrk="1" hangingPunct="1">
              <a:buFont typeface="Wingdings" pitchFamily="2" charset="2"/>
              <a:buNone/>
            </a:pPr>
            <a:r>
              <a:rPr lang="en-US" sz="2400" dirty="0" smtClean="0"/>
              <a:t>Prorated Items</a:t>
            </a:r>
          </a:p>
          <a:p>
            <a:pPr marL="419100" indent="-419100" eaLnBrk="1" hangingPunct="1">
              <a:buFont typeface="Wingdings" pitchFamily="2" charset="2"/>
              <a:buAutoNum type="arabicPeriod" startAt="5"/>
            </a:pPr>
            <a:r>
              <a:rPr lang="en-US" sz="2400" dirty="0" smtClean="0"/>
              <a:t>Interest on assumed mtg.</a:t>
            </a:r>
          </a:p>
          <a:p>
            <a:pPr marL="419100" indent="-419100" eaLnBrk="1" hangingPunct="1">
              <a:buFont typeface="Wingdings" pitchFamily="2" charset="2"/>
              <a:buAutoNum type="arabicPeriod" startAt="5"/>
            </a:pPr>
            <a:r>
              <a:rPr lang="en-US" sz="2400" dirty="0" smtClean="0"/>
              <a:t>Existing insurance</a:t>
            </a:r>
          </a:p>
          <a:p>
            <a:pPr marL="419100" indent="-419100" eaLnBrk="1" hangingPunct="1">
              <a:buFont typeface="Wingdings" pitchFamily="2" charset="2"/>
              <a:buAutoNum type="arabicPeriod" startAt="5"/>
            </a:pPr>
            <a:r>
              <a:rPr lang="en-US" sz="2400" dirty="0" smtClean="0"/>
              <a:t>Property taxes</a:t>
            </a:r>
          </a:p>
          <a:p>
            <a:pPr marL="419100" indent="-419100" eaLnBrk="1" hangingPunct="1"/>
            <a:endParaRPr lang="en-US" sz="2400" dirty="0" smtClean="0"/>
          </a:p>
        </p:txBody>
      </p:sp>
      <p:sp>
        <p:nvSpPr>
          <p:cNvPr id="2928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1752600"/>
            <a:ext cx="4572000" cy="4572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Buyer pays</a:t>
            </a:r>
          </a:p>
          <a:p>
            <a:pPr eaLnBrk="1" hangingPunct="1"/>
            <a:r>
              <a:rPr lang="en-US" sz="2400" dirty="0" smtClean="0"/>
              <a:t>Buyer has prepaid</a:t>
            </a:r>
          </a:p>
          <a:p>
            <a:pPr eaLnBrk="1" hangingPunct="1"/>
            <a:r>
              <a:rPr lang="en-US" sz="2400" dirty="0" smtClean="0"/>
              <a:t>Buyer takes over from seller</a:t>
            </a:r>
          </a:p>
          <a:p>
            <a:pPr eaLnBrk="1" hangingPunct="1"/>
            <a:r>
              <a:rPr lang="en-US" sz="2400" dirty="0" smtClean="0"/>
              <a:t>Seller loans to buyer</a:t>
            </a:r>
          </a:p>
          <a:p>
            <a:pPr marL="118872" indent="0"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Buyer pays, receives credit</a:t>
            </a:r>
          </a:p>
          <a:p>
            <a:pPr eaLnBrk="1" hangingPunct="1"/>
            <a:r>
              <a:rPr lang="en-US" sz="2400" dirty="0" smtClean="0"/>
              <a:t>Seller paid, receives credit</a:t>
            </a:r>
          </a:p>
          <a:p>
            <a:pPr eaLnBrk="1" hangingPunct="1"/>
            <a:r>
              <a:rPr lang="en-US" sz="2400" dirty="0" smtClean="0"/>
              <a:t>Buyer pays, receives credit</a:t>
            </a:r>
          </a:p>
          <a:p>
            <a:pPr eaLnBrk="1" hangingPunct="1"/>
            <a:endParaRPr lang="en-US" sz="22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smtClean="0"/>
              <a:t>Financial Items in</a:t>
            </a:r>
            <a:br>
              <a:rPr lang="en-US" sz="3600" smtClean="0"/>
            </a:br>
            <a:r>
              <a:rPr lang="en-US" sz="3600" smtClean="0"/>
              <a:t>a Closing (continued)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648200" cy="4530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Title insurance – owner’s</a:t>
            </a:r>
          </a:p>
          <a:p>
            <a:pPr eaLnBrk="1" hangingPunct="1"/>
            <a:r>
              <a:rPr lang="en-US" sz="2400" dirty="0" smtClean="0"/>
              <a:t>Title insurance – lender’s</a:t>
            </a:r>
          </a:p>
          <a:p>
            <a:pPr eaLnBrk="1" hangingPunct="1"/>
            <a:r>
              <a:rPr lang="en-US" sz="2400" dirty="0" smtClean="0"/>
              <a:t>Attorney – buyer</a:t>
            </a:r>
          </a:p>
          <a:p>
            <a:pPr eaLnBrk="1" hangingPunct="1"/>
            <a:r>
              <a:rPr lang="en-US" sz="2400" dirty="0" smtClean="0"/>
              <a:t>Attorney – seller</a:t>
            </a:r>
          </a:p>
          <a:p>
            <a:pPr eaLnBrk="1" hangingPunct="1"/>
            <a:r>
              <a:rPr lang="en-US" sz="2400" dirty="0" smtClean="0"/>
              <a:t>State doc. tax – Mtg.</a:t>
            </a:r>
          </a:p>
          <a:p>
            <a:pPr eaLnBrk="1" hangingPunct="1"/>
            <a:r>
              <a:rPr lang="en-US" sz="2400" dirty="0" smtClean="0"/>
              <a:t>State doc. tax – Deed</a:t>
            </a:r>
          </a:p>
          <a:p>
            <a:pPr eaLnBrk="1" hangingPunct="1"/>
            <a:r>
              <a:rPr lang="en-US" sz="2400" dirty="0" smtClean="0"/>
              <a:t>Intangibles tax – Mtg.</a:t>
            </a:r>
          </a:p>
          <a:p>
            <a:pPr eaLnBrk="1" hangingPunct="1"/>
            <a:r>
              <a:rPr lang="en-US" sz="2400" dirty="0" smtClean="0"/>
              <a:t>Recording of new mtg.</a:t>
            </a:r>
          </a:p>
          <a:p>
            <a:pPr eaLnBrk="1" hangingPunct="1"/>
            <a:r>
              <a:rPr lang="en-US" sz="2400" dirty="0" smtClean="0"/>
              <a:t>Recording of deed</a:t>
            </a:r>
          </a:p>
          <a:p>
            <a:pPr eaLnBrk="1" hangingPunct="1"/>
            <a:r>
              <a:rPr lang="en-US" sz="2400" dirty="0" smtClean="0"/>
              <a:t>Brokerage commission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029200" y="1600200"/>
            <a:ext cx="4037012" cy="4530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Paid by seller</a:t>
            </a:r>
          </a:p>
          <a:p>
            <a:pPr eaLnBrk="1" hangingPunct="1"/>
            <a:r>
              <a:rPr lang="en-US" sz="2400" dirty="0" smtClean="0"/>
              <a:t>Paid by buyer</a:t>
            </a:r>
          </a:p>
          <a:p>
            <a:pPr eaLnBrk="1" hangingPunct="1"/>
            <a:r>
              <a:rPr lang="en-US" sz="2400" dirty="0" smtClean="0"/>
              <a:t>Paid by buyer</a:t>
            </a:r>
          </a:p>
          <a:p>
            <a:pPr eaLnBrk="1" hangingPunct="1"/>
            <a:r>
              <a:rPr lang="en-US" sz="2400" dirty="0" smtClean="0"/>
              <a:t>Paid by seller</a:t>
            </a:r>
          </a:p>
          <a:p>
            <a:pPr eaLnBrk="1" hangingPunct="1"/>
            <a:r>
              <a:rPr lang="en-US" sz="2400" dirty="0" smtClean="0"/>
              <a:t>Paid by buyer</a:t>
            </a:r>
          </a:p>
          <a:p>
            <a:pPr eaLnBrk="1" hangingPunct="1"/>
            <a:r>
              <a:rPr lang="en-US" sz="2400" dirty="0" smtClean="0"/>
              <a:t>Generally paid by seller</a:t>
            </a:r>
          </a:p>
          <a:p>
            <a:pPr eaLnBrk="1" hangingPunct="1"/>
            <a:r>
              <a:rPr lang="en-US" sz="2400" dirty="0" smtClean="0"/>
              <a:t>Paid by buyer</a:t>
            </a:r>
          </a:p>
          <a:p>
            <a:pPr eaLnBrk="1" hangingPunct="1"/>
            <a:r>
              <a:rPr lang="en-US" sz="2400" dirty="0" smtClean="0"/>
              <a:t>Paid by buyer</a:t>
            </a:r>
          </a:p>
          <a:p>
            <a:pPr eaLnBrk="1" hangingPunct="1"/>
            <a:r>
              <a:rPr lang="en-US" sz="2400" dirty="0" smtClean="0"/>
              <a:t>Paid by buyer</a:t>
            </a:r>
          </a:p>
          <a:p>
            <a:pPr eaLnBrk="1" hangingPunct="1"/>
            <a:r>
              <a:rPr lang="en-US" sz="2400" dirty="0" smtClean="0"/>
              <a:t>Paid by seller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2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Proration – Property Tax: Example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98475" y="1546225"/>
            <a:ext cx="7924800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Closing date:  May 14 (365-day year)</a:t>
            </a:r>
          </a:p>
          <a:p>
            <a:pPr lvl="1" eaLnBrk="1" hangingPunct="1"/>
            <a:r>
              <a:rPr lang="en-US" sz="2400" dirty="0" smtClean="0"/>
              <a:t>Annual property tax:  $500</a:t>
            </a:r>
          </a:p>
          <a:p>
            <a:pPr lvl="1" eaLnBrk="1" hangingPunct="1"/>
            <a:endParaRPr lang="en-US" sz="2400" dirty="0" smtClean="0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990600" y="4060825"/>
            <a:ext cx="762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746125" y="4178300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Jan. 1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7535863" y="4102100"/>
            <a:ext cx="113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Dec. 31</a:t>
            </a:r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3429000" y="3908425"/>
            <a:ext cx="76200" cy="1524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2879725" y="4178300"/>
            <a:ext cx="112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May 14</a:t>
            </a: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990600" y="35274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8610600" y="35274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3448050" y="36036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1066800" y="3756025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3505200" y="3756025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1508125" y="3263900"/>
            <a:ext cx="127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133 days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5257800" y="3298825"/>
            <a:ext cx="127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232 days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1295400" y="2749550"/>
            <a:ext cx="174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Seller’s days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4953000" y="2749550"/>
            <a:ext cx="178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Buyer’s days</a:t>
            </a: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685800" y="5070475"/>
            <a:ext cx="3536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Seller’s share of tax:</a:t>
            </a:r>
          </a:p>
        </p:txBody>
      </p:sp>
      <p:grpSp>
        <p:nvGrpSpPr>
          <p:cNvPr id="294931" name="Group 19"/>
          <p:cNvGrpSpPr>
            <a:grpSpLocks/>
          </p:cNvGrpSpPr>
          <p:nvPr/>
        </p:nvGrpSpPr>
        <p:grpSpPr bwMode="auto">
          <a:xfrm>
            <a:off x="4445000" y="5035550"/>
            <a:ext cx="3048000" cy="796925"/>
            <a:chOff x="2352" y="3600"/>
            <a:chExt cx="1920" cy="502"/>
          </a:xfrm>
        </p:grpSpPr>
        <p:sp>
          <p:nvSpPr>
            <p:cNvPr id="51220" name="Line 20"/>
            <p:cNvSpPr>
              <a:spLocks noChangeShapeType="1"/>
            </p:cNvSpPr>
            <p:nvPr/>
          </p:nvSpPr>
          <p:spPr bwMode="auto">
            <a:xfrm>
              <a:off x="2352" y="384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21" name="Group 21"/>
            <p:cNvGrpSpPr>
              <a:grpSpLocks/>
            </p:cNvGrpSpPr>
            <p:nvPr/>
          </p:nvGrpSpPr>
          <p:grpSpPr bwMode="auto">
            <a:xfrm>
              <a:off x="2352" y="3600"/>
              <a:ext cx="1920" cy="502"/>
              <a:chOff x="2054" y="3578"/>
              <a:chExt cx="1920" cy="502"/>
            </a:xfrm>
          </p:grpSpPr>
          <p:sp>
            <p:nvSpPr>
              <p:cNvPr id="51222" name="Text Box 22"/>
              <p:cNvSpPr txBox="1">
                <a:spLocks noChangeArrowheads="1"/>
              </p:cNvSpPr>
              <p:nvPr/>
            </p:nvSpPr>
            <p:spPr bwMode="auto">
              <a:xfrm>
                <a:off x="2054" y="3578"/>
                <a:ext cx="40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</a:rPr>
                  <a:t>133</a:t>
                </a:r>
              </a:p>
            </p:txBody>
          </p:sp>
          <p:sp>
            <p:nvSpPr>
              <p:cNvPr id="51223" name="Text Box 23"/>
              <p:cNvSpPr txBox="1">
                <a:spLocks noChangeArrowheads="1"/>
              </p:cNvSpPr>
              <p:nvPr/>
            </p:nvSpPr>
            <p:spPr bwMode="auto">
              <a:xfrm>
                <a:off x="2064" y="3792"/>
                <a:ext cx="40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</a:rPr>
                  <a:t>365</a:t>
                </a:r>
              </a:p>
            </p:txBody>
          </p:sp>
          <p:sp>
            <p:nvSpPr>
              <p:cNvPr id="51224" name="Text Box 24"/>
              <p:cNvSpPr txBox="1">
                <a:spLocks noChangeArrowheads="1"/>
              </p:cNvSpPr>
              <p:nvPr/>
            </p:nvSpPr>
            <p:spPr bwMode="auto">
              <a:xfrm>
                <a:off x="2534" y="3674"/>
                <a:ext cx="14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aseline="14000"/>
                  <a:t>x</a:t>
                </a:r>
                <a:r>
                  <a:rPr lang="en-US" sz="2400">
                    <a:latin typeface="Times New Roman" pitchFamily="18" charset="0"/>
                  </a:rPr>
                  <a:t> $500 = $182.19</a:t>
                </a:r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Proration of Insurance: Example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36588" y="1485900"/>
            <a:ext cx="7924800" cy="5105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Closing date:  March 16 (365 day year)</a:t>
            </a:r>
          </a:p>
          <a:p>
            <a:pPr lvl="1" eaLnBrk="1" hangingPunct="1"/>
            <a:r>
              <a:rPr lang="en-US" sz="2400" dirty="0" smtClean="0"/>
              <a:t>Prepaid Insurance: Dec. 15 to Dec. 14, </a:t>
            </a:r>
            <a:br>
              <a:rPr lang="en-US" sz="2400" dirty="0" smtClean="0"/>
            </a:br>
            <a:r>
              <a:rPr lang="en-US" sz="2400" dirty="0" smtClean="0"/>
              <a:t>$250 per year</a:t>
            </a: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1017588" y="4149725"/>
            <a:ext cx="762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773113" y="4267200"/>
            <a:ext cx="113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Dec. 15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7543800" y="4191000"/>
            <a:ext cx="113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Dec. 14</a:t>
            </a:r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2735263" y="3962400"/>
            <a:ext cx="76200" cy="1524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2906713" y="4267200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Mar. 16</a:t>
            </a: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1017588" y="36163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8637588" y="36163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2754313" y="3657600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1093788" y="3844925"/>
            <a:ext cx="1660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2830513" y="3844925"/>
            <a:ext cx="573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1535113" y="3352800"/>
            <a:ext cx="112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91 days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5284788" y="3387725"/>
            <a:ext cx="127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274 days</a:t>
            </a: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1222375" y="2895600"/>
            <a:ext cx="174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Seller’s days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4921250" y="2895600"/>
            <a:ext cx="178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Buyer’s days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762000" y="5229225"/>
            <a:ext cx="4081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</a:rPr>
              <a:t>Buyer’s share of insurance:</a:t>
            </a:r>
          </a:p>
        </p:txBody>
      </p:sp>
      <p:grpSp>
        <p:nvGrpSpPr>
          <p:cNvPr id="295955" name="Group 19"/>
          <p:cNvGrpSpPr>
            <a:grpSpLocks/>
          </p:cNvGrpSpPr>
          <p:nvPr/>
        </p:nvGrpSpPr>
        <p:grpSpPr bwMode="auto">
          <a:xfrm>
            <a:off x="4902200" y="5146675"/>
            <a:ext cx="3048000" cy="796925"/>
            <a:chOff x="2352" y="3600"/>
            <a:chExt cx="1920" cy="502"/>
          </a:xfrm>
        </p:grpSpPr>
        <p:sp>
          <p:nvSpPr>
            <p:cNvPr id="53268" name="Line 20"/>
            <p:cNvSpPr>
              <a:spLocks noChangeShapeType="1"/>
            </p:cNvSpPr>
            <p:nvPr/>
          </p:nvSpPr>
          <p:spPr bwMode="auto">
            <a:xfrm>
              <a:off x="2352" y="384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269" name="Group 21"/>
            <p:cNvGrpSpPr>
              <a:grpSpLocks/>
            </p:cNvGrpSpPr>
            <p:nvPr/>
          </p:nvGrpSpPr>
          <p:grpSpPr bwMode="auto">
            <a:xfrm>
              <a:off x="2352" y="3600"/>
              <a:ext cx="1920" cy="502"/>
              <a:chOff x="2054" y="3578"/>
              <a:chExt cx="1920" cy="502"/>
            </a:xfrm>
          </p:grpSpPr>
          <p:sp>
            <p:nvSpPr>
              <p:cNvPr id="53270" name="Text Box 22"/>
              <p:cNvSpPr txBox="1">
                <a:spLocks noChangeArrowheads="1"/>
              </p:cNvSpPr>
              <p:nvPr/>
            </p:nvSpPr>
            <p:spPr bwMode="auto">
              <a:xfrm>
                <a:off x="2054" y="3578"/>
                <a:ext cx="40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</a:rPr>
                  <a:t>274</a:t>
                </a:r>
              </a:p>
            </p:txBody>
          </p:sp>
          <p:sp>
            <p:nvSpPr>
              <p:cNvPr id="53271" name="Text Box 23"/>
              <p:cNvSpPr txBox="1">
                <a:spLocks noChangeArrowheads="1"/>
              </p:cNvSpPr>
              <p:nvPr/>
            </p:nvSpPr>
            <p:spPr bwMode="auto">
              <a:xfrm>
                <a:off x="2064" y="3792"/>
                <a:ext cx="40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</a:rPr>
                  <a:t>365</a:t>
                </a:r>
              </a:p>
            </p:txBody>
          </p:sp>
          <p:sp>
            <p:nvSpPr>
              <p:cNvPr id="53272" name="Text Box 24"/>
              <p:cNvSpPr txBox="1">
                <a:spLocks noChangeArrowheads="1"/>
              </p:cNvSpPr>
              <p:nvPr/>
            </p:nvSpPr>
            <p:spPr bwMode="auto">
              <a:xfrm>
                <a:off x="2534" y="3674"/>
                <a:ext cx="14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aseline="14000"/>
                  <a:t>x</a:t>
                </a:r>
                <a:r>
                  <a:rPr lang="en-US" sz="2400">
                    <a:latin typeface="Times New Roman" pitchFamily="18" charset="0"/>
                  </a:rPr>
                  <a:t> $250 = $187.67</a:t>
                </a:r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Contract for Sale: The Most Important Document in Real Estate?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Determines price and terms of the transaction</a:t>
            </a:r>
          </a:p>
          <a:p>
            <a:pPr eaLnBrk="1" hangingPunct="1"/>
            <a:r>
              <a:rPr lang="en-US" sz="2800" dirty="0" smtClean="0"/>
              <a:t>Defines property interest being conveyed</a:t>
            </a:r>
          </a:p>
          <a:p>
            <a:pPr eaLnBrk="1" hangingPunct="1"/>
            <a:r>
              <a:rPr lang="en-US" sz="2800" dirty="0" smtClean="0"/>
              <a:t>Determines the grantee</a:t>
            </a:r>
          </a:p>
          <a:p>
            <a:pPr eaLnBrk="1" hangingPunct="1"/>
            <a:r>
              <a:rPr lang="en-US" sz="2800" dirty="0" smtClean="0"/>
              <a:t>Determines other conditions of the transaction</a:t>
            </a:r>
          </a:p>
          <a:p>
            <a:pPr lvl="1" eaLnBrk="1" hangingPunct="1"/>
            <a:r>
              <a:rPr lang="en-US" sz="2400" dirty="0" smtClean="0"/>
              <a:t>Financing</a:t>
            </a:r>
          </a:p>
          <a:p>
            <a:pPr lvl="1" eaLnBrk="1" hangingPunct="1"/>
            <a:r>
              <a:rPr lang="en-US" sz="2400" dirty="0" smtClean="0"/>
              <a:t>Date of occupancy</a:t>
            </a:r>
          </a:p>
          <a:p>
            <a:pPr lvl="1" eaLnBrk="1" hangingPunct="1"/>
            <a:r>
              <a:rPr lang="en-US" sz="2400" dirty="0" smtClean="0"/>
              <a:t>Any repairs or other conditions of the sale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Laws Affecting a Residential 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TILA (Truth in Lending Act)</a:t>
            </a:r>
          </a:p>
          <a:p>
            <a:r>
              <a:rPr lang="en-US" dirty="0" smtClean="0"/>
              <a:t>RESPA (Real Estate Settlement Procedures Act)</a:t>
            </a:r>
          </a:p>
          <a:p>
            <a:r>
              <a:rPr lang="en-US" dirty="0" smtClean="0"/>
              <a:t>Dodd-Frank (D-F Wall Street Reform and Consumer Protection Act)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7262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RESPA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 applies to virtually every home loan:</a:t>
            </a:r>
          </a:p>
          <a:p>
            <a:pPr lvl="1"/>
            <a:r>
              <a:rPr lang="en-US" dirty="0" smtClean="0"/>
              <a:t>Loans from federally chartered or insured institutions.</a:t>
            </a:r>
          </a:p>
          <a:p>
            <a:pPr lvl="1"/>
            <a:r>
              <a:rPr lang="en-US" dirty="0" smtClean="0"/>
              <a:t>FHA and VA loans</a:t>
            </a:r>
          </a:p>
          <a:p>
            <a:pPr lvl="1"/>
            <a:r>
              <a:rPr lang="en-US" dirty="0" smtClean="0"/>
              <a:t>Loans to be sold to Fannie Mae or Freddie Mac</a:t>
            </a:r>
          </a:p>
          <a:p>
            <a:r>
              <a:rPr lang="en-US" dirty="0" smtClean="0"/>
              <a:t>In practice, resulting forms and procedures are used for nearly all home closings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4307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RESPA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disclosures and notices</a:t>
            </a:r>
          </a:p>
          <a:p>
            <a:r>
              <a:rPr lang="en-US" dirty="0" smtClean="0"/>
              <a:t>Required information booklet</a:t>
            </a:r>
          </a:p>
          <a:p>
            <a:r>
              <a:rPr lang="en-US" dirty="0" smtClean="0"/>
              <a:t>Required loan costs estimate</a:t>
            </a:r>
          </a:p>
          <a:p>
            <a:r>
              <a:rPr lang="en-US" dirty="0" smtClean="0"/>
              <a:t>Required closing statement</a:t>
            </a:r>
          </a:p>
          <a:p>
            <a:r>
              <a:rPr lang="en-US" dirty="0" smtClean="0"/>
              <a:t>Prohibition of “kickbacks” to lenders</a:t>
            </a:r>
          </a:p>
          <a:p>
            <a:r>
              <a:rPr lang="en-US" dirty="0" smtClean="0"/>
              <a:t>Limits on required escrow deposits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4444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RESPA and Dodd-Frank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88392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Lender must provide borrower with:</a:t>
            </a:r>
          </a:p>
          <a:p>
            <a:pPr lvl="1"/>
            <a:r>
              <a:rPr lang="en-US" dirty="0" smtClean="0"/>
              <a:t>Information booklet on home borrowing:  CFPB website –</a:t>
            </a:r>
            <a:r>
              <a:rPr lang="en-US" i="1" dirty="0" smtClean="0"/>
              <a:t>Your home loan toolkit: a step-by-step guide</a:t>
            </a:r>
          </a:p>
          <a:p>
            <a:pPr lvl="1"/>
            <a:r>
              <a:rPr lang="en-US" i="1" dirty="0" smtClean="0"/>
              <a:t>Loan Estimate </a:t>
            </a:r>
            <a:r>
              <a:rPr lang="en-US" dirty="0" smtClean="0"/>
              <a:t>of closing costs within 3 days of loan application</a:t>
            </a:r>
          </a:p>
          <a:p>
            <a:pPr lvl="1"/>
            <a:r>
              <a:rPr lang="en-US" i="1" dirty="0" smtClean="0"/>
              <a:t>Closing Disclosure</a:t>
            </a:r>
            <a:r>
              <a:rPr lang="en-US" dirty="0" smtClean="0"/>
              <a:t> (closing statement) 3 business days before closing</a:t>
            </a:r>
          </a:p>
          <a:p>
            <a:r>
              <a:rPr lang="en-US" dirty="0" smtClean="0"/>
              <a:t>Other requirements:</a:t>
            </a:r>
          </a:p>
          <a:p>
            <a:pPr lvl="1"/>
            <a:r>
              <a:rPr lang="en-US" dirty="0" smtClean="0"/>
              <a:t>Must use the </a:t>
            </a:r>
            <a:r>
              <a:rPr lang="en-US" i="1" dirty="0" smtClean="0"/>
              <a:t>Closing Disclosure </a:t>
            </a:r>
            <a:r>
              <a:rPr lang="en-US" dirty="0" smtClean="0"/>
              <a:t>form</a:t>
            </a:r>
          </a:p>
          <a:p>
            <a:pPr lvl="1"/>
            <a:r>
              <a:rPr lang="en-US" dirty="0" smtClean="0"/>
              <a:t>Kickbacks to supporting vendors prohibited</a:t>
            </a:r>
          </a:p>
          <a:p>
            <a:pPr lvl="1"/>
            <a:r>
              <a:rPr lang="en-US" dirty="0" smtClean="0"/>
              <a:t>Limit to lender escrow deposit requirements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36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Loan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Incorporates:</a:t>
            </a:r>
          </a:p>
          <a:p>
            <a:pPr lvl="1"/>
            <a:r>
              <a:rPr lang="en-US" dirty="0" smtClean="0"/>
              <a:t>RESPA loan closing cost disclosures</a:t>
            </a:r>
          </a:p>
          <a:p>
            <a:pPr lvl="1"/>
            <a:r>
              <a:rPr lang="en-US" dirty="0" smtClean="0"/>
              <a:t>TILA disclosures</a:t>
            </a:r>
          </a:p>
          <a:p>
            <a:pPr lvl="1"/>
            <a:r>
              <a:rPr lang="en-US" dirty="0" smtClean="0"/>
              <a:t>TILA requirement of APR</a:t>
            </a:r>
          </a:p>
          <a:p>
            <a:r>
              <a:rPr lang="en-US" dirty="0">
                <a:hlinkClick r:id="rId2"/>
              </a:rPr>
              <a:t>Loan Estimate Explainer | Consumer Financial Protection Bureau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17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7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868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CFPB Loan Estimate</a:t>
            </a:r>
          </a:p>
        </p:txBody>
      </p:sp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1900238" y="-395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35" y="2899675"/>
            <a:ext cx="2802855" cy="36272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40" y="2286000"/>
            <a:ext cx="2786956" cy="3606649"/>
          </a:xfrm>
          <a:prstGeom prst="rect">
            <a:avLst/>
          </a:prstGeom>
          <a:ln>
            <a:solidFill>
              <a:srgbClr val="27436B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2895600" cy="3747247"/>
          </a:xfrm>
          <a:prstGeom prst="rect">
            <a:avLst/>
          </a:prstGeom>
          <a:ln>
            <a:solidFill>
              <a:srgbClr val="27436B"/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2168"/>
            <a:ext cx="5257800" cy="6804211"/>
          </a:xfrm>
          <a:prstGeom prst="rect">
            <a:avLst/>
          </a:prstGeom>
          <a:ln>
            <a:solidFill>
              <a:srgbClr val="27436B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5253015" cy="6798019"/>
          </a:xfrm>
          <a:prstGeom prst="rect">
            <a:avLst/>
          </a:prstGeom>
          <a:ln>
            <a:solidFill>
              <a:srgbClr val="27436B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3093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61" y="-1"/>
            <a:ext cx="5216929" cy="67513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577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smtClean="0"/>
              <a:t>Preclosing Steps of Buyers (Joneses)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3225"/>
            <a:ext cx="8229600" cy="4457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Had property surveyed for encroachments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Reviewed private restrictions for violations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Reviewed zoning for neighborhood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Examined estimated closing costs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Ordered lenders title insurance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Had property inspected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Verified that seller has performed required tasks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Arranged utility service transfers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smtClean="0"/>
              <a:t>Required Elements of a Contract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71600"/>
            <a:ext cx="73914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All contracts:</a:t>
            </a:r>
          </a:p>
          <a:p>
            <a:pPr lvl="1" eaLnBrk="1" hangingPunct="1"/>
            <a:r>
              <a:rPr lang="en-US" dirty="0" smtClean="0"/>
              <a:t>Competent parties</a:t>
            </a:r>
          </a:p>
          <a:p>
            <a:pPr lvl="1" eaLnBrk="1" hangingPunct="1"/>
            <a:r>
              <a:rPr lang="en-US" dirty="0" smtClean="0"/>
              <a:t>Legal objective</a:t>
            </a:r>
          </a:p>
          <a:p>
            <a:pPr lvl="1" eaLnBrk="1" hangingPunct="1"/>
            <a:r>
              <a:rPr lang="en-US" dirty="0" smtClean="0"/>
              <a:t>Offer and acceptance</a:t>
            </a:r>
          </a:p>
          <a:p>
            <a:pPr lvl="1" eaLnBrk="1" hangingPunct="1"/>
            <a:r>
              <a:rPr lang="en-US" dirty="0" smtClean="0"/>
              <a:t>Consideration</a:t>
            </a:r>
          </a:p>
          <a:p>
            <a:pPr lvl="1" eaLnBrk="1" hangingPunct="1"/>
            <a:r>
              <a:rPr lang="en-US" dirty="0" smtClean="0"/>
              <a:t>No defects to mutual assent</a:t>
            </a:r>
          </a:p>
          <a:p>
            <a:pPr eaLnBrk="1" hangingPunct="1"/>
            <a:r>
              <a:rPr lang="en-US" dirty="0" smtClean="0"/>
              <a:t>Contract for sale of real estate:</a:t>
            </a:r>
          </a:p>
          <a:p>
            <a:pPr lvl="1" eaLnBrk="1" hangingPunct="1"/>
            <a:r>
              <a:rPr lang="en-US" dirty="0" smtClean="0"/>
              <a:t>In writing (per Statute of Frauds)</a:t>
            </a:r>
          </a:p>
          <a:p>
            <a:pPr lvl="1" eaLnBrk="1" hangingPunct="1"/>
            <a:r>
              <a:rPr lang="en-US" dirty="0" smtClean="0"/>
              <a:t>Proper description of property</a:t>
            </a:r>
          </a:p>
          <a:p>
            <a:pPr eaLnBrk="1" hangingPunct="1"/>
            <a:endParaRPr lang="en-US" sz="2400" dirty="0" smtClean="0"/>
          </a:p>
          <a:p>
            <a:pPr lvl="1" eaLnBrk="1" hangingPunct="1"/>
            <a:endParaRPr lang="en-US" sz="2600" dirty="0" smtClean="0"/>
          </a:p>
          <a:p>
            <a:pPr eaLnBrk="1" hangingPunct="1"/>
            <a:endParaRPr lang="en-US" sz="3000" dirty="0" smtClean="0"/>
          </a:p>
          <a:p>
            <a:pPr eaLnBrk="1" hangingPunct="1"/>
            <a:endParaRPr lang="en-US" sz="3000" dirty="0" smtClean="0"/>
          </a:p>
          <a:p>
            <a:pPr eaLnBrk="1" hangingPunct="1"/>
            <a:endParaRPr lang="en-US" sz="3000" dirty="0" smtClean="0"/>
          </a:p>
          <a:p>
            <a:pPr eaLnBrk="1" hangingPunct="1"/>
            <a:endParaRPr lang="en-US" sz="3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Preclosing Steps of Sellers (Johnsons)</a:t>
            </a:r>
            <a:r>
              <a:rPr lang="en-US" smtClean="0"/>
              <a:t> 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3225"/>
            <a:ext cx="8229600" cy="4457700"/>
          </a:xfrm>
        </p:spPr>
        <p:txBody>
          <a:bodyPr/>
          <a:lstStyle/>
          <a:p>
            <a:pPr eaLnBrk="1" hangingPunct="1"/>
            <a:r>
              <a:rPr lang="en-US" sz="2800" smtClean="0"/>
              <a:t>Order owner’s title policy</a:t>
            </a:r>
          </a:p>
          <a:p>
            <a:pPr eaLnBrk="1" hangingPunct="1"/>
            <a:r>
              <a:rPr lang="en-US" sz="2800" smtClean="0"/>
              <a:t>Order termite inspection</a:t>
            </a:r>
          </a:p>
          <a:p>
            <a:pPr eaLnBrk="1" hangingPunct="1"/>
            <a:r>
              <a:rPr lang="en-US" sz="2800" smtClean="0"/>
              <a:t>Order discontinuation of hazard insurance and utilities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smtClean="0"/>
              <a:t>Preclosing Steps of Closing Agent (Lender)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Prepare or obtain general warranty deed</a:t>
            </a:r>
          </a:p>
          <a:p>
            <a:pPr eaLnBrk="1" hangingPunct="1"/>
            <a:r>
              <a:rPr lang="en-US" sz="2800" dirty="0" smtClean="0"/>
              <a:t>Prepare mortgage and note</a:t>
            </a:r>
          </a:p>
          <a:p>
            <a:pPr eaLnBrk="1" hangingPunct="1"/>
            <a:r>
              <a:rPr lang="en-US" sz="2800" dirty="0" smtClean="0"/>
              <a:t>Prepare check from lender to the seller</a:t>
            </a:r>
          </a:p>
          <a:p>
            <a:pPr eaLnBrk="1" hangingPunct="1"/>
            <a:r>
              <a:rPr lang="en-US" sz="2800" dirty="0" smtClean="0"/>
              <a:t>Prepare </a:t>
            </a:r>
            <a:r>
              <a:rPr lang="en-US" sz="2800" i="1" dirty="0" smtClean="0"/>
              <a:t>Loan Disclosure </a:t>
            </a:r>
            <a:r>
              <a:rPr lang="en-US" sz="2800" dirty="0" smtClean="0"/>
              <a:t>closing statement</a:t>
            </a:r>
          </a:p>
          <a:p>
            <a:pPr eaLnBrk="1" hangingPunct="1"/>
            <a:r>
              <a:rPr lang="en-US" sz="2800" dirty="0" smtClean="0"/>
              <a:t>Obtain satisfaction of mortgage from sellers’ mortgagee confirming balance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CFPB Closing Disclosure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57401"/>
            <a:ext cx="1600200" cy="2078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535" y="2362201"/>
            <a:ext cx="1591160" cy="2078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567" y="2590801"/>
            <a:ext cx="1593406" cy="2067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6493" y="2895601"/>
            <a:ext cx="1589943" cy="2067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3991" y="3200401"/>
            <a:ext cx="1584776" cy="206740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CFPB Closing 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15088"/>
            <a:ext cx="8578519" cy="4719559"/>
          </a:xfrm>
        </p:spPr>
        <p:txBody>
          <a:bodyPr/>
          <a:lstStyle/>
          <a:p>
            <a:r>
              <a:rPr lang="en-US" dirty="0" smtClean="0"/>
              <a:t>Combines disclosure requirements from RESPA with “truth-in-lending” disclosures from TILA</a:t>
            </a:r>
          </a:p>
          <a:p>
            <a:r>
              <a:rPr lang="en-US" dirty="0">
                <a:hlinkClick r:id="rId2"/>
              </a:rPr>
              <a:t>https://www.consumerfinance.gov/owning-a-home/closing-disclosure/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11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2:  Detailed Expenses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1958298"/>
            <a:ext cx="3094665" cy="404245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429001" y="2283768"/>
            <a:ext cx="3516056" cy="369332"/>
            <a:chOff x="3429000" y="1426517"/>
            <a:chExt cx="3516056" cy="369332"/>
          </a:xfrm>
        </p:grpSpPr>
        <p:sp>
          <p:nvSpPr>
            <p:cNvPr id="7" name="Right Arrow 6"/>
            <p:cNvSpPr/>
            <p:nvPr/>
          </p:nvSpPr>
          <p:spPr>
            <a:xfrm rot="10800000">
              <a:off x="3429000" y="1581150"/>
              <a:ext cx="1295400" cy="1524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59842" y="1426517"/>
              <a:ext cx="2185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Origination charges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3177" y="2754736"/>
            <a:ext cx="4554801" cy="369332"/>
            <a:chOff x="3429000" y="1426517"/>
            <a:chExt cx="4554801" cy="369332"/>
          </a:xfrm>
        </p:grpSpPr>
        <p:sp>
          <p:nvSpPr>
            <p:cNvPr id="11" name="Right Arrow 10"/>
            <p:cNvSpPr/>
            <p:nvPr/>
          </p:nvSpPr>
          <p:spPr>
            <a:xfrm rot="10800000">
              <a:off x="3429000" y="1581150"/>
              <a:ext cx="1295400" cy="1524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59842" y="1426517"/>
              <a:ext cx="3223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Services you did not shop for 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43178" y="3275953"/>
            <a:ext cx="4170081" cy="369332"/>
            <a:chOff x="3429000" y="1426517"/>
            <a:chExt cx="4170081" cy="369332"/>
          </a:xfrm>
        </p:grpSpPr>
        <p:sp>
          <p:nvSpPr>
            <p:cNvPr id="14" name="Right Arrow 13"/>
            <p:cNvSpPr/>
            <p:nvPr/>
          </p:nvSpPr>
          <p:spPr>
            <a:xfrm rot="10800000">
              <a:off x="3429000" y="1581150"/>
              <a:ext cx="1295400" cy="1524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59842" y="1426517"/>
              <a:ext cx="2839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Services you can shop for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43177" y="3845153"/>
            <a:ext cx="3285223" cy="369332"/>
            <a:chOff x="3429000" y="1426517"/>
            <a:chExt cx="3285223" cy="369332"/>
          </a:xfrm>
        </p:grpSpPr>
        <p:sp>
          <p:nvSpPr>
            <p:cNvPr id="17" name="Right Arrow 16"/>
            <p:cNvSpPr/>
            <p:nvPr/>
          </p:nvSpPr>
          <p:spPr>
            <a:xfrm rot="10800000">
              <a:off x="3429000" y="1581150"/>
              <a:ext cx="1295400" cy="1524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59842" y="1426517"/>
              <a:ext cx="195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Government fees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39634" y="4124017"/>
            <a:ext cx="2429558" cy="369332"/>
            <a:chOff x="3425456" y="1426517"/>
            <a:chExt cx="2429558" cy="369332"/>
          </a:xfrm>
        </p:grpSpPr>
        <p:sp>
          <p:nvSpPr>
            <p:cNvPr id="20" name="Right Arrow 19"/>
            <p:cNvSpPr/>
            <p:nvPr/>
          </p:nvSpPr>
          <p:spPr>
            <a:xfrm rot="10800000">
              <a:off x="3425456" y="1581169"/>
              <a:ext cx="1295400" cy="1524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59842" y="1426517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Prepaids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46668" y="4485932"/>
            <a:ext cx="4375265" cy="369332"/>
            <a:chOff x="3429000" y="1426517"/>
            <a:chExt cx="4375265" cy="369332"/>
          </a:xfrm>
        </p:grpSpPr>
        <p:sp>
          <p:nvSpPr>
            <p:cNvPr id="23" name="Right Arrow 22"/>
            <p:cNvSpPr/>
            <p:nvPr/>
          </p:nvSpPr>
          <p:spPr>
            <a:xfrm rot="10800000">
              <a:off x="3429000" y="1581150"/>
              <a:ext cx="1295400" cy="1524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59842" y="1426517"/>
              <a:ext cx="3044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Escrow payments at closing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50160" y="4947597"/>
            <a:ext cx="2092589" cy="369332"/>
            <a:chOff x="3429000" y="1426517"/>
            <a:chExt cx="2092589" cy="369332"/>
          </a:xfrm>
        </p:grpSpPr>
        <p:sp>
          <p:nvSpPr>
            <p:cNvPr id="26" name="Right Arrow 25"/>
            <p:cNvSpPr/>
            <p:nvPr/>
          </p:nvSpPr>
          <p:spPr>
            <a:xfrm rot="10800000">
              <a:off x="3429000" y="1581150"/>
              <a:ext cx="1295400" cy="1524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59842" y="1426517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Other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29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3 Closing Disclosure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83071"/>
            <a:ext cx="3124200" cy="405356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33601" y="2209800"/>
            <a:ext cx="5924386" cy="914400"/>
            <a:chOff x="2133600" y="1352550"/>
            <a:chExt cx="5924386" cy="914400"/>
          </a:xfrm>
        </p:grpSpPr>
        <p:sp>
          <p:nvSpPr>
            <p:cNvPr id="4" name="Oval 3"/>
            <p:cNvSpPr/>
            <p:nvPr/>
          </p:nvSpPr>
          <p:spPr>
            <a:xfrm>
              <a:off x="2133600" y="1352550"/>
              <a:ext cx="762000" cy="9144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916865" y="1634295"/>
              <a:ext cx="5141121" cy="369332"/>
              <a:chOff x="2916865" y="1634295"/>
              <a:chExt cx="5141121" cy="369332"/>
            </a:xfrm>
          </p:grpSpPr>
          <p:sp>
            <p:nvSpPr>
              <p:cNvPr id="5" name="Right Arrow 4"/>
              <p:cNvSpPr/>
              <p:nvPr/>
            </p:nvSpPr>
            <p:spPr>
              <a:xfrm rot="10800000">
                <a:off x="2916865" y="1788928"/>
                <a:ext cx="1524000" cy="152400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462130" y="1634295"/>
                <a:ext cx="3595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Estimated Cash to Close from LE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359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3 Closing Disclosure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83071"/>
            <a:ext cx="3124200" cy="405356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09800" y="3391817"/>
            <a:ext cx="4468260" cy="914400"/>
            <a:chOff x="2209800" y="2534567"/>
            <a:chExt cx="4468260" cy="914400"/>
          </a:xfrm>
        </p:grpSpPr>
        <p:sp>
          <p:nvSpPr>
            <p:cNvPr id="4" name="Oval 3"/>
            <p:cNvSpPr/>
            <p:nvPr/>
          </p:nvSpPr>
          <p:spPr>
            <a:xfrm>
              <a:off x="2209800" y="2534567"/>
              <a:ext cx="762000" cy="9144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998877" y="2760934"/>
              <a:ext cx="3679183" cy="369332"/>
              <a:chOff x="2916865" y="1634295"/>
              <a:chExt cx="3679183" cy="369332"/>
            </a:xfrm>
          </p:grpSpPr>
          <p:sp>
            <p:nvSpPr>
              <p:cNvPr id="5" name="Right Arrow 4"/>
              <p:cNvSpPr/>
              <p:nvPr/>
            </p:nvSpPr>
            <p:spPr>
              <a:xfrm rot="10800000">
                <a:off x="2916865" y="1788928"/>
                <a:ext cx="1524000" cy="152400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462130" y="1634295"/>
                <a:ext cx="21339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Due from Borrower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2400300" y="2461591"/>
            <a:ext cx="3178656" cy="930227"/>
            <a:chOff x="2400300" y="1604340"/>
            <a:chExt cx="3178656" cy="930227"/>
          </a:xfrm>
        </p:grpSpPr>
        <p:sp>
          <p:nvSpPr>
            <p:cNvPr id="8" name="Oval 7"/>
            <p:cNvSpPr/>
            <p:nvPr/>
          </p:nvSpPr>
          <p:spPr>
            <a:xfrm>
              <a:off x="2400300" y="2423417"/>
              <a:ext cx="381000" cy="11115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781300" y="1604340"/>
              <a:ext cx="2797656" cy="819077"/>
              <a:chOff x="2781300" y="1604340"/>
              <a:chExt cx="2797656" cy="819077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H="1">
                <a:off x="2781300" y="1835173"/>
                <a:ext cx="1638300" cy="588244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4419600" y="1604340"/>
                <a:ext cx="1159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Total Due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747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3 Closing Disclosure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83071"/>
            <a:ext cx="3124200" cy="405356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09801" y="4372271"/>
            <a:ext cx="5147997" cy="1066800"/>
            <a:chOff x="2209800" y="2534567"/>
            <a:chExt cx="5147997" cy="1066800"/>
          </a:xfrm>
        </p:grpSpPr>
        <p:sp>
          <p:nvSpPr>
            <p:cNvPr id="4" name="Oval 3"/>
            <p:cNvSpPr/>
            <p:nvPr/>
          </p:nvSpPr>
          <p:spPr>
            <a:xfrm>
              <a:off x="2209800" y="2534567"/>
              <a:ext cx="762000" cy="106680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998877" y="2760934"/>
              <a:ext cx="4358920" cy="369332"/>
              <a:chOff x="2916865" y="1634295"/>
              <a:chExt cx="4358920" cy="369332"/>
            </a:xfrm>
          </p:grpSpPr>
          <p:sp>
            <p:nvSpPr>
              <p:cNvPr id="5" name="Right Arrow 4"/>
              <p:cNvSpPr/>
              <p:nvPr/>
            </p:nvSpPr>
            <p:spPr>
              <a:xfrm rot="10800000">
                <a:off x="2916865" y="1788928"/>
                <a:ext cx="1524000" cy="152400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462130" y="1634295"/>
                <a:ext cx="2813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Paid Already for Borrower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2400301" y="2461591"/>
            <a:ext cx="3460785" cy="930227"/>
            <a:chOff x="2400300" y="1604340"/>
            <a:chExt cx="3460785" cy="930227"/>
          </a:xfrm>
        </p:grpSpPr>
        <p:sp>
          <p:nvSpPr>
            <p:cNvPr id="8" name="Oval 7"/>
            <p:cNvSpPr/>
            <p:nvPr/>
          </p:nvSpPr>
          <p:spPr>
            <a:xfrm>
              <a:off x="2400300" y="2423417"/>
              <a:ext cx="381000" cy="11115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781300" y="1604340"/>
              <a:ext cx="3079785" cy="819077"/>
              <a:chOff x="2781300" y="1604340"/>
              <a:chExt cx="3079785" cy="819077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H="1">
                <a:off x="2781300" y="1835173"/>
                <a:ext cx="1638300" cy="588244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4419600" y="1604340"/>
                <a:ext cx="1441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Total Due: K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2400300" y="3468521"/>
            <a:ext cx="4307234" cy="930227"/>
            <a:chOff x="2400300" y="1604340"/>
            <a:chExt cx="4307234" cy="930227"/>
          </a:xfrm>
        </p:grpSpPr>
        <p:sp>
          <p:nvSpPr>
            <p:cNvPr id="16" name="Oval 15"/>
            <p:cNvSpPr/>
            <p:nvPr/>
          </p:nvSpPr>
          <p:spPr>
            <a:xfrm>
              <a:off x="2400300" y="2423417"/>
              <a:ext cx="381000" cy="11115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781300" y="1604340"/>
              <a:ext cx="3926234" cy="819077"/>
              <a:chOff x="2781300" y="1604340"/>
              <a:chExt cx="3926234" cy="819077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H="1">
                <a:off x="2781300" y="1835173"/>
                <a:ext cx="1638300" cy="588244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4419600" y="1604340"/>
                <a:ext cx="2287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Total Paid Already: L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54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3 Closing Disclosure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83071"/>
            <a:ext cx="3124200" cy="405356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400301" y="2461591"/>
            <a:ext cx="3460785" cy="930227"/>
            <a:chOff x="2400300" y="1604340"/>
            <a:chExt cx="3460785" cy="930227"/>
          </a:xfrm>
        </p:grpSpPr>
        <p:sp>
          <p:nvSpPr>
            <p:cNvPr id="8" name="Oval 7"/>
            <p:cNvSpPr/>
            <p:nvPr/>
          </p:nvSpPr>
          <p:spPr>
            <a:xfrm>
              <a:off x="2400300" y="2423417"/>
              <a:ext cx="381000" cy="11115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781300" y="1604340"/>
              <a:ext cx="3079785" cy="819077"/>
              <a:chOff x="2781300" y="1604340"/>
              <a:chExt cx="3079785" cy="819077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H="1">
                <a:off x="2781300" y="1835173"/>
                <a:ext cx="1638300" cy="588244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4419600" y="1604340"/>
                <a:ext cx="1441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Total Due: K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2400300" y="3468521"/>
            <a:ext cx="4307234" cy="930227"/>
            <a:chOff x="2400300" y="1604340"/>
            <a:chExt cx="4307234" cy="930227"/>
          </a:xfrm>
        </p:grpSpPr>
        <p:sp>
          <p:nvSpPr>
            <p:cNvPr id="16" name="Oval 15"/>
            <p:cNvSpPr/>
            <p:nvPr/>
          </p:nvSpPr>
          <p:spPr>
            <a:xfrm>
              <a:off x="2400300" y="2423417"/>
              <a:ext cx="381000" cy="11115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781300" y="1604340"/>
              <a:ext cx="3926234" cy="819077"/>
              <a:chOff x="2781300" y="1604340"/>
              <a:chExt cx="3926234" cy="819077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 flipH="1">
                <a:off x="2781300" y="1835173"/>
                <a:ext cx="1638300" cy="588244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4419600" y="1604340"/>
                <a:ext cx="2287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Total Paid Already: L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400300" y="5487269"/>
            <a:ext cx="4667280" cy="369332"/>
            <a:chOff x="2400300" y="4630018"/>
            <a:chExt cx="4667280" cy="369332"/>
          </a:xfrm>
        </p:grpSpPr>
        <p:sp>
          <p:nvSpPr>
            <p:cNvPr id="20" name="Oval 19"/>
            <p:cNvSpPr/>
            <p:nvPr/>
          </p:nvSpPr>
          <p:spPr>
            <a:xfrm>
              <a:off x="2400300" y="4804372"/>
              <a:ext cx="381000" cy="11115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2781300" y="4859947"/>
              <a:ext cx="1866900" cy="345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81349" y="4630018"/>
              <a:ext cx="2386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Difference: K minus L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45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3 Closing Disclosure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83071"/>
            <a:ext cx="3124200" cy="405356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19200" y="2886313"/>
            <a:ext cx="1676400" cy="305728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895601" y="3953291"/>
            <a:ext cx="4991658" cy="369332"/>
            <a:chOff x="2916865" y="1634295"/>
            <a:chExt cx="4991658" cy="369332"/>
          </a:xfrm>
        </p:grpSpPr>
        <p:sp>
          <p:nvSpPr>
            <p:cNvPr id="5" name="Right Arrow 4"/>
            <p:cNvSpPr/>
            <p:nvPr/>
          </p:nvSpPr>
          <p:spPr>
            <a:xfrm rot="10800000">
              <a:off x="2916865" y="1788928"/>
              <a:ext cx="1524000" cy="1524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62130" y="1634295"/>
              <a:ext cx="3446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Buyer/Borrower’s Computations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536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smtClean="0"/>
              <a:t>A Closer Look at Requirements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800" dirty="0" smtClean="0"/>
              <a:t>Competent parties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dirty="0" smtClean="0"/>
              <a:t>Of legal age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dirty="0" smtClean="0"/>
              <a:t>Not incapacitated at time of signing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dirty="0" smtClean="0"/>
              <a:t>Appropriate official if representing a corporation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dirty="0" smtClean="0"/>
              <a:t>Power of attorney if acting for another person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/>
              <a:t>Lawful intent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/>
              <a:t>Offer and acceptance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/>
              <a:t>Consideration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/>
              <a:t>No defects to mutual assent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Fraud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Gross error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Duress or menace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/>
              <a:t>In writing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/>
              <a:t>Legal Description should be used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103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3 Closing Disclosure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83071"/>
            <a:ext cx="3124200" cy="405356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677633" y="2943464"/>
            <a:ext cx="1676400" cy="3057287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419600" y="4024850"/>
            <a:ext cx="2835560" cy="369332"/>
            <a:chOff x="4059865" y="1634295"/>
            <a:chExt cx="2835560" cy="369332"/>
          </a:xfrm>
        </p:grpSpPr>
        <p:sp>
          <p:nvSpPr>
            <p:cNvPr id="5" name="Right Arrow 4"/>
            <p:cNvSpPr/>
            <p:nvPr/>
          </p:nvSpPr>
          <p:spPr>
            <a:xfrm rot="10800000">
              <a:off x="4059865" y="1795804"/>
              <a:ext cx="381000" cy="14552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62130" y="1634295"/>
              <a:ext cx="2433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Seller’s Computations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466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3 Closing Disclosure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83071"/>
            <a:ext cx="3124200" cy="40535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763039" y="2461590"/>
            <a:ext cx="4744224" cy="3399131"/>
            <a:chOff x="3763039" y="1604340"/>
            <a:chExt cx="4744224" cy="3399131"/>
          </a:xfrm>
        </p:grpSpPr>
        <p:grpSp>
          <p:nvGrpSpPr>
            <p:cNvPr id="14" name="Group 13"/>
            <p:cNvGrpSpPr/>
            <p:nvPr/>
          </p:nvGrpSpPr>
          <p:grpSpPr>
            <a:xfrm>
              <a:off x="3782532" y="1604340"/>
              <a:ext cx="4409763" cy="930227"/>
              <a:chOff x="2400300" y="1604340"/>
              <a:chExt cx="4409763" cy="93022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400300" y="2423417"/>
                <a:ext cx="381000" cy="111150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2781300" y="1604340"/>
                <a:ext cx="4028763" cy="819077"/>
                <a:chOff x="2781300" y="1604340"/>
                <a:chExt cx="4028763" cy="819077"/>
              </a:xfrm>
            </p:grpSpPr>
            <p:cxnSp>
              <p:nvCxnSpPr>
                <p:cNvPr id="11" name="Straight Arrow Connector 10"/>
                <p:cNvCxnSpPr/>
                <p:nvPr/>
              </p:nvCxnSpPr>
              <p:spPr>
                <a:xfrm flipH="1">
                  <a:off x="2781300" y="1835173"/>
                  <a:ext cx="1638300" cy="588244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1"/>
                <p:cNvSpPr txBox="1"/>
                <p:nvPr/>
              </p:nvSpPr>
              <p:spPr>
                <a:xfrm>
                  <a:off x="4419600" y="1604340"/>
                  <a:ext cx="23904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Total Due to Seller: M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3782532" y="2609115"/>
              <a:ext cx="4653419" cy="930227"/>
              <a:chOff x="2400300" y="1604340"/>
              <a:chExt cx="4653419" cy="930227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400300" y="2423417"/>
                <a:ext cx="381000" cy="111150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781300" y="1604340"/>
                <a:ext cx="4272419" cy="819077"/>
                <a:chOff x="2781300" y="1604340"/>
                <a:chExt cx="4272419" cy="819077"/>
              </a:xfrm>
            </p:grpSpPr>
            <p:cxnSp>
              <p:nvCxnSpPr>
                <p:cNvPr id="18" name="Straight Arrow Connector 17"/>
                <p:cNvCxnSpPr/>
                <p:nvPr/>
              </p:nvCxnSpPr>
              <p:spPr>
                <a:xfrm flipH="1">
                  <a:off x="2781300" y="1835173"/>
                  <a:ext cx="1638300" cy="588244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/>
                <p:cNvSpPr txBox="1"/>
                <p:nvPr/>
              </p:nvSpPr>
              <p:spPr>
                <a:xfrm>
                  <a:off x="4419600" y="1604340"/>
                  <a:ext cx="26341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Total Due from Seller: N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3763039" y="4634139"/>
              <a:ext cx="4744224" cy="369332"/>
              <a:chOff x="2400300" y="4630018"/>
              <a:chExt cx="4744224" cy="36933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400300" y="4804372"/>
                <a:ext cx="381000" cy="111150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H="1">
                <a:off x="2849082" y="4859947"/>
                <a:ext cx="1866900" cy="3455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4681349" y="4630018"/>
                <a:ext cx="24631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Difference: M minus N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14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837" y="381000"/>
            <a:ext cx="8883648" cy="893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Final Points on Closing and Closing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838" y="1515088"/>
            <a:ext cx="8616482" cy="4719559"/>
          </a:xfrm>
        </p:spPr>
        <p:txBody>
          <a:bodyPr/>
          <a:lstStyle/>
          <a:p>
            <a:r>
              <a:rPr lang="en-US" dirty="0" smtClean="0"/>
              <a:t>The buyer’s expenses at closing are significant, and can exceed 5 percent of the purchase price.</a:t>
            </a:r>
          </a:p>
          <a:p>
            <a:r>
              <a:rPr lang="en-US" dirty="0" smtClean="0"/>
              <a:t>While custom frequently determines what fees the buyer and seller incur, the arrangements are negotiable.</a:t>
            </a:r>
          </a:p>
          <a:p>
            <a:r>
              <a:rPr lang="en-US" dirty="0" smtClean="0"/>
              <a:t>The CFPB Closing Disclosure is now the standard format for creating a home closing statement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940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End of Chapter 13</a:t>
            </a:r>
          </a:p>
          <a:p>
            <a:pPr eaLnBrk="1" hangingPunct="1"/>
            <a:endParaRPr lang="en-US" sz="36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Legal vs. Equitable Title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Legal title: Ownership of a freehold estate</a:t>
            </a:r>
          </a:p>
          <a:p>
            <a:pPr eaLnBrk="1" hangingPunct="1"/>
            <a:r>
              <a:rPr lang="en-US" sz="2800" smtClean="0"/>
              <a:t>Equitable title: Right to obtain legal title</a:t>
            </a:r>
          </a:p>
          <a:p>
            <a:pPr eaLnBrk="1" hangingPunct="1"/>
            <a:r>
              <a:rPr lang="en-US" sz="2800" smtClean="0"/>
              <a:t>Buyer obtains equitable title when a contract for sale of real estate is fully signed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Would This Be a Valid Contract?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4114800"/>
            <a:ext cx="38862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Competent parties?</a:t>
            </a:r>
          </a:p>
          <a:p>
            <a:pPr eaLnBrk="1" hangingPunct="1"/>
            <a:r>
              <a:rPr lang="en-US" dirty="0" smtClean="0"/>
              <a:t>Legal objective?</a:t>
            </a:r>
          </a:p>
          <a:p>
            <a:pPr eaLnBrk="1" hangingPunct="1"/>
            <a:r>
              <a:rPr lang="en-US" dirty="0" smtClean="0"/>
              <a:t>Offer and acceptance?</a:t>
            </a:r>
          </a:p>
          <a:p>
            <a:pPr eaLnBrk="1" hangingPunct="1"/>
            <a:r>
              <a:rPr lang="en-US" dirty="0" smtClean="0"/>
              <a:t>Consideration?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916488" y="4267200"/>
            <a:ext cx="38862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Defects to mutual assent?</a:t>
            </a:r>
          </a:p>
          <a:p>
            <a:pPr eaLnBrk="1" hangingPunct="1"/>
            <a:r>
              <a:rPr lang="en-US" dirty="0" smtClean="0"/>
              <a:t>In writing?</a:t>
            </a:r>
          </a:p>
          <a:p>
            <a:pPr eaLnBrk="1" hangingPunct="1"/>
            <a:r>
              <a:rPr lang="en-US" dirty="0" smtClean="0"/>
              <a:t>Valid description?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38200" y="1683543"/>
            <a:ext cx="796448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I, Ben Buyer, agree to buy and pay $20,000, and I, Cecil </a:t>
            </a:r>
            <a:r>
              <a:rPr lang="en-US" sz="2400" dirty="0" err="1">
                <a:latin typeface="Times New Roman" pitchFamily="18" charset="0"/>
              </a:rPr>
              <a:t>Celler</a:t>
            </a:r>
            <a:r>
              <a:rPr lang="en-US" sz="2400" dirty="0">
                <a:latin typeface="Times New Roman" pitchFamily="18" charset="0"/>
              </a:rPr>
              <a:t>,</a:t>
            </a:r>
          </a:p>
          <a:p>
            <a:r>
              <a:rPr lang="en-US" sz="2400" dirty="0">
                <a:latin typeface="Times New Roman" pitchFamily="18" charset="0"/>
              </a:rPr>
              <a:t>Agree to sell the parcel of real estate at 1013 NE Seventh Road </a:t>
            </a:r>
          </a:p>
          <a:p>
            <a:r>
              <a:rPr lang="en-US" sz="2400" dirty="0">
                <a:latin typeface="Times New Roman" pitchFamily="18" charset="0"/>
              </a:rPr>
              <a:t>in North Platte, Nebraska.</a:t>
            </a:r>
          </a:p>
          <a:p>
            <a:endParaRPr lang="en-US" dirty="0">
              <a:latin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</a:rPr>
              <a:t>Ben Buyer:                              </a:t>
            </a:r>
          </a:p>
          <a:p>
            <a:endParaRPr lang="en-US" dirty="0">
              <a:latin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</a:rPr>
              <a:t>Cecil </a:t>
            </a:r>
            <a:r>
              <a:rPr lang="en-US" sz="2400" dirty="0" err="1">
                <a:latin typeface="Times New Roman" pitchFamily="18" charset="0"/>
              </a:rPr>
              <a:t>Celler</a:t>
            </a:r>
            <a:r>
              <a:rPr lang="en-US" sz="2400" dirty="0">
                <a:latin typeface="Times New Roman" pitchFamily="18" charset="0"/>
              </a:rPr>
              <a:t>              </a:t>
            </a:r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>
            <a:off x="3047999" y="2951164"/>
            <a:ext cx="1916113" cy="652463"/>
          </a:xfrm>
          <a:custGeom>
            <a:avLst/>
            <a:gdLst>
              <a:gd name="T0" fmla="*/ 43 w 1207"/>
              <a:gd name="T1" fmla="*/ 288 h 411"/>
              <a:gd name="T2" fmla="*/ 103 w 1207"/>
              <a:gd name="T3" fmla="*/ 0 h 411"/>
              <a:gd name="T4" fmla="*/ 175 w 1207"/>
              <a:gd name="T5" fmla="*/ 12 h 411"/>
              <a:gd name="T6" fmla="*/ 139 w 1207"/>
              <a:gd name="T7" fmla="*/ 108 h 411"/>
              <a:gd name="T8" fmla="*/ 211 w 1207"/>
              <a:gd name="T9" fmla="*/ 132 h 411"/>
              <a:gd name="T10" fmla="*/ 187 w 1207"/>
              <a:gd name="T11" fmla="*/ 192 h 411"/>
              <a:gd name="T12" fmla="*/ 115 w 1207"/>
              <a:gd name="T13" fmla="*/ 240 h 411"/>
              <a:gd name="T14" fmla="*/ 151 w 1207"/>
              <a:gd name="T15" fmla="*/ 252 h 411"/>
              <a:gd name="T16" fmla="*/ 223 w 1207"/>
              <a:gd name="T17" fmla="*/ 264 h 411"/>
              <a:gd name="T18" fmla="*/ 271 w 1207"/>
              <a:gd name="T19" fmla="*/ 252 h 411"/>
              <a:gd name="T20" fmla="*/ 187 w 1207"/>
              <a:gd name="T21" fmla="*/ 180 h 411"/>
              <a:gd name="T22" fmla="*/ 283 w 1207"/>
              <a:gd name="T23" fmla="*/ 252 h 411"/>
              <a:gd name="T24" fmla="*/ 379 w 1207"/>
              <a:gd name="T25" fmla="*/ 288 h 411"/>
              <a:gd name="T26" fmla="*/ 391 w 1207"/>
              <a:gd name="T27" fmla="*/ 192 h 411"/>
              <a:gd name="T28" fmla="*/ 427 w 1207"/>
              <a:gd name="T29" fmla="*/ 216 h 411"/>
              <a:gd name="T30" fmla="*/ 451 w 1207"/>
              <a:gd name="T31" fmla="*/ 252 h 411"/>
              <a:gd name="T32" fmla="*/ 523 w 1207"/>
              <a:gd name="T33" fmla="*/ 216 h 411"/>
              <a:gd name="T34" fmla="*/ 499 w 1207"/>
              <a:gd name="T35" fmla="*/ 180 h 411"/>
              <a:gd name="T36" fmla="*/ 499 w 1207"/>
              <a:gd name="T37" fmla="*/ 108 h 411"/>
              <a:gd name="T38" fmla="*/ 511 w 1207"/>
              <a:gd name="T39" fmla="*/ 36 h 411"/>
              <a:gd name="T40" fmla="*/ 595 w 1207"/>
              <a:gd name="T41" fmla="*/ 144 h 411"/>
              <a:gd name="T42" fmla="*/ 559 w 1207"/>
              <a:gd name="T43" fmla="*/ 156 h 411"/>
              <a:gd name="T44" fmla="*/ 595 w 1207"/>
              <a:gd name="T45" fmla="*/ 132 h 411"/>
              <a:gd name="T46" fmla="*/ 619 w 1207"/>
              <a:gd name="T47" fmla="*/ 168 h 411"/>
              <a:gd name="T48" fmla="*/ 607 w 1207"/>
              <a:gd name="T49" fmla="*/ 240 h 411"/>
              <a:gd name="T50" fmla="*/ 607 w 1207"/>
              <a:gd name="T51" fmla="*/ 276 h 411"/>
              <a:gd name="T52" fmla="*/ 595 w 1207"/>
              <a:gd name="T53" fmla="*/ 312 h 411"/>
              <a:gd name="T54" fmla="*/ 535 w 1207"/>
              <a:gd name="T55" fmla="*/ 264 h 411"/>
              <a:gd name="T56" fmla="*/ 607 w 1207"/>
              <a:gd name="T57" fmla="*/ 264 h 411"/>
              <a:gd name="T58" fmla="*/ 667 w 1207"/>
              <a:gd name="T59" fmla="*/ 252 h 411"/>
              <a:gd name="T60" fmla="*/ 715 w 1207"/>
              <a:gd name="T61" fmla="*/ 252 h 411"/>
              <a:gd name="T62" fmla="*/ 751 w 1207"/>
              <a:gd name="T63" fmla="*/ 240 h 411"/>
              <a:gd name="T64" fmla="*/ 775 w 1207"/>
              <a:gd name="T65" fmla="*/ 228 h 411"/>
              <a:gd name="T66" fmla="*/ 811 w 1207"/>
              <a:gd name="T67" fmla="*/ 204 h 411"/>
              <a:gd name="T68" fmla="*/ 907 w 1207"/>
              <a:gd name="T69" fmla="*/ 276 h 411"/>
              <a:gd name="T70" fmla="*/ 895 w 1207"/>
              <a:gd name="T71" fmla="*/ 396 h 411"/>
              <a:gd name="T72" fmla="*/ 859 w 1207"/>
              <a:gd name="T73" fmla="*/ 360 h 411"/>
              <a:gd name="T74" fmla="*/ 847 w 1207"/>
              <a:gd name="T75" fmla="*/ 312 h 411"/>
              <a:gd name="T76" fmla="*/ 931 w 1207"/>
              <a:gd name="T77" fmla="*/ 228 h 411"/>
              <a:gd name="T78" fmla="*/ 967 w 1207"/>
              <a:gd name="T79" fmla="*/ 216 h 411"/>
              <a:gd name="T80" fmla="*/ 1003 w 1207"/>
              <a:gd name="T81" fmla="*/ 204 h 411"/>
              <a:gd name="T82" fmla="*/ 1075 w 1207"/>
              <a:gd name="T83" fmla="*/ 204 h 411"/>
              <a:gd name="T84" fmla="*/ 1123 w 1207"/>
              <a:gd name="T85" fmla="*/ 216 h 411"/>
              <a:gd name="T86" fmla="*/ 1171 w 1207"/>
              <a:gd name="T87" fmla="*/ 84 h 411"/>
              <a:gd name="T88" fmla="*/ 1207 w 1207"/>
              <a:gd name="T89" fmla="*/ 48 h 41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07"/>
              <a:gd name="T136" fmla="*/ 0 h 411"/>
              <a:gd name="T137" fmla="*/ 1207 w 1207"/>
              <a:gd name="T138" fmla="*/ 411 h 41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07" h="411">
                <a:moveTo>
                  <a:pt x="43" y="288"/>
                </a:moveTo>
                <a:cubicBezTo>
                  <a:pt x="16" y="182"/>
                  <a:pt x="0" y="69"/>
                  <a:pt x="103" y="0"/>
                </a:cubicBezTo>
                <a:cubicBezTo>
                  <a:pt x="127" y="4"/>
                  <a:pt x="154" y="0"/>
                  <a:pt x="175" y="12"/>
                </a:cubicBezTo>
                <a:cubicBezTo>
                  <a:pt x="225" y="41"/>
                  <a:pt x="156" y="97"/>
                  <a:pt x="139" y="108"/>
                </a:cubicBezTo>
                <a:cubicBezTo>
                  <a:pt x="163" y="116"/>
                  <a:pt x="187" y="124"/>
                  <a:pt x="211" y="132"/>
                </a:cubicBezTo>
                <a:cubicBezTo>
                  <a:pt x="231" y="139"/>
                  <a:pt x="201" y="176"/>
                  <a:pt x="187" y="192"/>
                </a:cubicBezTo>
                <a:cubicBezTo>
                  <a:pt x="168" y="214"/>
                  <a:pt x="115" y="240"/>
                  <a:pt x="115" y="240"/>
                </a:cubicBezTo>
                <a:cubicBezTo>
                  <a:pt x="115" y="240"/>
                  <a:pt x="139" y="250"/>
                  <a:pt x="151" y="252"/>
                </a:cubicBezTo>
                <a:cubicBezTo>
                  <a:pt x="175" y="256"/>
                  <a:pt x="199" y="260"/>
                  <a:pt x="223" y="264"/>
                </a:cubicBezTo>
                <a:cubicBezTo>
                  <a:pt x="239" y="260"/>
                  <a:pt x="261" y="265"/>
                  <a:pt x="271" y="252"/>
                </a:cubicBezTo>
                <a:cubicBezTo>
                  <a:pt x="297" y="218"/>
                  <a:pt x="203" y="185"/>
                  <a:pt x="187" y="180"/>
                </a:cubicBezTo>
                <a:cubicBezTo>
                  <a:pt x="207" y="240"/>
                  <a:pt x="224" y="237"/>
                  <a:pt x="283" y="252"/>
                </a:cubicBezTo>
                <a:cubicBezTo>
                  <a:pt x="339" y="233"/>
                  <a:pt x="359" y="227"/>
                  <a:pt x="379" y="288"/>
                </a:cubicBezTo>
                <a:cubicBezTo>
                  <a:pt x="383" y="256"/>
                  <a:pt x="373" y="219"/>
                  <a:pt x="391" y="192"/>
                </a:cubicBezTo>
                <a:cubicBezTo>
                  <a:pt x="399" y="180"/>
                  <a:pt x="417" y="206"/>
                  <a:pt x="427" y="216"/>
                </a:cubicBezTo>
                <a:cubicBezTo>
                  <a:pt x="437" y="226"/>
                  <a:pt x="443" y="240"/>
                  <a:pt x="451" y="252"/>
                </a:cubicBezTo>
                <a:cubicBezTo>
                  <a:pt x="463" y="248"/>
                  <a:pt x="520" y="233"/>
                  <a:pt x="523" y="216"/>
                </a:cubicBezTo>
                <a:cubicBezTo>
                  <a:pt x="526" y="202"/>
                  <a:pt x="507" y="192"/>
                  <a:pt x="499" y="180"/>
                </a:cubicBezTo>
                <a:cubicBezTo>
                  <a:pt x="531" y="84"/>
                  <a:pt x="499" y="204"/>
                  <a:pt x="499" y="108"/>
                </a:cubicBezTo>
                <a:cubicBezTo>
                  <a:pt x="499" y="84"/>
                  <a:pt x="507" y="60"/>
                  <a:pt x="511" y="36"/>
                </a:cubicBezTo>
                <a:cubicBezTo>
                  <a:pt x="555" y="65"/>
                  <a:pt x="578" y="94"/>
                  <a:pt x="595" y="144"/>
                </a:cubicBezTo>
                <a:cubicBezTo>
                  <a:pt x="583" y="148"/>
                  <a:pt x="559" y="169"/>
                  <a:pt x="559" y="156"/>
                </a:cubicBezTo>
                <a:cubicBezTo>
                  <a:pt x="559" y="142"/>
                  <a:pt x="581" y="129"/>
                  <a:pt x="595" y="132"/>
                </a:cubicBezTo>
                <a:cubicBezTo>
                  <a:pt x="609" y="135"/>
                  <a:pt x="611" y="156"/>
                  <a:pt x="619" y="168"/>
                </a:cubicBezTo>
                <a:cubicBezTo>
                  <a:pt x="615" y="192"/>
                  <a:pt x="619" y="219"/>
                  <a:pt x="607" y="240"/>
                </a:cubicBezTo>
                <a:cubicBezTo>
                  <a:pt x="586" y="276"/>
                  <a:pt x="527" y="223"/>
                  <a:pt x="607" y="276"/>
                </a:cubicBezTo>
                <a:cubicBezTo>
                  <a:pt x="603" y="288"/>
                  <a:pt x="607" y="307"/>
                  <a:pt x="595" y="312"/>
                </a:cubicBezTo>
                <a:cubicBezTo>
                  <a:pt x="546" y="331"/>
                  <a:pt x="543" y="289"/>
                  <a:pt x="535" y="264"/>
                </a:cubicBezTo>
                <a:cubicBezTo>
                  <a:pt x="631" y="232"/>
                  <a:pt x="511" y="264"/>
                  <a:pt x="607" y="264"/>
                </a:cubicBezTo>
                <a:cubicBezTo>
                  <a:pt x="627" y="264"/>
                  <a:pt x="647" y="256"/>
                  <a:pt x="667" y="252"/>
                </a:cubicBezTo>
                <a:cubicBezTo>
                  <a:pt x="718" y="176"/>
                  <a:pt x="664" y="232"/>
                  <a:pt x="715" y="252"/>
                </a:cubicBezTo>
                <a:cubicBezTo>
                  <a:pt x="727" y="257"/>
                  <a:pt x="739" y="244"/>
                  <a:pt x="751" y="240"/>
                </a:cubicBezTo>
                <a:cubicBezTo>
                  <a:pt x="725" y="163"/>
                  <a:pt x="739" y="228"/>
                  <a:pt x="775" y="228"/>
                </a:cubicBezTo>
                <a:cubicBezTo>
                  <a:pt x="789" y="228"/>
                  <a:pt x="799" y="212"/>
                  <a:pt x="811" y="204"/>
                </a:cubicBezTo>
                <a:cubicBezTo>
                  <a:pt x="900" y="234"/>
                  <a:pt x="872" y="205"/>
                  <a:pt x="907" y="276"/>
                </a:cubicBezTo>
                <a:cubicBezTo>
                  <a:pt x="903" y="316"/>
                  <a:pt x="915" y="361"/>
                  <a:pt x="895" y="396"/>
                </a:cubicBezTo>
                <a:cubicBezTo>
                  <a:pt x="887" y="411"/>
                  <a:pt x="867" y="375"/>
                  <a:pt x="859" y="360"/>
                </a:cubicBezTo>
                <a:cubicBezTo>
                  <a:pt x="851" y="346"/>
                  <a:pt x="851" y="328"/>
                  <a:pt x="847" y="312"/>
                </a:cubicBezTo>
                <a:cubicBezTo>
                  <a:pt x="864" y="227"/>
                  <a:pt x="840" y="258"/>
                  <a:pt x="931" y="228"/>
                </a:cubicBezTo>
                <a:cubicBezTo>
                  <a:pt x="943" y="224"/>
                  <a:pt x="955" y="220"/>
                  <a:pt x="967" y="216"/>
                </a:cubicBezTo>
                <a:cubicBezTo>
                  <a:pt x="979" y="212"/>
                  <a:pt x="1003" y="204"/>
                  <a:pt x="1003" y="204"/>
                </a:cubicBezTo>
                <a:cubicBezTo>
                  <a:pt x="1082" y="257"/>
                  <a:pt x="996" y="215"/>
                  <a:pt x="1075" y="204"/>
                </a:cubicBezTo>
                <a:cubicBezTo>
                  <a:pt x="1091" y="202"/>
                  <a:pt x="1107" y="212"/>
                  <a:pt x="1123" y="216"/>
                </a:cubicBezTo>
                <a:cubicBezTo>
                  <a:pt x="1138" y="170"/>
                  <a:pt x="1147" y="127"/>
                  <a:pt x="1171" y="84"/>
                </a:cubicBezTo>
                <a:cubicBezTo>
                  <a:pt x="1193" y="45"/>
                  <a:pt x="1182" y="48"/>
                  <a:pt x="1207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3009900" y="3598864"/>
            <a:ext cx="2571750" cy="474663"/>
            <a:chOff x="1632" y="2713"/>
            <a:chExt cx="1620" cy="299"/>
          </a:xfrm>
        </p:grpSpPr>
        <p:sp>
          <p:nvSpPr>
            <p:cNvPr id="24584" name="Freeform 8"/>
            <p:cNvSpPr>
              <a:spLocks/>
            </p:cNvSpPr>
            <p:nvPr/>
          </p:nvSpPr>
          <p:spPr bwMode="auto">
            <a:xfrm>
              <a:off x="1632" y="2784"/>
              <a:ext cx="614" cy="217"/>
            </a:xfrm>
            <a:custGeom>
              <a:avLst/>
              <a:gdLst>
                <a:gd name="T0" fmla="*/ 194 w 614"/>
                <a:gd name="T1" fmla="*/ 84 h 217"/>
                <a:gd name="T2" fmla="*/ 146 w 614"/>
                <a:gd name="T3" fmla="*/ 24 h 217"/>
                <a:gd name="T4" fmla="*/ 74 w 614"/>
                <a:gd name="T5" fmla="*/ 0 h 217"/>
                <a:gd name="T6" fmla="*/ 26 w 614"/>
                <a:gd name="T7" fmla="*/ 120 h 217"/>
                <a:gd name="T8" fmla="*/ 38 w 614"/>
                <a:gd name="T9" fmla="*/ 156 h 217"/>
                <a:gd name="T10" fmla="*/ 146 w 614"/>
                <a:gd name="T11" fmla="*/ 216 h 217"/>
                <a:gd name="T12" fmla="*/ 254 w 614"/>
                <a:gd name="T13" fmla="*/ 204 h 217"/>
                <a:gd name="T14" fmla="*/ 302 w 614"/>
                <a:gd name="T15" fmla="*/ 180 h 217"/>
                <a:gd name="T16" fmla="*/ 350 w 614"/>
                <a:gd name="T17" fmla="*/ 168 h 217"/>
                <a:gd name="T18" fmla="*/ 482 w 614"/>
                <a:gd name="T19" fmla="*/ 204 h 217"/>
                <a:gd name="T20" fmla="*/ 482 w 614"/>
                <a:gd name="T21" fmla="*/ 36 h 217"/>
                <a:gd name="T22" fmla="*/ 446 w 614"/>
                <a:gd name="T23" fmla="*/ 48 h 217"/>
                <a:gd name="T24" fmla="*/ 554 w 614"/>
                <a:gd name="T25" fmla="*/ 168 h 217"/>
                <a:gd name="T26" fmla="*/ 590 w 614"/>
                <a:gd name="T27" fmla="*/ 168 h 217"/>
                <a:gd name="T28" fmla="*/ 614 w 614"/>
                <a:gd name="T29" fmla="*/ 168 h 2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4"/>
                <a:gd name="T46" fmla="*/ 0 h 217"/>
                <a:gd name="T47" fmla="*/ 614 w 614"/>
                <a:gd name="T48" fmla="*/ 217 h 2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4" h="217">
                  <a:moveTo>
                    <a:pt x="194" y="84"/>
                  </a:moveTo>
                  <a:cubicBezTo>
                    <a:pt x="181" y="45"/>
                    <a:pt x="188" y="43"/>
                    <a:pt x="146" y="24"/>
                  </a:cubicBezTo>
                  <a:cubicBezTo>
                    <a:pt x="123" y="14"/>
                    <a:pt x="74" y="0"/>
                    <a:pt x="74" y="0"/>
                  </a:cubicBezTo>
                  <a:cubicBezTo>
                    <a:pt x="0" y="25"/>
                    <a:pt x="9" y="44"/>
                    <a:pt x="26" y="120"/>
                  </a:cubicBezTo>
                  <a:cubicBezTo>
                    <a:pt x="29" y="132"/>
                    <a:pt x="29" y="147"/>
                    <a:pt x="38" y="156"/>
                  </a:cubicBezTo>
                  <a:cubicBezTo>
                    <a:pt x="79" y="197"/>
                    <a:pt x="101" y="201"/>
                    <a:pt x="146" y="216"/>
                  </a:cubicBezTo>
                  <a:cubicBezTo>
                    <a:pt x="182" y="212"/>
                    <a:pt x="220" y="217"/>
                    <a:pt x="254" y="204"/>
                  </a:cubicBezTo>
                  <a:cubicBezTo>
                    <a:pt x="327" y="175"/>
                    <a:pt x="197" y="145"/>
                    <a:pt x="302" y="180"/>
                  </a:cubicBezTo>
                  <a:cubicBezTo>
                    <a:pt x="318" y="176"/>
                    <a:pt x="334" y="166"/>
                    <a:pt x="350" y="168"/>
                  </a:cubicBezTo>
                  <a:cubicBezTo>
                    <a:pt x="395" y="173"/>
                    <a:pt x="437" y="195"/>
                    <a:pt x="482" y="204"/>
                  </a:cubicBezTo>
                  <a:cubicBezTo>
                    <a:pt x="574" y="173"/>
                    <a:pt x="520" y="93"/>
                    <a:pt x="482" y="36"/>
                  </a:cubicBezTo>
                  <a:cubicBezTo>
                    <a:pt x="470" y="40"/>
                    <a:pt x="442" y="36"/>
                    <a:pt x="446" y="48"/>
                  </a:cubicBezTo>
                  <a:cubicBezTo>
                    <a:pt x="469" y="117"/>
                    <a:pt x="505" y="136"/>
                    <a:pt x="554" y="168"/>
                  </a:cubicBezTo>
                  <a:cubicBezTo>
                    <a:pt x="576" y="102"/>
                    <a:pt x="553" y="140"/>
                    <a:pt x="590" y="168"/>
                  </a:cubicBezTo>
                  <a:cubicBezTo>
                    <a:pt x="596" y="173"/>
                    <a:pt x="606" y="168"/>
                    <a:pt x="614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auto">
            <a:xfrm>
              <a:off x="2371" y="2713"/>
              <a:ext cx="881" cy="299"/>
            </a:xfrm>
            <a:custGeom>
              <a:avLst/>
              <a:gdLst>
                <a:gd name="T0" fmla="*/ 173 w 881"/>
                <a:gd name="T1" fmla="*/ 179 h 299"/>
                <a:gd name="T2" fmla="*/ 65 w 881"/>
                <a:gd name="T3" fmla="*/ 59 h 299"/>
                <a:gd name="T4" fmla="*/ 17 w 881"/>
                <a:gd name="T5" fmla="*/ 71 h 299"/>
                <a:gd name="T6" fmla="*/ 65 w 881"/>
                <a:gd name="T7" fmla="*/ 203 h 299"/>
                <a:gd name="T8" fmla="*/ 77 w 881"/>
                <a:gd name="T9" fmla="*/ 239 h 299"/>
                <a:gd name="T10" fmla="*/ 185 w 881"/>
                <a:gd name="T11" fmla="*/ 287 h 299"/>
                <a:gd name="T12" fmla="*/ 221 w 881"/>
                <a:gd name="T13" fmla="*/ 299 h 299"/>
                <a:gd name="T14" fmla="*/ 281 w 881"/>
                <a:gd name="T15" fmla="*/ 287 h 299"/>
                <a:gd name="T16" fmla="*/ 233 w 881"/>
                <a:gd name="T17" fmla="*/ 191 h 299"/>
                <a:gd name="T18" fmla="*/ 305 w 881"/>
                <a:gd name="T19" fmla="*/ 275 h 299"/>
                <a:gd name="T20" fmla="*/ 317 w 881"/>
                <a:gd name="T21" fmla="*/ 143 h 299"/>
                <a:gd name="T22" fmla="*/ 269 w 881"/>
                <a:gd name="T23" fmla="*/ 23 h 299"/>
                <a:gd name="T24" fmla="*/ 281 w 881"/>
                <a:gd name="T25" fmla="*/ 95 h 299"/>
                <a:gd name="T26" fmla="*/ 389 w 881"/>
                <a:gd name="T27" fmla="*/ 227 h 299"/>
                <a:gd name="T28" fmla="*/ 437 w 881"/>
                <a:gd name="T29" fmla="*/ 215 h 299"/>
                <a:gd name="T30" fmla="*/ 389 w 881"/>
                <a:gd name="T31" fmla="*/ 23 h 299"/>
                <a:gd name="T32" fmla="*/ 461 w 881"/>
                <a:gd name="T33" fmla="*/ 203 h 299"/>
                <a:gd name="T34" fmla="*/ 485 w 881"/>
                <a:gd name="T35" fmla="*/ 167 h 299"/>
                <a:gd name="T36" fmla="*/ 473 w 881"/>
                <a:gd name="T37" fmla="*/ 119 h 299"/>
                <a:gd name="T38" fmla="*/ 521 w 881"/>
                <a:gd name="T39" fmla="*/ 215 h 299"/>
                <a:gd name="T40" fmla="*/ 593 w 881"/>
                <a:gd name="T41" fmla="*/ 179 h 299"/>
                <a:gd name="T42" fmla="*/ 641 w 881"/>
                <a:gd name="T43" fmla="*/ 215 h 299"/>
                <a:gd name="T44" fmla="*/ 689 w 881"/>
                <a:gd name="T45" fmla="*/ 239 h 299"/>
                <a:gd name="T46" fmla="*/ 797 w 881"/>
                <a:gd name="T47" fmla="*/ 227 h 299"/>
                <a:gd name="T48" fmla="*/ 881 w 881"/>
                <a:gd name="T49" fmla="*/ 191 h 2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1"/>
                <a:gd name="T76" fmla="*/ 0 h 299"/>
                <a:gd name="T77" fmla="*/ 881 w 881"/>
                <a:gd name="T78" fmla="*/ 299 h 29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1" h="299">
                  <a:moveTo>
                    <a:pt x="173" y="179"/>
                  </a:moveTo>
                  <a:cubicBezTo>
                    <a:pt x="141" y="84"/>
                    <a:pt x="155" y="104"/>
                    <a:pt x="65" y="59"/>
                  </a:cubicBezTo>
                  <a:cubicBezTo>
                    <a:pt x="49" y="63"/>
                    <a:pt x="24" y="56"/>
                    <a:pt x="17" y="71"/>
                  </a:cubicBezTo>
                  <a:cubicBezTo>
                    <a:pt x="0" y="106"/>
                    <a:pt x="51" y="175"/>
                    <a:pt x="65" y="203"/>
                  </a:cubicBezTo>
                  <a:cubicBezTo>
                    <a:pt x="71" y="214"/>
                    <a:pt x="69" y="229"/>
                    <a:pt x="77" y="239"/>
                  </a:cubicBezTo>
                  <a:cubicBezTo>
                    <a:pt x="98" y="265"/>
                    <a:pt x="163" y="280"/>
                    <a:pt x="185" y="287"/>
                  </a:cubicBezTo>
                  <a:cubicBezTo>
                    <a:pt x="197" y="291"/>
                    <a:pt x="221" y="299"/>
                    <a:pt x="221" y="299"/>
                  </a:cubicBezTo>
                  <a:cubicBezTo>
                    <a:pt x="241" y="295"/>
                    <a:pt x="264" y="298"/>
                    <a:pt x="281" y="287"/>
                  </a:cubicBezTo>
                  <a:cubicBezTo>
                    <a:pt x="331" y="254"/>
                    <a:pt x="252" y="204"/>
                    <a:pt x="233" y="191"/>
                  </a:cubicBezTo>
                  <a:cubicBezTo>
                    <a:pt x="250" y="243"/>
                    <a:pt x="251" y="257"/>
                    <a:pt x="305" y="275"/>
                  </a:cubicBezTo>
                  <a:cubicBezTo>
                    <a:pt x="379" y="226"/>
                    <a:pt x="354" y="207"/>
                    <a:pt x="317" y="143"/>
                  </a:cubicBezTo>
                  <a:cubicBezTo>
                    <a:pt x="289" y="94"/>
                    <a:pt x="289" y="82"/>
                    <a:pt x="269" y="23"/>
                  </a:cubicBezTo>
                  <a:cubicBezTo>
                    <a:pt x="261" y="0"/>
                    <a:pt x="275" y="72"/>
                    <a:pt x="281" y="95"/>
                  </a:cubicBezTo>
                  <a:cubicBezTo>
                    <a:pt x="299" y="160"/>
                    <a:pt x="336" y="191"/>
                    <a:pt x="389" y="227"/>
                  </a:cubicBezTo>
                  <a:cubicBezTo>
                    <a:pt x="405" y="223"/>
                    <a:pt x="432" y="231"/>
                    <a:pt x="437" y="215"/>
                  </a:cubicBezTo>
                  <a:cubicBezTo>
                    <a:pt x="454" y="164"/>
                    <a:pt x="412" y="70"/>
                    <a:pt x="389" y="23"/>
                  </a:cubicBezTo>
                  <a:cubicBezTo>
                    <a:pt x="363" y="100"/>
                    <a:pt x="421" y="143"/>
                    <a:pt x="461" y="203"/>
                  </a:cubicBezTo>
                  <a:cubicBezTo>
                    <a:pt x="469" y="191"/>
                    <a:pt x="483" y="181"/>
                    <a:pt x="485" y="167"/>
                  </a:cubicBezTo>
                  <a:cubicBezTo>
                    <a:pt x="487" y="151"/>
                    <a:pt x="473" y="103"/>
                    <a:pt x="473" y="119"/>
                  </a:cubicBezTo>
                  <a:cubicBezTo>
                    <a:pt x="473" y="180"/>
                    <a:pt x="483" y="177"/>
                    <a:pt x="521" y="215"/>
                  </a:cubicBezTo>
                  <a:cubicBezTo>
                    <a:pt x="531" y="209"/>
                    <a:pt x="576" y="174"/>
                    <a:pt x="593" y="179"/>
                  </a:cubicBezTo>
                  <a:cubicBezTo>
                    <a:pt x="612" y="184"/>
                    <a:pt x="624" y="204"/>
                    <a:pt x="641" y="215"/>
                  </a:cubicBezTo>
                  <a:cubicBezTo>
                    <a:pt x="656" y="224"/>
                    <a:pt x="673" y="231"/>
                    <a:pt x="689" y="239"/>
                  </a:cubicBezTo>
                  <a:cubicBezTo>
                    <a:pt x="725" y="235"/>
                    <a:pt x="762" y="236"/>
                    <a:pt x="797" y="227"/>
                  </a:cubicBezTo>
                  <a:cubicBezTo>
                    <a:pt x="830" y="219"/>
                    <a:pt x="843" y="191"/>
                    <a:pt x="881" y="1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build="p" autoUpdateAnimBg="0"/>
      <p:bldP spid="26624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35050"/>
          </a:xfrm>
        </p:spPr>
        <p:txBody>
          <a:bodyPr/>
          <a:lstStyle/>
          <a:p>
            <a:pPr eaLnBrk="1" hangingPunct="1"/>
            <a:r>
              <a:rPr lang="en-US" sz="3600" smtClean="0"/>
              <a:t>Problems with This Contract?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667544" y="3695700"/>
            <a:ext cx="8382000" cy="32004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What are boundaries of 1013 NE Seventh Road?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When is the closing?  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When does Ben get possession?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Cash sale?  Earnest money deposit?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Must Cecil deliver marketable title?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Is a quitclaim deed acceptable?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Any fixtures (e.g., fences?)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Is Cecil married?</a:t>
            </a:r>
          </a:p>
          <a:p>
            <a:pPr eaLnBrk="1" hangingPunct="1">
              <a:lnSpc>
                <a:spcPct val="70000"/>
              </a:lnSpc>
            </a:pPr>
            <a:r>
              <a:rPr lang="en-US" sz="2400" dirty="0" smtClean="0"/>
              <a:t>Are there structures?  Condition now? Condition at closing?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04875" y="1472406"/>
            <a:ext cx="788828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I, Ben Buyer, agree to buy and pay $20,000, and I, Cecil </a:t>
            </a:r>
            <a:r>
              <a:rPr lang="en-US" sz="2000" dirty="0" err="1">
                <a:latin typeface="Times New Roman" pitchFamily="18" charset="0"/>
              </a:rPr>
              <a:t>Celler</a:t>
            </a:r>
            <a:r>
              <a:rPr lang="en-US" sz="2000" dirty="0">
                <a:latin typeface="Times New Roman" pitchFamily="18" charset="0"/>
              </a:rPr>
              <a:t>, Agree to sell the parcel of real estate at 1013 NE Seventh Road In North Platte, Nebraska.</a:t>
            </a:r>
          </a:p>
          <a:p>
            <a:endParaRPr lang="en-US" sz="1200" dirty="0">
              <a:latin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</a:rPr>
              <a:t>Ben Buyer:                              </a:t>
            </a:r>
          </a:p>
          <a:p>
            <a:endParaRPr lang="en-US" sz="1200" dirty="0">
              <a:latin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</a:rPr>
              <a:t>Cecil </a:t>
            </a:r>
            <a:r>
              <a:rPr lang="en-US" sz="2400" dirty="0" err="1">
                <a:latin typeface="Times New Roman" pitchFamily="18" charset="0"/>
              </a:rPr>
              <a:t>Celler</a:t>
            </a:r>
            <a:r>
              <a:rPr lang="en-US" sz="2400" dirty="0">
                <a:latin typeface="Times New Roman" pitchFamily="18" charset="0"/>
              </a:rPr>
              <a:t>              </a:t>
            </a:r>
          </a:p>
        </p:txBody>
      </p:sp>
      <p:sp>
        <p:nvSpPr>
          <p:cNvPr id="26629" name="Freeform 5"/>
          <p:cNvSpPr>
            <a:spLocks/>
          </p:cNvSpPr>
          <p:nvPr/>
        </p:nvSpPr>
        <p:spPr bwMode="auto">
          <a:xfrm>
            <a:off x="3026590" y="2319337"/>
            <a:ext cx="2265363" cy="652463"/>
          </a:xfrm>
          <a:custGeom>
            <a:avLst/>
            <a:gdLst>
              <a:gd name="T0" fmla="*/ 43 w 1207"/>
              <a:gd name="T1" fmla="*/ 288 h 411"/>
              <a:gd name="T2" fmla="*/ 103 w 1207"/>
              <a:gd name="T3" fmla="*/ 0 h 411"/>
              <a:gd name="T4" fmla="*/ 175 w 1207"/>
              <a:gd name="T5" fmla="*/ 12 h 411"/>
              <a:gd name="T6" fmla="*/ 139 w 1207"/>
              <a:gd name="T7" fmla="*/ 108 h 411"/>
              <a:gd name="T8" fmla="*/ 211 w 1207"/>
              <a:gd name="T9" fmla="*/ 132 h 411"/>
              <a:gd name="T10" fmla="*/ 187 w 1207"/>
              <a:gd name="T11" fmla="*/ 192 h 411"/>
              <a:gd name="T12" fmla="*/ 115 w 1207"/>
              <a:gd name="T13" fmla="*/ 240 h 411"/>
              <a:gd name="T14" fmla="*/ 151 w 1207"/>
              <a:gd name="T15" fmla="*/ 252 h 411"/>
              <a:gd name="T16" fmla="*/ 223 w 1207"/>
              <a:gd name="T17" fmla="*/ 264 h 411"/>
              <a:gd name="T18" fmla="*/ 271 w 1207"/>
              <a:gd name="T19" fmla="*/ 252 h 411"/>
              <a:gd name="T20" fmla="*/ 187 w 1207"/>
              <a:gd name="T21" fmla="*/ 180 h 411"/>
              <a:gd name="T22" fmla="*/ 283 w 1207"/>
              <a:gd name="T23" fmla="*/ 252 h 411"/>
              <a:gd name="T24" fmla="*/ 379 w 1207"/>
              <a:gd name="T25" fmla="*/ 288 h 411"/>
              <a:gd name="T26" fmla="*/ 391 w 1207"/>
              <a:gd name="T27" fmla="*/ 192 h 411"/>
              <a:gd name="T28" fmla="*/ 427 w 1207"/>
              <a:gd name="T29" fmla="*/ 216 h 411"/>
              <a:gd name="T30" fmla="*/ 451 w 1207"/>
              <a:gd name="T31" fmla="*/ 252 h 411"/>
              <a:gd name="T32" fmla="*/ 523 w 1207"/>
              <a:gd name="T33" fmla="*/ 216 h 411"/>
              <a:gd name="T34" fmla="*/ 499 w 1207"/>
              <a:gd name="T35" fmla="*/ 180 h 411"/>
              <a:gd name="T36" fmla="*/ 499 w 1207"/>
              <a:gd name="T37" fmla="*/ 108 h 411"/>
              <a:gd name="T38" fmla="*/ 511 w 1207"/>
              <a:gd name="T39" fmla="*/ 36 h 411"/>
              <a:gd name="T40" fmla="*/ 595 w 1207"/>
              <a:gd name="T41" fmla="*/ 144 h 411"/>
              <a:gd name="T42" fmla="*/ 559 w 1207"/>
              <a:gd name="T43" fmla="*/ 156 h 411"/>
              <a:gd name="T44" fmla="*/ 595 w 1207"/>
              <a:gd name="T45" fmla="*/ 132 h 411"/>
              <a:gd name="T46" fmla="*/ 619 w 1207"/>
              <a:gd name="T47" fmla="*/ 168 h 411"/>
              <a:gd name="T48" fmla="*/ 607 w 1207"/>
              <a:gd name="T49" fmla="*/ 240 h 411"/>
              <a:gd name="T50" fmla="*/ 607 w 1207"/>
              <a:gd name="T51" fmla="*/ 276 h 411"/>
              <a:gd name="T52" fmla="*/ 595 w 1207"/>
              <a:gd name="T53" fmla="*/ 312 h 411"/>
              <a:gd name="T54" fmla="*/ 535 w 1207"/>
              <a:gd name="T55" fmla="*/ 264 h 411"/>
              <a:gd name="T56" fmla="*/ 607 w 1207"/>
              <a:gd name="T57" fmla="*/ 264 h 411"/>
              <a:gd name="T58" fmla="*/ 667 w 1207"/>
              <a:gd name="T59" fmla="*/ 252 h 411"/>
              <a:gd name="T60" fmla="*/ 715 w 1207"/>
              <a:gd name="T61" fmla="*/ 252 h 411"/>
              <a:gd name="T62" fmla="*/ 751 w 1207"/>
              <a:gd name="T63" fmla="*/ 240 h 411"/>
              <a:gd name="T64" fmla="*/ 775 w 1207"/>
              <a:gd name="T65" fmla="*/ 228 h 411"/>
              <a:gd name="T66" fmla="*/ 811 w 1207"/>
              <a:gd name="T67" fmla="*/ 204 h 411"/>
              <a:gd name="T68" fmla="*/ 907 w 1207"/>
              <a:gd name="T69" fmla="*/ 276 h 411"/>
              <a:gd name="T70" fmla="*/ 895 w 1207"/>
              <a:gd name="T71" fmla="*/ 396 h 411"/>
              <a:gd name="T72" fmla="*/ 859 w 1207"/>
              <a:gd name="T73" fmla="*/ 360 h 411"/>
              <a:gd name="T74" fmla="*/ 847 w 1207"/>
              <a:gd name="T75" fmla="*/ 312 h 411"/>
              <a:gd name="T76" fmla="*/ 931 w 1207"/>
              <a:gd name="T77" fmla="*/ 228 h 411"/>
              <a:gd name="T78" fmla="*/ 967 w 1207"/>
              <a:gd name="T79" fmla="*/ 216 h 411"/>
              <a:gd name="T80" fmla="*/ 1003 w 1207"/>
              <a:gd name="T81" fmla="*/ 204 h 411"/>
              <a:gd name="T82" fmla="*/ 1075 w 1207"/>
              <a:gd name="T83" fmla="*/ 204 h 411"/>
              <a:gd name="T84" fmla="*/ 1123 w 1207"/>
              <a:gd name="T85" fmla="*/ 216 h 411"/>
              <a:gd name="T86" fmla="*/ 1171 w 1207"/>
              <a:gd name="T87" fmla="*/ 84 h 411"/>
              <a:gd name="T88" fmla="*/ 1207 w 1207"/>
              <a:gd name="T89" fmla="*/ 48 h 41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07"/>
              <a:gd name="T136" fmla="*/ 0 h 411"/>
              <a:gd name="T137" fmla="*/ 1207 w 1207"/>
              <a:gd name="T138" fmla="*/ 411 h 41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07" h="411">
                <a:moveTo>
                  <a:pt x="43" y="288"/>
                </a:moveTo>
                <a:cubicBezTo>
                  <a:pt x="16" y="182"/>
                  <a:pt x="0" y="69"/>
                  <a:pt x="103" y="0"/>
                </a:cubicBezTo>
                <a:cubicBezTo>
                  <a:pt x="127" y="4"/>
                  <a:pt x="154" y="0"/>
                  <a:pt x="175" y="12"/>
                </a:cubicBezTo>
                <a:cubicBezTo>
                  <a:pt x="225" y="41"/>
                  <a:pt x="156" y="97"/>
                  <a:pt x="139" y="108"/>
                </a:cubicBezTo>
                <a:cubicBezTo>
                  <a:pt x="163" y="116"/>
                  <a:pt x="187" y="124"/>
                  <a:pt x="211" y="132"/>
                </a:cubicBezTo>
                <a:cubicBezTo>
                  <a:pt x="231" y="139"/>
                  <a:pt x="201" y="176"/>
                  <a:pt x="187" y="192"/>
                </a:cubicBezTo>
                <a:cubicBezTo>
                  <a:pt x="168" y="214"/>
                  <a:pt x="115" y="240"/>
                  <a:pt x="115" y="240"/>
                </a:cubicBezTo>
                <a:cubicBezTo>
                  <a:pt x="115" y="240"/>
                  <a:pt x="139" y="250"/>
                  <a:pt x="151" y="252"/>
                </a:cubicBezTo>
                <a:cubicBezTo>
                  <a:pt x="175" y="256"/>
                  <a:pt x="199" y="260"/>
                  <a:pt x="223" y="264"/>
                </a:cubicBezTo>
                <a:cubicBezTo>
                  <a:pt x="239" y="260"/>
                  <a:pt x="261" y="265"/>
                  <a:pt x="271" y="252"/>
                </a:cubicBezTo>
                <a:cubicBezTo>
                  <a:pt x="297" y="218"/>
                  <a:pt x="203" y="185"/>
                  <a:pt x="187" y="180"/>
                </a:cubicBezTo>
                <a:cubicBezTo>
                  <a:pt x="207" y="240"/>
                  <a:pt x="224" y="237"/>
                  <a:pt x="283" y="252"/>
                </a:cubicBezTo>
                <a:cubicBezTo>
                  <a:pt x="339" y="233"/>
                  <a:pt x="359" y="227"/>
                  <a:pt x="379" y="288"/>
                </a:cubicBezTo>
                <a:cubicBezTo>
                  <a:pt x="383" y="256"/>
                  <a:pt x="373" y="219"/>
                  <a:pt x="391" y="192"/>
                </a:cubicBezTo>
                <a:cubicBezTo>
                  <a:pt x="399" y="180"/>
                  <a:pt x="417" y="206"/>
                  <a:pt x="427" y="216"/>
                </a:cubicBezTo>
                <a:cubicBezTo>
                  <a:pt x="437" y="226"/>
                  <a:pt x="443" y="240"/>
                  <a:pt x="451" y="252"/>
                </a:cubicBezTo>
                <a:cubicBezTo>
                  <a:pt x="463" y="248"/>
                  <a:pt x="520" y="233"/>
                  <a:pt x="523" y="216"/>
                </a:cubicBezTo>
                <a:cubicBezTo>
                  <a:pt x="526" y="202"/>
                  <a:pt x="507" y="192"/>
                  <a:pt x="499" y="180"/>
                </a:cubicBezTo>
                <a:cubicBezTo>
                  <a:pt x="531" y="84"/>
                  <a:pt x="499" y="204"/>
                  <a:pt x="499" y="108"/>
                </a:cubicBezTo>
                <a:cubicBezTo>
                  <a:pt x="499" y="84"/>
                  <a:pt x="507" y="60"/>
                  <a:pt x="511" y="36"/>
                </a:cubicBezTo>
                <a:cubicBezTo>
                  <a:pt x="555" y="65"/>
                  <a:pt x="578" y="94"/>
                  <a:pt x="595" y="144"/>
                </a:cubicBezTo>
                <a:cubicBezTo>
                  <a:pt x="583" y="148"/>
                  <a:pt x="559" y="169"/>
                  <a:pt x="559" y="156"/>
                </a:cubicBezTo>
                <a:cubicBezTo>
                  <a:pt x="559" y="142"/>
                  <a:pt x="581" y="129"/>
                  <a:pt x="595" y="132"/>
                </a:cubicBezTo>
                <a:cubicBezTo>
                  <a:pt x="609" y="135"/>
                  <a:pt x="611" y="156"/>
                  <a:pt x="619" y="168"/>
                </a:cubicBezTo>
                <a:cubicBezTo>
                  <a:pt x="615" y="192"/>
                  <a:pt x="619" y="219"/>
                  <a:pt x="607" y="240"/>
                </a:cubicBezTo>
                <a:cubicBezTo>
                  <a:pt x="586" y="276"/>
                  <a:pt x="527" y="223"/>
                  <a:pt x="607" y="276"/>
                </a:cubicBezTo>
                <a:cubicBezTo>
                  <a:pt x="603" y="288"/>
                  <a:pt x="607" y="307"/>
                  <a:pt x="595" y="312"/>
                </a:cubicBezTo>
                <a:cubicBezTo>
                  <a:pt x="546" y="331"/>
                  <a:pt x="543" y="289"/>
                  <a:pt x="535" y="264"/>
                </a:cubicBezTo>
                <a:cubicBezTo>
                  <a:pt x="631" y="232"/>
                  <a:pt x="511" y="264"/>
                  <a:pt x="607" y="264"/>
                </a:cubicBezTo>
                <a:cubicBezTo>
                  <a:pt x="627" y="264"/>
                  <a:pt x="647" y="256"/>
                  <a:pt x="667" y="252"/>
                </a:cubicBezTo>
                <a:cubicBezTo>
                  <a:pt x="718" y="176"/>
                  <a:pt x="664" y="232"/>
                  <a:pt x="715" y="252"/>
                </a:cubicBezTo>
                <a:cubicBezTo>
                  <a:pt x="727" y="257"/>
                  <a:pt x="739" y="244"/>
                  <a:pt x="751" y="240"/>
                </a:cubicBezTo>
                <a:cubicBezTo>
                  <a:pt x="725" y="163"/>
                  <a:pt x="739" y="228"/>
                  <a:pt x="775" y="228"/>
                </a:cubicBezTo>
                <a:cubicBezTo>
                  <a:pt x="789" y="228"/>
                  <a:pt x="799" y="212"/>
                  <a:pt x="811" y="204"/>
                </a:cubicBezTo>
                <a:cubicBezTo>
                  <a:pt x="900" y="234"/>
                  <a:pt x="872" y="205"/>
                  <a:pt x="907" y="276"/>
                </a:cubicBezTo>
                <a:cubicBezTo>
                  <a:pt x="903" y="316"/>
                  <a:pt x="915" y="361"/>
                  <a:pt x="895" y="396"/>
                </a:cubicBezTo>
                <a:cubicBezTo>
                  <a:pt x="887" y="411"/>
                  <a:pt x="867" y="375"/>
                  <a:pt x="859" y="360"/>
                </a:cubicBezTo>
                <a:cubicBezTo>
                  <a:pt x="851" y="346"/>
                  <a:pt x="851" y="328"/>
                  <a:pt x="847" y="312"/>
                </a:cubicBezTo>
                <a:cubicBezTo>
                  <a:pt x="864" y="227"/>
                  <a:pt x="840" y="258"/>
                  <a:pt x="931" y="228"/>
                </a:cubicBezTo>
                <a:cubicBezTo>
                  <a:pt x="943" y="224"/>
                  <a:pt x="955" y="220"/>
                  <a:pt x="967" y="216"/>
                </a:cubicBezTo>
                <a:cubicBezTo>
                  <a:pt x="979" y="212"/>
                  <a:pt x="1003" y="204"/>
                  <a:pt x="1003" y="204"/>
                </a:cubicBezTo>
                <a:cubicBezTo>
                  <a:pt x="1082" y="257"/>
                  <a:pt x="996" y="215"/>
                  <a:pt x="1075" y="204"/>
                </a:cubicBezTo>
                <a:cubicBezTo>
                  <a:pt x="1091" y="202"/>
                  <a:pt x="1107" y="212"/>
                  <a:pt x="1123" y="216"/>
                </a:cubicBezTo>
                <a:cubicBezTo>
                  <a:pt x="1138" y="170"/>
                  <a:pt x="1147" y="127"/>
                  <a:pt x="1171" y="84"/>
                </a:cubicBezTo>
                <a:cubicBezTo>
                  <a:pt x="1193" y="45"/>
                  <a:pt x="1182" y="48"/>
                  <a:pt x="1207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30" name="Group 6"/>
          <p:cNvGrpSpPr>
            <a:grpSpLocks/>
          </p:cNvGrpSpPr>
          <p:nvPr/>
        </p:nvGrpSpPr>
        <p:grpSpPr bwMode="auto">
          <a:xfrm>
            <a:off x="3038475" y="2971800"/>
            <a:ext cx="3041650" cy="474663"/>
            <a:chOff x="1632" y="2713"/>
            <a:chExt cx="1620" cy="299"/>
          </a:xfrm>
        </p:grpSpPr>
        <p:sp>
          <p:nvSpPr>
            <p:cNvPr id="26631" name="Freeform 7"/>
            <p:cNvSpPr>
              <a:spLocks/>
            </p:cNvSpPr>
            <p:nvPr/>
          </p:nvSpPr>
          <p:spPr bwMode="auto">
            <a:xfrm>
              <a:off x="1632" y="2784"/>
              <a:ext cx="614" cy="217"/>
            </a:xfrm>
            <a:custGeom>
              <a:avLst/>
              <a:gdLst>
                <a:gd name="T0" fmla="*/ 194 w 614"/>
                <a:gd name="T1" fmla="*/ 84 h 217"/>
                <a:gd name="T2" fmla="*/ 146 w 614"/>
                <a:gd name="T3" fmla="*/ 24 h 217"/>
                <a:gd name="T4" fmla="*/ 74 w 614"/>
                <a:gd name="T5" fmla="*/ 0 h 217"/>
                <a:gd name="T6" fmla="*/ 26 w 614"/>
                <a:gd name="T7" fmla="*/ 120 h 217"/>
                <a:gd name="T8" fmla="*/ 38 w 614"/>
                <a:gd name="T9" fmla="*/ 156 h 217"/>
                <a:gd name="T10" fmla="*/ 146 w 614"/>
                <a:gd name="T11" fmla="*/ 216 h 217"/>
                <a:gd name="T12" fmla="*/ 254 w 614"/>
                <a:gd name="T13" fmla="*/ 204 h 217"/>
                <a:gd name="T14" fmla="*/ 302 w 614"/>
                <a:gd name="T15" fmla="*/ 180 h 217"/>
                <a:gd name="T16" fmla="*/ 350 w 614"/>
                <a:gd name="T17" fmla="*/ 168 h 217"/>
                <a:gd name="T18" fmla="*/ 482 w 614"/>
                <a:gd name="T19" fmla="*/ 204 h 217"/>
                <a:gd name="T20" fmla="*/ 482 w 614"/>
                <a:gd name="T21" fmla="*/ 36 h 217"/>
                <a:gd name="T22" fmla="*/ 446 w 614"/>
                <a:gd name="T23" fmla="*/ 48 h 217"/>
                <a:gd name="T24" fmla="*/ 554 w 614"/>
                <a:gd name="T25" fmla="*/ 168 h 217"/>
                <a:gd name="T26" fmla="*/ 590 w 614"/>
                <a:gd name="T27" fmla="*/ 168 h 217"/>
                <a:gd name="T28" fmla="*/ 614 w 614"/>
                <a:gd name="T29" fmla="*/ 168 h 2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4"/>
                <a:gd name="T46" fmla="*/ 0 h 217"/>
                <a:gd name="T47" fmla="*/ 614 w 614"/>
                <a:gd name="T48" fmla="*/ 217 h 2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4" h="217">
                  <a:moveTo>
                    <a:pt x="194" y="84"/>
                  </a:moveTo>
                  <a:cubicBezTo>
                    <a:pt x="181" y="45"/>
                    <a:pt x="188" y="43"/>
                    <a:pt x="146" y="24"/>
                  </a:cubicBezTo>
                  <a:cubicBezTo>
                    <a:pt x="123" y="14"/>
                    <a:pt x="74" y="0"/>
                    <a:pt x="74" y="0"/>
                  </a:cubicBezTo>
                  <a:cubicBezTo>
                    <a:pt x="0" y="25"/>
                    <a:pt x="9" y="44"/>
                    <a:pt x="26" y="120"/>
                  </a:cubicBezTo>
                  <a:cubicBezTo>
                    <a:pt x="29" y="132"/>
                    <a:pt x="29" y="147"/>
                    <a:pt x="38" y="156"/>
                  </a:cubicBezTo>
                  <a:cubicBezTo>
                    <a:pt x="79" y="197"/>
                    <a:pt x="101" y="201"/>
                    <a:pt x="146" y="216"/>
                  </a:cubicBezTo>
                  <a:cubicBezTo>
                    <a:pt x="182" y="212"/>
                    <a:pt x="220" y="217"/>
                    <a:pt x="254" y="204"/>
                  </a:cubicBezTo>
                  <a:cubicBezTo>
                    <a:pt x="327" y="175"/>
                    <a:pt x="197" y="145"/>
                    <a:pt x="302" y="180"/>
                  </a:cubicBezTo>
                  <a:cubicBezTo>
                    <a:pt x="318" y="176"/>
                    <a:pt x="334" y="166"/>
                    <a:pt x="350" y="168"/>
                  </a:cubicBezTo>
                  <a:cubicBezTo>
                    <a:pt x="395" y="173"/>
                    <a:pt x="437" y="195"/>
                    <a:pt x="482" y="204"/>
                  </a:cubicBezTo>
                  <a:cubicBezTo>
                    <a:pt x="574" y="173"/>
                    <a:pt x="520" y="93"/>
                    <a:pt x="482" y="36"/>
                  </a:cubicBezTo>
                  <a:cubicBezTo>
                    <a:pt x="470" y="40"/>
                    <a:pt x="442" y="36"/>
                    <a:pt x="446" y="48"/>
                  </a:cubicBezTo>
                  <a:cubicBezTo>
                    <a:pt x="469" y="117"/>
                    <a:pt x="505" y="136"/>
                    <a:pt x="554" y="168"/>
                  </a:cubicBezTo>
                  <a:cubicBezTo>
                    <a:pt x="576" y="102"/>
                    <a:pt x="553" y="140"/>
                    <a:pt x="590" y="168"/>
                  </a:cubicBezTo>
                  <a:cubicBezTo>
                    <a:pt x="596" y="173"/>
                    <a:pt x="606" y="168"/>
                    <a:pt x="614" y="1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auto">
            <a:xfrm>
              <a:off x="2371" y="2713"/>
              <a:ext cx="881" cy="299"/>
            </a:xfrm>
            <a:custGeom>
              <a:avLst/>
              <a:gdLst>
                <a:gd name="T0" fmla="*/ 173 w 881"/>
                <a:gd name="T1" fmla="*/ 179 h 299"/>
                <a:gd name="T2" fmla="*/ 65 w 881"/>
                <a:gd name="T3" fmla="*/ 59 h 299"/>
                <a:gd name="T4" fmla="*/ 17 w 881"/>
                <a:gd name="T5" fmla="*/ 71 h 299"/>
                <a:gd name="T6" fmla="*/ 65 w 881"/>
                <a:gd name="T7" fmla="*/ 203 h 299"/>
                <a:gd name="T8" fmla="*/ 77 w 881"/>
                <a:gd name="T9" fmla="*/ 239 h 299"/>
                <a:gd name="T10" fmla="*/ 185 w 881"/>
                <a:gd name="T11" fmla="*/ 287 h 299"/>
                <a:gd name="T12" fmla="*/ 221 w 881"/>
                <a:gd name="T13" fmla="*/ 299 h 299"/>
                <a:gd name="T14" fmla="*/ 281 w 881"/>
                <a:gd name="T15" fmla="*/ 287 h 299"/>
                <a:gd name="T16" fmla="*/ 233 w 881"/>
                <a:gd name="T17" fmla="*/ 191 h 299"/>
                <a:gd name="T18" fmla="*/ 305 w 881"/>
                <a:gd name="T19" fmla="*/ 275 h 299"/>
                <a:gd name="T20" fmla="*/ 317 w 881"/>
                <a:gd name="T21" fmla="*/ 143 h 299"/>
                <a:gd name="T22" fmla="*/ 269 w 881"/>
                <a:gd name="T23" fmla="*/ 23 h 299"/>
                <a:gd name="T24" fmla="*/ 281 w 881"/>
                <a:gd name="T25" fmla="*/ 95 h 299"/>
                <a:gd name="T26" fmla="*/ 389 w 881"/>
                <a:gd name="T27" fmla="*/ 227 h 299"/>
                <a:gd name="T28" fmla="*/ 437 w 881"/>
                <a:gd name="T29" fmla="*/ 215 h 299"/>
                <a:gd name="T30" fmla="*/ 389 w 881"/>
                <a:gd name="T31" fmla="*/ 23 h 299"/>
                <a:gd name="T32" fmla="*/ 461 w 881"/>
                <a:gd name="T33" fmla="*/ 203 h 299"/>
                <a:gd name="T34" fmla="*/ 485 w 881"/>
                <a:gd name="T35" fmla="*/ 167 h 299"/>
                <a:gd name="T36" fmla="*/ 473 w 881"/>
                <a:gd name="T37" fmla="*/ 119 h 299"/>
                <a:gd name="T38" fmla="*/ 521 w 881"/>
                <a:gd name="T39" fmla="*/ 215 h 299"/>
                <a:gd name="T40" fmla="*/ 593 w 881"/>
                <a:gd name="T41" fmla="*/ 179 h 299"/>
                <a:gd name="T42" fmla="*/ 641 w 881"/>
                <a:gd name="T43" fmla="*/ 215 h 299"/>
                <a:gd name="T44" fmla="*/ 689 w 881"/>
                <a:gd name="T45" fmla="*/ 239 h 299"/>
                <a:gd name="T46" fmla="*/ 797 w 881"/>
                <a:gd name="T47" fmla="*/ 227 h 299"/>
                <a:gd name="T48" fmla="*/ 881 w 881"/>
                <a:gd name="T49" fmla="*/ 191 h 2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1"/>
                <a:gd name="T76" fmla="*/ 0 h 299"/>
                <a:gd name="T77" fmla="*/ 881 w 881"/>
                <a:gd name="T78" fmla="*/ 299 h 29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1" h="299">
                  <a:moveTo>
                    <a:pt x="173" y="179"/>
                  </a:moveTo>
                  <a:cubicBezTo>
                    <a:pt x="141" y="84"/>
                    <a:pt x="155" y="104"/>
                    <a:pt x="65" y="59"/>
                  </a:cubicBezTo>
                  <a:cubicBezTo>
                    <a:pt x="49" y="63"/>
                    <a:pt x="24" y="56"/>
                    <a:pt x="17" y="71"/>
                  </a:cubicBezTo>
                  <a:cubicBezTo>
                    <a:pt x="0" y="106"/>
                    <a:pt x="51" y="175"/>
                    <a:pt x="65" y="203"/>
                  </a:cubicBezTo>
                  <a:cubicBezTo>
                    <a:pt x="71" y="214"/>
                    <a:pt x="69" y="229"/>
                    <a:pt x="77" y="239"/>
                  </a:cubicBezTo>
                  <a:cubicBezTo>
                    <a:pt x="98" y="265"/>
                    <a:pt x="163" y="280"/>
                    <a:pt x="185" y="287"/>
                  </a:cubicBezTo>
                  <a:cubicBezTo>
                    <a:pt x="197" y="291"/>
                    <a:pt x="221" y="299"/>
                    <a:pt x="221" y="299"/>
                  </a:cubicBezTo>
                  <a:cubicBezTo>
                    <a:pt x="241" y="295"/>
                    <a:pt x="264" y="298"/>
                    <a:pt x="281" y="287"/>
                  </a:cubicBezTo>
                  <a:cubicBezTo>
                    <a:pt x="331" y="254"/>
                    <a:pt x="252" y="204"/>
                    <a:pt x="233" y="191"/>
                  </a:cubicBezTo>
                  <a:cubicBezTo>
                    <a:pt x="250" y="243"/>
                    <a:pt x="251" y="257"/>
                    <a:pt x="305" y="275"/>
                  </a:cubicBezTo>
                  <a:cubicBezTo>
                    <a:pt x="379" y="226"/>
                    <a:pt x="354" y="207"/>
                    <a:pt x="317" y="143"/>
                  </a:cubicBezTo>
                  <a:cubicBezTo>
                    <a:pt x="289" y="94"/>
                    <a:pt x="289" y="82"/>
                    <a:pt x="269" y="23"/>
                  </a:cubicBezTo>
                  <a:cubicBezTo>
                    <a:pt x="261" y="0"/>
                    <a:pt x="275" y="72"/>
                    <a:pt x="281" y="95"/>
                  </a:cubicBezTo>
                  <a:cubicBezTo>
                    <a:pt x="299" y="160"/>
                    <a:pt x="336" y="191"/>
                    <a:pt x="389" y="227"/>
                  </a:cubicBezTo>
                  <a:cubicBezTo>
                    <a:pt x="405" y="223"/>
                    <a:pt x="432" y="231"/>
                    <a:pt x="437" y="215"/>
                  </a:cubicBezTo>
                  <a:cubicBezTo>
                    <a:pt x="454" y="164"/>
                    <a:pt x="412" y="70"/>
                    <a:pt x="389" y="23"/>
                  </a:cubicBezTo>
                  <a:cubicBezTo>
                    <a:pt x="363" y="100"/>
                    <a:pt x="421" y="143"/>
                    <a:pt x="461" y="203"/>
                  </a:cubicBezTo>
                  <a:cubicBezTo>
                    <a:pt x="469" y="191"/>
                    <a:pt x="483" y="181"/>
                    <a:pt x="485" y="167"/>
                  </a:cubicBezTo>
                  <a:cubicBezTo>
                    <a:pt x="487" y="151"/>
                    <a:pt x="473" y="103"/>
                    <a:pt x="473" y="119"/>
                  </a:cubicBezTo>
                  <a:cubicBezTo>
                    <a:pt x="473" y="180"/>
                    <a:pt x="483" y="177"/>
                    <a:pt x="521" y="215"/>
                  </a:cubicBezTo>
                  <a:cubicBezTo>
                    <a:pt x="531" y="209"/>
                    <a:pt x="576" y="174"/>
                    <a:pt x="593" y="179"/>
                  </a:cubicBezTo>
                  <a:cubicBezTo>
                    <a:pt x="612" y="184"/>
                    <a:pt x="624" y="204"/>
                    <a:pt x="641" y="215"/>
                  </a:cubicBezTo>
                  <a:cubicBezTo>
                    <a:pt x="656" y="224"/>
                    <a:pt x="673" y="231"/>
                    <a:pt x="689" y="239"/>
                  </a:cubicBezTo>
                  <a:cubicBezTo>
                    <a:pt x="725" y="235"/>
                    <a:pt x="762" y="236"/>
                    <a:pt x="797" y="227"/>
                  </a:cubicBezTo>
                  <a:cubicBezTo>
                    <a:pt x="830" y="219"/>
                    <a:pt x="843" y="191"/>
                    <a:pt x="881" y="19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smtClean="0"/>
              <a:t>Advantages of Form Contracts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800" dirty="0" smtClean="0"/>
              <a:t>Neutral (not prepared by opposite party)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/>
              <a:t>Ready-made treatment of details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200" dirty="0" err="1" smtClean="0"/>
              <a:t>Prorations</a:t>
            </a:r>
            <a:endParaRPr lang="en-US" sz="2200" dirty="0" smtClean="0"/>
          </a:p>
          <a:p>
            <a:pPr lvl="1" eaLnBrk="1" hangingPunct="1">
              <a:lnSpc>
                <a:spcPct val="120000"/>
              </a:lnSpc>
            </a:pPr>
            <a:r>
              <a:rPr lang="en-US" sz="2200" dirty="0" smtClean="0"/>
              <a:t>Inspections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200" dirty="0" smtClean="0"/>
              <a:t>Performance dates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200" dirty="0" smtClean="0"/>
              <a:t>Many others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/>
              <a:t>Local real estate boards are a good source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dirty="0" smtClean="0"/>
              <a:t>Up-to-date with current relevant law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dirty="0" smtClean="0"/>
              <a:t>Adapted to locally important issues</a:t>
            </a:r>
          </a:p>
          <a:p>
            <a:pPr lvl="2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 smtClean="0"/>
              <a:t>Radon risk	 	Flood plain</a:t>
            </a:r>
          </a:p>
          <a:p>
            <a:pPr lvl="2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 smtClean="0"/>
              <a:t>Insulation quality	Water supply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dirty="0" smtClean="0"/>
              <a:t>Generally neutral between the buyer and seller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smtClean="0"/>
              <a:t>Risks with Standard Form Contracts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307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May treat some issues too lightly</a:t>
            </a:r>
          </a:p>
          <a:p>
            <a:pPr lvl="1" eaLnBrk="1" hangingPunct="1"/>
            <a:r>
              <a:rPr lang="en-US" sz="2400" dirty="0" smtClean="0"/>
              <a:t>Perpetual struggle on contract detail</a:t>
            </a:r>
          </a:p>
          <a:p>
            <a:pPr lvl="2" eaLnBrk="1" hangingPunct="1"/>
            <a:r>
              <a:rPr lang="en-US" dirty="0" smtClean="0"/>
              <a:t>Attorneys: More detail reduces future disputes</a:t>
            </a:r>
          </a:p>
          <a:p>
            <a:pPr lvl="2" eaLnBrk="1" hangingPunct="1"/>
            <a:r>
              <a:rPr lang="en-US" dirty="0" smtClean="0"/>
              <a:t>Brokers: Long contracts put a chill on negotiations</a:t>
            </a:r>
          </a:p>
          <a:p>
            <a:pPr lvl="2" eaLnBrk="1" hangingPunct="1"/>
            <a:r>
              <a:rPr lang="en-US" dirty="0" smtClean="0"/>
              <a:t>Resolution: Bar Assn.-Realtors jointly drafted contract form </a:t>
            </a:r>
          </a:p>
          <a:p>
            <a:pPr eaLnBrk="1" hangingPunct="1"/>
            <a:r>
              <a:rPr lang="en-US" sz="2800" dirty="0" smtClean="0"/>
              <a:t>Inappropriate and inadequate application of a form contract, examples:</a:t>
            </a:r>
          </a:p>
          <a:p>
            <a:pPr lvl="1" eaLnBrk="1" hangingPunct="1"/>
            <a:r>
              <a:rPr lang="en-US" sz="2400" dirty="0" smtClean="0"/>
              <a:t>Residential contract for apartment property</a:t>
            </a:r>
          </a:p>
          <a:p>
            <a:pPr lvl="1" eaLnBrk="1" hangingPunct="1"/>
            <a:r>
              <a:rPr lang="en-US" sz="2400" dirty="0" smtClean="0"/>
              <a:t>Residential contract for undeveloped land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build="p" bldLvl="3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odule">
  <a:themeElements>
    <a:clrScheme name="Custom 3">
      <a:dk1>
        <a:srgbClr val="2A4A75"/>
      </a:dk1>
      <a:lt1>
        <a:sysClr val="window" lastClr="FFFFFF"/>
      </a:lt1>
      <a:dk2>
        <a:srgbClr val="35385A"/>
      </a:dk2>
      <a:lt2>
        <a:srgbClr val="DEF5FA"/>
      </a:lt2>
      <a:accent1>
        <a:srgbClr val="39639D"/>
      </a:accent1>
      <a:accent2>
        <a:srgbClr val="92D050"/>
      </a:accent2>
      <a:accent3>
        <a:srgbClr val="EB641B"/>
      </a:accent3>
      <a:accent4>
        <a:srgbClr val="00B050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</TotalTime>
  <Words>2464</Words>
  <Application>Microsoft Office PowerPoint</Application>
  <PresentationFormat>On-screen Show (4:3)</PresentationFormat>
  <Paragraphs>356</Paragraphs>
  <Slides>43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1_Module</vt:lpstr>
      <vt:lpstr>Chapter 13:</vt:lpstr>
      <vt:lpstr>Contract for Sale: The Most Important Document in Real Estate?</vt:lpstr>
      <vt:lpstr>Required Elements of a Contract</vt:lpstr>
      <vt:lpstr>A Closer Look at Requirements</vt:lpstr>
      <vt:lpstr>Legal vs. Equitable Title</vt:lpstr>
      <vt:lpstr>Would This Be a Valid Contract?</vt:lpstr>
      <vt:lpstr>Problems with This Contract?</vt:lpstr>
      <vt:lpstr>Advantages of Form Contracts</vt:lpstr>
      <vt:lpstr>Risks with Standard Form Contracts</vt:lpstr>
      <vt:lpstr>Components of a Form Contract</vt:lpstr>
      <vt:lpstr>Handling of Funds</vt:lpstr>
      <vt:lpstr>Contract Terminology</vt:lpstr>
      <vt:lpstr>Contract Terminology (continued)</vt:lpstr>
      <vt:lpstr>Remedies of Buyer and Seller</vt:lpstr>
      <vt:lpstr>Roles of Brokers and Lender in the Transaction</vt:lpstr>
      <vt:lpstr>Financial Items in a Closing: Conventional Payers</vt:lpstr>
      <vt:lpstr>Financial Items in a Closing (continued)</vt:lpstr>
      <vt:lpstr>Proration – Property Tax: Example</vt:lpstr>
      <vt:lpstr>Proration of Insurance: Example</vt:lpstr>
      <vt:lpstr>Laws Affecting a Residential Closing</vt:lpstr>
      <vt:lpstr>From RESPA</vt:lpstr>
      <vt:lpstr>From RESPA</vt:lpstr>
      <vt:lpstr>From RESPA and Dodd-Frank</vt:lpstr>
      <vt:lpstr>Loan Estimate</vt:lpstr>
      <vt:lpstr>CFPB Loan Estimate</vt:lpstr>
      <vt:lpstr>PowerPoint Presentation</vt:lpstr>
      <vt:lpstr>PowerPoint Presentation</vt:lpstr>
      <vt:lpstr>PowerPoint Presentation</vt:lpstr>
      <vt:lpstr>Preclosing Steps of Buyers (Joneses)</vt:lpstr>
      <vt:lpstr>Preclosing Steps of Sellers (Johnsons) </vt:lpstr>
      <vt:lpstr>Preclosing Steps of Closing Agent (Lender)</vt:lpstr>
      <vt:lpstr>CFPB Closing Disclosure</vt:lpstr>
      <vt:lpstr>CFPB Closing Disclosure</vt:lpstr>
      <vt:lpstr>Page 2:  Detailed Expenses</vt:lpstr>
      <vt:lpstr>Page 3 Closing Disclosure</vt:lpstr>
      <vt:lpstr>Page 3 Closing Disclosure</vt:lpstr>
      <vt:lpstr>Page 3 Closing Disclosure</vt:lpstr>
      <vt:lpstr>Page 3 Closing Disclosure</vt:lpstr>
      <vt:lpstr>Page 3 Closing Disclosure</vt:lpstr>
      <vt:lpstr>Page 3 Closing Disclosure</vt:lpstr>
      <vt:lpstr>Page 3 Closing Disclosure</vt:lpstr>
      <vt:lpstr>Final Points on Closing and Closing Costs</vt:lpstr>
      <vt:lpstr>PowerPoint Presentation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14:</dc:title>
  <dc:creator>Katherine Mau</dc:creator>
  <cp:lastModifiedBy>Lohn, Jennifer</cp:lastModifiedBy>
  <cp:revision>45</cp:revision>
  <dcterms:created xsi:type="dcterms:W3CDTF">2009-06-23T15:15:05Z</dcterms:created>
  <dcterms:modified xsi:type="dcterms:W3CDTF">2017-08-04T16:53:38Z</dcterms:modified>
</cp:coreProperties>
</file>