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49"/>
  </p:notesMasterIdLst>
  <p:handoutMasterIdLst>
    <p:handoutMasterId r:id="rId50"/>
  </p:handout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57" r:id="rId36"/>
    <p:sldId id="344" r:id="rId37"/>
    <p:sldId id="345" r:id="rId38"/>
    <p:sldId id="346" r:id="rId39"/>
    <p:sldId id="347" r:id="rId40"/>
    <p:sldId id="348" r:id="rId41"/>
    <p:sldId id="349" r:id="rId42"/>
    <p:sldId id="356" r:id="rId43"/>
    <p:sldId id="350" r:id="rId44"/>
    <p:sldId id="355" r:id="rId45"/>
    <p:sldId id="353" r:id="rId46"/>
    <p:sldId id="352" r:id="rId47"/>
    <p:sldId id="354" r:id="rId4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36B"/>
    <a:srgbClr val="39639D"/>
    <a:srgbClr val="F26F3A"/>
    <a:srgbClr val="FFF0B1"/>
    <a:srgbClr val="E69502"/>
    <a:srgbClr val="FFE3B1"/>
    <a:srgbClr val="CCCCFF"/>
    <a:srgbClr val="303F70"/>
    <a:srgbClr val="E7AC00"/>
    <a:srgbClr val="FA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0" autoAdjust="0"/>
    <p:restoredTop sz="94630" autoAdjust="0"/>
  </p:normalViewPr>
  <p:slideViewPr>
    <p:cSldViewPr>
      <p:cViewPr varScale="1">
        <p:scale>
          <a:sx n="113" d="100"/>
          <a:sy n="113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DED378-B3A4-461F-9275-1E4AC3CAA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5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483C324-A80B-497A-AC7B-2781E565C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3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B95D6-F363-4B6B-9D66-B565ED773026}" type="slidenum">
              <a:rPr lang="en-US" smtClean="0">
                <a:latin typeface="Arial" charset="0"/>
              </a:rPr>
              <a:pPr/>
              <a:t>42</a:t>
            </a:fld>
            <a:endParaRPr lang="en-US" smtClean="0">
              <a:latin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2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chemeClr val="tx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solidFill>
                  <a:schemeClr val="accent2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445566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3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F447D-0DCB-4C44-9271-4252E7C26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C3E9C-3644-47C4-9EDD-9747883DA6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4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0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531B-C14E-4625-B468-64F860767C1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3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4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F30-67A7-423B-B401-1A98CDE9ECB8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4FE1-3750-409B-865F-AE300458B58C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9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DB48-BE50-4650-A4F4-CC53C52AC6B5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0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6D4AAB-72D0-4667-907F-912476BCAB6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2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476999"/>
            <a:ext cx="70053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9DC751-1D33-45B0-BECB-8F645D672552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2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4"/>
        </a:buClr>
        <a:buSzPct val="80000"/>
        <a:buFont typeface="Wingdings" pitchFamily="2" charset="2"/>
        <a:buChar char="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4"/>
        </a:buClr>
        <a:buSzPct val="9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2.xls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3.xls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7623175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Chapter 14: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8077200" cy="1499616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Effects of Time                             and Risk on Value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6957" y="76200"/>
            <a:ext cx="8616043" cy="12160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Discounting Brings Future Values Back Down the Compounding Curve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914400" y="2438400"/>
            <a:ext cx="7620000" cy="3123479"/>
            <a:chOff x="576" y="1632"/>
            <a:chExt cx="4752" cy="1921"/>
          </a:xfrm>
        </p:grpSpPr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 flipV="1">
              <a:off x="1140" y="3288"/>
              <a:ext cx="39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29" name="Group 5"/>
            <p:cNvGrpSpPr>
              <a:grpSpLocks/>
            </p:cNvGrpSpPr>
            <p:nvPr/>
          </p:nvGrpSpPr>
          <p:grpSpPr bwMode="auto">
            <a:xfrm>
              <a:off x="864" y="1632"/>
              <a:ext cx="4464" cy="1921"/>
              <a:chOff x="1344" y="1488"/>
              <a:chExt cx="3120" cy="1060"/>
            </a:xfrm>
          </p:grpSpPr>
          <p:sp>
            <p:nvSpPr>
              <p:cNvPr id="26635" name="Text Box 6"/>
              <p:cNvSpPr txBox="1">
                <a:spLocks noChangeArrowheads="1"/>
              </p:cNvSpPr>
              <p:nvPr/>
            </p:nvSpPr>
            <p:spPr bwMode="auto">
              <a:xfrm>
                <a:off x="1526" y="2393"/>
                <a:ext cx="2938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</a:rPr>
                  <a:t>0	      1	              2	           3                  4</a:t>
                </a:r>
              </a:p>
            </p:txBody>
          </p:sp>
          <p:sp>
            <p:nvSpPr>
              <p:cNvPr id="26636" name="Rectangle 7"/>
              <p:cNvSpPr>
                <a:spLocks noChangeArrowheads="1"/>
              </p:cNvSpPr>
              <p:nvPr/>
            </p:nvSpPr>
            <p:spPr bwMode="auto">
              <a:xfrm>
                <a:off x="2784" y="1776"/>
                <a:ext cx="192" cy="624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26637" name="Rectangle 8"/>
              <p:cNvSpPr>
                <a:spLocks noChangeArrowheads="1"/>
              </p:cNvSpPr>
              <p:nvPr/>
            </p:nvSpPr>
            <p:spPr bwMode="auto">
              <a:xfrm>
                <a:off x="1536" y="1776"/>
                <a:ext cx="192" cy="624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26638" name="Text Box 9"/>
              <p:cNvSpPr txBox="1">
                <a:spLocks noChangeArrowheads="1"/>
              </p:cNvSpPr>
              <p:nvPr/>
            </p:nvSpPr>
            <p:spPr bwMode="auto">
              <a:xfrm>
                <a:off x="2592" y="1488"/>
                <a:ext cx="180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   </a:t>
                </a:r>
              </a:p>
            </p:txBody>
          </p:sp>
          <p:sp>
            <p:nvSpPr>
              <p:cNvPr id="26639" name="Text Box 10"/>
              <p:cNvSpPr txBox="1">
                <a:spLocks noChangeArrowheads="1"/>
              </p:cNvSpPr>
              <p:nvPr/>
            </p:nvSpPr>
            <p:spPr bwMode="auto">
              <a:xfrm>
                <a:off x="1344" y="1488"/>
                <a:ext cx="180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   </a:t>
                </a:r>
              </a:p>
            </p:txBody>
          </p:sp>
        </p:grpSp>
        <p:sp>
          <p:nvSpPr>
            <p:cNvPr id="26630" name="Freeform 11"/>
            <p:cNvSpPr>
              <a:spLocks/>
            </p:cNvSpPr>
            <p:nvPr/>
          </p:nvSpPr>
          <p:spPr bwMode="auto">
            <a:xfrm>
              <a:off x="1284" y="2154"/>
              <a:ext cx="1776" cy="288"/>
            </a:xfrm>
            <a:custGeom>
              <a:avLst/>
              <a:gdLst>
                <a:gd name="T0" fmla="*/ 1776 w 1776"/>
                <a:gd name="T1" fmla="*/ 0 h 288"/>
                <a:gd name="T2" fmla="*/ 816 w 1776"/>
                <a:gd name="T3" fmla="*/ 192 h 288"/>
                <a:gd name="T4" fmla="*/ 0 w 1776"/>
                <a:gd name="T5" fmla="*/ 288 h 288"/>
                <a:gd name="T6" fmla="*/ 0 60000 65536"/>
                <a:gd name="T7" fmla="*/ 0 60000 65536"/>
                <a:gd name="T8" fmla="*/ 0 60000 65536"/>
                <a:gd name="T9" fmla="*/ 0 w 1776"/>
                <a:gd name="T10" fmla="*/ 0 h 288"/>
                <a:gd name="T11" fmla="*/ 1776 w 17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6" h="288">
                  <a:moveTo>
                    <a:pt x="1776" y="0"/>
                  </a:moveTo>
                  <a:cubicBezTo>
                    <a:pt x="1444" y="72"/>
                    <a:pt x="1112" y="144"/>
                    <a:pt x="816" y="192"/>
                  </a:cubicBezTo>
                  <a:cubicBezTo>
                    <a:pt x="520" y="240"/>
                    <a:pt x="136" y="272"/>
                    <a:pt x="0" y="28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Freeform 12"/>
            <p:cNvSpPr>
              <a:spLocks/>
            </p:cNvSpPr>
            <p:nvPr/>
          </p:nvSpPr>
          <p:spPr bwMode="auto">
            <a:xfrm>
              <a:off x="1260" y="1860"/>
              <a:ext cx="1776" cy="288"/>
            </a:xfrm>
            <a:custGeom>
              <a:avLst/>
              <a:gdLst>
                <a:gd name="T0" fmla="*/ 1776 w 1776"/>
                <a:gd name="T1" fmla="*/ 0 h 288"/>
                <a:gd name="T2" fmla="*/ 816 w 1776"/>
                <a:gd name="T3" fmla="*/ 192 h 288"/>
                <a:gd name="T4" fmla="*/ 0 w 1776"/>
                <a:gd name="T5" fmla="*/ 288 h 288"/>
                <a:gd name="T6" fmla="*/ 0 60000 65536"/>
                <a:gd name="T7" fmla="*/ 0 60000 65536"/>
                <a:gd name="T8" fmla="*/ 0 60000 65536"/>
                <a:gd name="T9" fmla="*/ 0 w 1776"/>
                <a:gd name="T10" fmla="*/ 0 h 288"/>
                <a:gd name="T11" fmla="*/ 1776 w 17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6" h="288">
                  <a:moveTo>
                    <a:pt x="1776" y="0"/>
                  </a:moveTo>
                  <a:cubicBezTo>
                    <a:pt x="1444" y="72"/>
                    <a:pt x="1112" y="144"/>
                    <a:pt x="816" y="192"/>
                  </a:cubicBezTo>
                  <a:cubicBezTo>
                    <a:pt x="520" y="240"/>
                    <a:pt x="136" y="272"/>
                    <a:pt x="0" y="28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Text Box 13"/>
            <p:cNvSpPr txBox="1">
              <a:spLocks noChangeArrowheads="1"/>
            </p:cNvSpPr>
            <p:nvPr/>
          </p:nvSpPr>
          <p:spPr bwMode="auto">
            <a:xfrm>
              <a:off x="1512" y="1632"/>
              <a:ext cx="1201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Compounding</a:t>
              </a:r>
            </a:p>
          </p:txBody>
        </p:sp>
        <p:sp>
          <p:nvSpPr>
            <p:cNvPr id="26633" name="Text Box 14"/>
            <p:cNvSpPr txBox="1">
              <a:spLocks noChangeArrowheads="1"/>
            </p:cNvSpPr>
            <p:nvPr/>
          </p:nvSpPr>
          <p:spPr bwMode="auto">
            <a:xfrm>
              <a:off x="1694" y="2352"/>
              <a:ext cx="104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Discounting</a:t>
              </a:r>
            </a:p>
          </p:txBody>
        </p:sp>
        <p:sp>
          <p:nvSpPr>
            <p:cNvPr id="26634" name="Text Box 15"/>
            <p:cNvSpPr txBox="1">
              <a:spLocks noChangeArrowheads="1"/>
            </p:cNvSpPr>
            <p:nvPr/>
          </p:nvSpPr>
          <p:spPr bwMode="auto">
            <a:xfrm>
              <a:off x="576" y="3271"/>
              <a:ext cx="48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Year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1612"/>
            <a:ext cx="8229600" cy="10175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Terminology of Time Value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ts val="3400"/>
              </a:lnSpc>
            </a:pPr>
            <a:r>
              <a:rPr lang="en-US" dirty="0" smtClean="0"/>
              <a:t>Present Value (</a:t>
            </a:r>
            <a:r>
              <a:rPr lang="en-US" b="1" i="1" dirty="0" smtClean="0"/>
              <a:t>PV</a:t>
            </a:r>
            <a:r>
              <a:rPr lang="en-US" dirty="0" smtClean="0"/>
              <a:t>): An amount at time “zero”</a:t>
            </a:r>
          </a:p>
          <a:p>
            <a:pPr eaLnBrk="1" hangingPunct="1">
              <a:lnSpc>
                <a:spcPts val="3400"/>
              </a:lnSpc>
            </a:pPr>
            <a:r>
              <a:rPr lang="en-US" dirty="0" smtClean="0"/>
              <a:t>Future Value (</a:t>
            </a:r>
            <a:r>
              <a:rPr lang="en-US" b="1" i="1" dirty="0" smtClean="0"/>
              <a:t>FV</a:t>
            </a:r>
            <a:r>
              <a:rPr lang="en-US" dirty="0" smtClean="0"/>
              <a:t>): A single cash flow at any future time point </a:t>
            </a:r>
          </a:p>
          <a:p>
            <a:pPr eaLnBrk="1" hangingPunct="1">
              <a:lnSpc>
                <a:spcPts val="3400"/>
              </a:lnSpc>
            </a:pPr>
            <a:r>
              <a:rPr lang="en-US" dirty="0" smtClean="0"/>
              <a:t>Payment (</a:t>
            </a:r>
            <a:r>
              <a:rPr lang="en-US" b="1" i="1" dirty="0" smtClean="0"/>
              <a:t>PMT</a:t>
            </a:r>
            <a:r>
              <a:rPr lang="en-US" dirty="0" smtClean="0"/>
              <a:t>): A repeating amount of cash inflow or outflow, flow normally begins at end of first period, sometimes at time zero</a:t>
            </a:r>
          </a:p>
          <a:p>
            <a:pPr eaLnBrk="1" hangingPunct="1">
              <a:lnSpc>
                <a:spcPts val="3400"/>
              </a:lnSpc>
            </a:pPr>
            <a:r>
              <a:rPr lang="en-US" dirty="0" smtClean="0"/>
              <a:t>Ordinary annuity (</a:t>
            </a:r>
            <a:r>
              <a:rPr lang="en-US" b="1" i="1" dirty="0" smtClean="0"/>
              <a:t>A</a:t>
            </a:r>
            <a:r>
              <a:rPr lang="en-US" dirty="0" smtClean="0"/>
              <a:t>): Another name for PMT</a:t>
            </a:r>
          </a:p>
          <a:p>
            <a:pPr eaLnBrk="1" hangingPunct="1">
              <a:lnSpc>
                <a:spcPts val="3400"/>
              </a:lnSpc>
            </a:pPr>
            <a:r>
              <a:rPr lang="en-US" dirty="0" smtClean="0"/>
              <a:t>Lump sum: Any future cash inflow or outflow occurring only once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5575"/>
            <a:ext cx="84582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Compounding Example:                    5 years at 5% per Year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971800" y="1462087"/>
            <a:ext cx="45127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+mn-lt"/>
              </a:rPr>
              <a:t>Initial Deposit (</a:t>
            </a:r>
            <a:r>
              <a:rPr lang="en-US" sz="2800" i="1" dirty="0">
                <a:latin typeface="+mn-lt"/>
              </a:rPr>
              <a:t>PV</a:t>
            </a:r>
            <a:r>
              <a:rPr lang="en-US" sz="2800" dirty="0">
                <a:latin typeface="+mn-lt"/>
              </a:rPr>
              <a:t>):  $1,000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955925" y="1905000"/>
            <a:ext cx="46875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 dirty="0">
                <a:latin typeface="+mn-lt"/>
              </a:rPr>
              <a:t>Compounding Process per $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77941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</a:t>
            </a:r>
            <a:r>
              <a:rPr lang="en-US" sz="2400" dirty="0">
                <a:latin typeface="+mn-lt"/>
              </a:rPr>
              <a:t>	Starting				Ending</a:t>
            </a:r>
            <a:br>
              <a:rPr lang="en-US" sz="2400" dirty="0">
                <a:latin typeface="+mn-lt"/>
              </a:rPr>
            </a:br>
            <a:r>
              <a:rPr lang="en-US" sz="2400" u="sng" dirty="0">
                <a:latin typeface="+mn-lt"/>
              </a:rPr>
              <a:t>Year</a:t>
            </a:r>
            <a:r>
              <a:rPr lang="en-US" sz="2400" dirty="0">
                <a:latin typeface="+mn-lt"/>
              </a:rPr>
              <a:t>		</a:t>
            </a:r>
            <a:r>
              <a:rPr lang="en-US" sz="2400" u="sng" dirty="0">
                <a:latin typeface="+mn-lt"/>
              </a:rPr>
              <a:t>Amount</a:t>
            </a: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   </a:t>
            </a:r>
            <a:r>
              <a:rPr lang="en-US" sz="2400" u="sng" dirty="0" smtClean="0">
                <a:latin typeface="+mn-lt"/>
              </a:rPr>
              <a:t>Interest</a:t>
            </a:r>
            <a:r>
              <a:rPr lang="en-US" sz="2400" dirty="0">
                <a:latin typeface="+mn-lt"/>
              </a:rPr>
              <a:t>		</a:t>
            </a:r>
            <a:r>
              <a:rPr lang="en-US" sz="2400" u="sng" dirty="0" smtClean="0">
                <a:latin typeface="+mn-lt"/>
              </a:rPr>
              <a:t>Amount</a:t>
            </a:r>
            <a:endParaRPr lang="en-US" sz="2400" u="sng" dirty="0">
              <a:latin typeface="+mn-lt"/>
            </a:endParaRP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838200" y="3352800"/>
            <a:ext cx="727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1		$1.00	      +	   $0.05	=	$1.05</a:t>
            </a: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854075" y="3810000"/>
            <a:ext cx="757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2		$1.05	      +	   $0.0525	=	$1.1025</a:t>
            </a:r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854075" y="4267200"/>
            <a:ext cx="757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3		$1.1025     + 	   $0.0551	=	$1.1576</a:t>
            </a:r>
          </a:p>
        </p:txBody>
      </p: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854075" y="4724400"/>
            <a:ext cx="757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4		$1.1576     +	   $0.0579	=	$1.2155</a:t>
            </a:r>
          </a:p>
        </p:txBody>
      </p:sp>
      <p:sp>
        <p:nvSpPr>
          <p:cNvPr id="197642" name="Text Box 10"/>
          <p:cNvSpPr txBox="1">
            <a:spLocks noChangeArrowheads="1"/>
          </p:cNvSpPr>
          <p:nvPr/>
        </p:nvSpPr>
        <p:spPr bwMode="auto">
          <a:xfrm>
            <a:off x="854075" y="5181600"/>
            <a:ext cx="772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5		$1.2155     +	   $0.06078	=	$1.27628</a:t>
            </a: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1366838" y="5862935"/>
            <a:ext cx="67569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Ending Amount (</a:t>
            </a:r>
            <a:r>
              <a:rPr lang="en-US" sz="2400" i="1" dirty="0">
                <a:latin typeface="+mn-lt"/>
              </a:rPr>
              <a:t>FV</a:t>
            </a:r>
            <a:r>
              <a:rPr lang="en-US" sz="2400" dirty="0">
                <a:latin typeface="+mn-lt"/>
              </a:rPr>
              <a:t>): 1,000 </a:t>
            </a:r>
            <a:r>
              <a:rPr lang="en-US" sz="2400" baseline="10000" dirty="0">
                <a:latin typeface="+mn-lt"/>
              </a:rPr>
              <a:t>x</a:t>
            </a:r>
            <a:r>
              <a:rPr lang="en-US" sz="2400" dirty="0">
                <a:latin typeface="+mn-lt"/>
              </a:rPr>
              <a:t> 1.27628 = $1,276.28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8" grpId="0" autoUpdateAnimBg="0"/>
      <p:bldP spid="197639" grpId="0" autoUpdateAnimBg="0"/>
      <p:bldP spid="197640" grpId="0" autoUpdateAnimBg="0"/>
      <p:bldP spid="197641" grpId="0" autoUpdateAnimBg="0"/>
      <p:bldP spid="197642" grpId="0" autoUpdateAnimBg="0"/>
      <p:bldP spid="19764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Math of Compounding</a:t>
            </a: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1676400" y="2441575"/>
            <a:ext cx="5143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14400" algn="l"/>
                <a:tab pos="3714750" algn="l"/>
              </a:tabLst>
            </a:pPr>
            <a:r>
              <a:rPr lang="en-US" sz="3200">
                <a:latin typeface="Times New Roman" pitchFamily="18" charset="0"/>
              </a:rPr>
              <a:t>1	$1.00 </a:t>
            </a:r>
            <a:r>
              <a:rPr lang="en-US" sz="3200"/>
              <a:t>x</a:t>
            </a:r>
            <a:r>
              <a:rPr lang="en-US" sz="3200">
                <a:latin typeface="Times New Roman" pitchFamily="18" charset="0"/>
              </a:rPr>
              <a:t> (1.05) 	= $1.05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1676400" y="2971800"/>
            <a:ext cx="5549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914400" algn="l"/>
                <a:tab pos="3714750" algn="l"/>
              </a:tabLst>
            </a:pPr>
            <a:r>
              <a:rPr lang="en-US" sz="3200">
                <a:latin typeface="Times New Roman" pitchFamily="18" charset="0"/>
              </a:rPr>
              <a:t>2	$1.05 </a:t>
            </a:r>
            <a:r>
              <a:rPr lang="en-US" sz="3200"/>
              <a:t>x</a:t>
            </a:r>
            <a:r>
              <a:rPr lang="en-US" sz="3200">
                <a:latin typeface="Times New Roman" pitchFamily="18" charset="0"/>
              </a:rPr>
              <a:t> (1.05) 	= $1.1025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1676400" y="3508375"/>
            <a:ext cx="5559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3	$1.1025 </a:t>
            </a:r>
            <a:r>
              <a:rPr lang="en-US" sz="3200"/>
              <a:t>x</a:t>
            </a:r>
            <a:r>
              <a:rPr lang="en-US" sz="3200">
                <a:latin typeface="Times New Roman" pitchFamily="18" charset="0"/>
              </a:rPr>
              <a:t> (1.05) = $1.1577</a:t>
            </a: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1676400" y="3965575"/>
            <a:ext cx="5559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4	$1.1577 </a:t>
            </a:r>
            <a:r>
              <a:rPr lang="en-US" sz="3200"/>
              <a:t>x</a:t>
            </a:r>
            <a:r>
              <a:rPr lang="en-US" sz="3200">
                <a:latin typeface="Times New Roman" pitchFamily="18" charset="0"/>
              </a:rPr>
              <a:t> (1.05) = $1.2155</a:t>
            </a: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1676400" y="4498975"/>
            <a:ext cx="5762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5	$1.2155 </a:t>
            </a:r>
            <a:r>
              <a:rPr lang="en-US" sz="3200"/>
              <a:t>x</a:t>
            </a:r>
            <a:r>
              <a:rPr lang="en-US" sz="3200">
                <a:latin typeface="Times New Roman" pitchFamily="18" charset="0"/>
              </a:rPr>
              <a:t> (1.05) = $1.27628</a:t>
            </a: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2651125" y="5211763"/>
            <a:ext cx="4781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or  (1.05)</a:t>
            </a:r>
            <a:r>
              <a:rPr lang="en-US" sz="3200" baseline="30000">
                <a:latin typeface="Times New Roman" pitchFamily="18" charset="0"/>
              </a:rPr>
              <a:t>5		</a:t>
            </a:r>
            <a:r>
              <a:rPr lang="en-US" sz="3200">
                <a:latin typeface="Times New Roman" pitchFamily="18" charset="0"/>
              </a:rPr>
              <a:t>= $1.27628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1371600" y="1858963"/>
            <a:ext cx="974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 dirty="0">
                <a:latin typeface="Times New Roman" pitchFamily="18" charset="0"/>
              </a:rPr>
              <a:t>Year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autoUpdateAnimBg="0"/>
      <p:bldP spid="198660" grpId="0" autoUpdateAnimBg="0"/>
      <p:bldP spid="198661" grpId="0" autoUpdateAnimBg="0"/>
      <p:bldP spid="198662" grpId="0" autoUpdateAnimBg="0"/>
      <p:bldP spid="198663" grpId="0" autoUpdateAnimBg="0"/>
      <p:bldP spid="198664" grpId="0" autoUpdateAnimBg="0"/>
      <p:bldP spid="19866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The Calculator Keystrokes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2057400" y="3276600"/>
            <a:ext cx="4616450" cy="381000"/>
            <a:chOff x="1941" y="2104"/>
            <a:chExt cx="6480" cy="360"/>
          </a:xfrm>
        </p:grpSpPr>
        <p:sp>
          <p:nvSpPr>
            <p:cNvPr id="199684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99685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99686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99687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99688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1828800" y="2819400"/>
            <a:ext cx="372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</a:t>
            </a:r>
            <a:r>
              <a:rPr lang="en-US" sz="2400" dirty="0" smtClean="0">
                <a:latin typeface="Times New Roman" pitchFamily="18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5    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5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1,000   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99690" name="Text Box 10"/>
          <p:cNvSpPr txBox="1">
            <a:spLocks noChangeArrowheads="1"/>
          </p:cNvSpPr>
          <p:nvPr/>
        </p:nvSpPr>
        <p:spPr bwMode="auto">
          <a:xfrm>
            <a:off x="1676400" y="3729335"/>
            <a:ext cx="5556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		    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1,276.28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9" grpId="0" autoUpdateAnimBg="0"/>
      <p:bldP spid="19969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2160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Compounding Example: 5 Years at 10% per Year 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540000" y="1676400"/>
            <a:ext cx="424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Initial Deposit (</a:t>
            </a:r>
            <a:r>
              <a:rPr lang="en-US" sz="2800" i="1" dirty="0">
                <a:latin typeface="Times New Roman" pitchFamily="18" charset="0"/>
              </a:rPr>
              <a:t>PV</a:t>
            </a:r>
            <a:r>
              <a:rPr lang="en-US" sz="2800" dirty="0">
                <a:latin typeface="Times New Roman" pitchFamily="18" charset="0"/>
              </a:rPr>
              <a:t>):  $1,000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465388" y="2133600"/>
            <a:ext cx="4202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 dirty="0">
                <a:latin typeface="Times New Roman" pitchFamily="18" charset="0"/>
              </a:rPr>
              <a:t>Compounding Process per $</a:t>
            </a: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803275" y="3470275"/>
            <a:ext cx="727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1		$1.00	   +	   $0.10	=	$1.10</a:t>
            </a: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819150" y="3886200"/>
            <a:ext cx="727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2		$1.10	   +	   $</a:t>
            </a:r>
            <a:r>
              <a:rPr lang="en-US" sz="2400" dirty="0" smtClean="0">
                <a:latin typeface="Times New Roman" pitchFamily="18" charset="0"/>
              </a:rPr>
              <a:t>0.11	</a:t>
            </a:r>
            <a:r>
              <a:rPr lang="en-US" sz="2400" dirty="0">
                <a:latin typeface="Times New Roman" pitchFamily="18" charset="0"/>
              </a:rPr>
              <a:t>	=	$1.21</a:t>
            </a: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819150" y="4343400"/>
            <a:ext cx="742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3		$1.21	   +	   $0.121	=	$1.331</a:t>
            </a:r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819150" y="4800600"/>
            <a:ext cx="757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4		$1.331	   +	   $0.1331	=	$1.4641</a:t>
            </a:r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819150" y="5257800"/>
            <a:ext cx="757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5		$1.4641  +	   $0.1464	=	$1.6105</a:t>
            </a: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1373751" y="5862935"/>
            <a:ext cx="64748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Ending amount (</a:t>
            </a:r>
            <a:r>
              <a:rPr lang="en-US" sz="2400" i="1" dirty="0">
                <a:latin typeface="Times New Roman" pitchFamily="18" charset="0"/>
              </a:rPr>
              <a:t>FV</a:t>
            </a:r>
            <a:r>
              <a:rPr lang="en-US" sz="2400" dirty="0">
                <a:latin typeface="Times New Roman" pitchFamily="18" charset="0"/>
              </a:rPr>
              <a:t>):  $1,000 </a:t>
            </a:r>
            <a:r>
              <a:rPr lang="en-US" sz="2400" baseline="12000" dirty="0"/>
              <a:t>x</a:t>
            </a:r>
            <a:r>
              <a:rPr lang="en-US" sz="2400" dirty="0">
                <a:latin typeface="Times New Roman" pitchFamily="18" charset="0"/>
              </a:rPr>
              <a:t> 1.6105 = $1,610.50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838200" y="2667000"/>
            <a:ext cx="7583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		Starting				Ending</a:t>
            </a:r>
            <a:br>
              <a:rPr lang="en-US" sz="2400">
                <a:latin typeface="Times New Roman" pitchFamily="18" charset="0"/>
              </a:rPr>
            </a:br>
            <a:r>
              <a:rPr lang="en-US" sz="2400" u="sng">
                <a:latin typeface="Times New Roman" pitchFamily="18" charset="0"/>
              </a:rPr>
              <a:t>Year</a:t>
            </a:r>
            <a:r>
              <a:rPr lang="en-US" sz="2400">
                <a:latin typeface="Times New Roman" pitchFamily="18" charset="0"/>
              </a:rPr>
              <a:t>		</a:t>
            </a:r>
            <a:r>
              <a:rPr lang="en-US" sz="2400" u="sng">
                <a:latin typeface="Times New Roman" pitchFamily="18" charset="0"/>
              </a:rPr>
              <a:t>Amount</a:t>
            </a:r>
            <a:r>
              <a:rPr lang="en-US" sz="2400">
                <a:latin typeface="Times New Roman" pitchFamily="18" charset="0"/>
              </a:rPr>
              <a:t>	</a:t>
            </a:r>
            <a:r>
              <a:rPr lang="en-US" sz="2400" u="sng">
                <a:latin typeface="Times New Roman" pitchFamily="18" charset="0"/>
              </a:rPr>
              <a:t>Interest</a:t>
            </a:r>
            <a:r>
              <a:rPr lang="en-US" sz="2400">
                <a:latin typeface="Times New Roman" pitchFamily="18" charset="0"/>
              </a:rPr>
              <a:t>			</a:t>
            </a:r>
            <a:r>
              <a:rPr lang="en-US" sz="2400" u="sng">
                <a:latin typeface="Times New Roman" pitchFamily="18" charset="0"/>
              </a:rPr>
              <a:t>Amount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9" grpId="0" autoUpdateAnimBg="0"/>
      <p:bldP spid="200710" grpId="0" autoUpdateAnimBg="0"/>
      <p:bldP spid="200711" grpId="0" autoUpdateAnimBg="0"/>
      <p:bldP spid="200712" grpId="0" autoUpdateAnimBg="0"/>
      <p:bldP spid="200713" grpId="0" autoUpdateAnimBg="0"/>
      <p:bldP spid="20071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Calculator Keystrokes</a:t>
            </a: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2346325" y="2784475"/>
            <a:ext cx="3570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5        10       1,000        </a:t>
            </a:r>
            <a:r>
              <a:rPr lang="en-US" sz="2400" dirty="0" smtClean="0">
                <a:latin typeface="Times New Roman" pitchFamily="18" charset="0"/>
              </a:rPr>
              <a:t> 0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2117725" y="3581400"/>
            <a:ext cx="5493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		    </a:t>
            </a:r>
            <a:r>
              <a:rPr lang="en-US" sz="2400" dirty="0" smtClean="0">
                <a:latin typeface="Times New Roman" pitchFamily="18" charset="0"/>
              </a:rPr>
              <a:t> 1,610.50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2470150" y="3200400"/>
            <a:ext cx="4616450" cy="381000"/>
            <a:chOff x="1941" y="2104"/>
            <a:chExt cx="6480" cy="360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7" grpId="0" autoUpdateAnimBg="0"/>
      <p:bldP spid="20173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Accumulated Value of a Series of Deposits (with Compounding)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838200" y="43434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2     $1,050        1,000					  $2,050.00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5973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Deposits:  $1,000 at the end of each year</a:t>
            </a:r>
          </a:p>
          <a:p>
            <a:r>
              <a:rPr lang="en-US" sz="2800" dirty="0">
                <a:latin typeface="Times New Roman" pitchFamily="18" charset="0"/>
              </a:rPr>
              <a:t>Interest rate:  5%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600450" y="2819400"/>
            <a:ext cx="188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latin typeface="Times New Roman" pitchFamily="18" charset="0"/>
              </a:rPr>
              <a:t>Deposit Year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600200" y="3352800"/>
            <a:ext cx="661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	    </a:t>
            </a:r>
            <a:r>
              <a:rPr lang="en-US" sz="2400" u="sng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	         </a:t>
            </a:r>
            <a:r>
              <a:rPr lang="en-US" sz="2400" u="sng">
                <a:latin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</a:rPr>
              <a:t>	               </a:t>
            </a:r>
            <a:r>
              <a:rPr lang="en-US" sz="2400" u="sng">
                <a:latin typeface="Times New Roman" pitchFamily="18" charset="0"/>
              </a:rPr>
              <a:t>4</a:t>
            </a:r>
            <a:r>
              <a:rPr lang="en-US" sz="2400">
                <a:latin typeface="Times New Roman" pitchFamily="18" charset="0"/>
              </a:rPr>
              <a:t>  	      </a:t>
            </a:r>
            <a:r>
              <a:rPr lang="en-US" sz="2400" u="sng">
                <a:latin typeface="Times New Roman" pitchFamily="18" charset="0"/>
              </a:rPr>
              <a:t>5</a:t>
            </a:r>
            <a:r>
              <a:rPr lang="en-US" sz="2400">
                <a:latin typeface="Times New Roman" pitchFamily="18" charset="0"/>
              </a:rPr>
              <a:t>         </a:t>
            </a:r>
            <a:r>
              <a:rPr lang="en-US" sz="2400" u="sng">
                <a:latin typeface="Times New Roman" pitchFamily="18" charset="0"/>
              </a:rPr>
              <a:t>Sum</a:t>
            </a: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838200" y="38862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1     $1,000						  $1,000.00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838200" y="48006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3     $1,102.50   1,050       1,000			  $3,152.50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838200" y="52578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4     $1,157.63   1,102.50  1,050      1,000		  $4,310.13</a:t>
            </a: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838200" y="57150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5     $1,215.51   1,157.63  1,102.50  1,050     1,000	  $5,525.63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utoUpdateAnimBg="0"/>
      <p:bldP spid="202760" grpId="0" autoUpdateAnimBg="0"/>
      <p:bldP spid="202761" grpId="0" autoUpdateAnimBg="0"/>
      <p:bldP spid="202762" grpId="0" autoUpdateAnimBg="0"/>
      <p:bldP spid="20276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Calculator Keystrokes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2266950" y="1676400"/>
            <a:ext cx="3800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5         5           </a:t>
            </a:r>
            <a:r>
              <a:rPr lang="en-US" sz="2400" dirty="0" smtClean="0">
                <a:latin typeface="Times New Roman" pitchFamily="18" charset="0"/>
              </a:rPr>
              <a:t>0         1,000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2038350" y="2514600"/>
            <a:ext cx="536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		    </a:t>
            </a:r>
            <a:r>
              <a:rPr lang="en-US" sz="2400" dirty="0" smtClean="0">
                <a:latin typeface="Times New Roman" pitchFamily="18" charset="0"/>
              </a:rPr>
              <a:t> 5,525.63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933450" y="3200400"/>
            <a:ext cx="7981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How would you find the accumulated value of a monthly deposit of 83.33 ($1,000/12) for 5 years, compounding monthly at 5%?</a:t>
            </a:r>
          </a:p>
        </p:txBody>
      </p:sp>
      <p:sp>
        <p:nvSpPr>
          <p:cNvPr id="203794" name="Text Box 18"/>
          <p:cNvSpPr txBox="1">
            <a:spLocks noChangeArrowheads="1"/>
          </p:cNvSpPr>
          <p:nvPr/>
        </p:nvSpPr>
        <p:spPr bwMode="auto">
          <a:xfrm>
            <a:off x="2286000" y="4572000"/>
            <a:ext cx="3878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60       5            0         83.33</a:t>
            </a:r>
          </a:p>
        </p:txBody>
      </p:sp>
      <p:sp>
        <p:nvSpPr>
          <p:cNvPr id="203795" name="Text Box 19"/>
          <p:cNvSpPr txBox="1">
            <a:spLocks noChangeArrowheads="1"/>
          </p:cNvSpPr>
          <p:nvPr/>
        </p:nvSpPr>
        <p:spPr bwMode="auto">
          <a:xfrm>
            <a:off x="2057400" y="5486400"/>
            <a:ext cx="536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		    </a:t>
            </a:r>
            <a:r>
              <a:rPr lang="en-US" sz="2400" dirty="0" smtClean="0">
                <a:latin typeface="Times New Roman" pitchFamily="18" charset="0"/>
              </a:rPr>
              <a:t>  5,666.95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2317750" y="2133600"/>
            <a:ext cx="4616450" cy="381000"/>
            <a:chOff x="1941" y="2104"/>
            <a:chExt cx="6480" cy="360"/>
          </a:xfrm>
        </p:grpSpPr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2438400" y="5029200"/>
            <a:ext cx="4616450" cy="381000"/>
            <a:chOff x="1941" y="2104"/>
            <a:chExt cx="6480" cy="360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5" grpId="0" autoUpdateAnimBg="0"/>
      <p:bldP spid="203786" grpId="0" autoUpdateAnimBg="0"/>
      <p:bldP spid="203787" grpId="0" autoUpdateAnimBg="0"/>
      <p:bldP spid="203794" grpId="0" autoUpdateAnimBg="0"/>
      <p:bldP spid="20379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Accumulated Value: Annuity Due</a:t>
            </a: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838200" y="44196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2     $1,102.50   1,050				  	  $2,152.50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143000" y="1797050"/>
            <a:ext cx="68818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Deposits:  $1,000 at the </a:t>
            </a:r>
            <a:r>
              <a:rPr lang="en-US" sz="2800" i="1" dirty="0">
                <a:latin typeface="Times New Roman" pitchFamily="18" charset="0"/>
              </a:rPr>
              <a:t>beginning</a:t>
            </a:r>
            <a:r>
              <a:rPr lang="en-US" sz="2800" dirty="0">
                <a:latin typeface="Times New Roman" pitchFamily="18" charset="0"/>
              </a:rPr>
              <a:t> of each year</a:t>
            </a:r>
          </a:p>
          <a:p>
            <a:r>
              <a:rPr lang="en-US" sz="2800" dirty="0">
                <a:latin typeface="Times New Roman" pitchFamily="18" charset="0"/>
              </a:rPr>
              <a:t>Interest rate:  5%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600450" y="2895600"/>
            <a:ext cx="188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latin typeface="Times New Roman" pitchFamily="18" charset="0"/>
              </a:rPr>
              <a:t>Deposit Year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600200" y="3429000"/>
            <a:ext cx="664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	    </a:t>
            </a:r>
            <a:r>
              <a:rPr lang="en-US" sz="2400" b="1" u="sng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	         </a:t>
            </a:r>
            <a:r>
              <a:rPr lang="en-US" sz="2400" b="1" u="sng">
                <a:latin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</a:rPr>
              <a:t>	               </a:t>
            </a:r>
            <a:r>
              <a:rPr lang="en-US" sz="2400" b="1" u="sng">
                <a:latin typeface="Times New Roman" pitchFamily="18" charset="0"/>
              </a:rPr>
              <a:t>4</a:t>
            </a:r>
            <a:r>
              <a:rPr lang="en-US" sz="2400">
                <a:latin typeface="Times New Roman" pitchFamily="18" charset="0"/>
              </a:rPr>
              <a:t>  	      </a:t>
            </a:r>
            <a:r>
              <a:rPr lang="en-US" sz="2400" b="1" u="sng">
                <a:latin typeface="Times New Roman" pitchFamily="18" charset="0"/>
              </a:rPr>
              <a:t>5</a:t>
            </a:r>
            <a:r>
              <a:rPr lang="en-US" sz="2400">
                <a:latin typeface="Times New Roman" pitchFamily="18" charset="0"/>
              </a:rPr>
              <a:t>         </a:t>
            </a:r>
            <a:r>
              <a:rPr lang="en-US" sz="2400" b="1" u="sng">
                <a:latin typeface="Times New Roman" pitchFamily="18" charset="0"/>
              </a:rPr>
              <a:t>Sum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838200" y="39624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1     $1,050						  $1,050.00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838200" y="48768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3     $1,157.63   1,102.50  1,050			  $3,310.13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838200" y="53340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4     $1,215.51   1,157.63  1,102.50  1,050		  $4,310.13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838200" y="579120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5     $1,276.28   1,215.51  1,157.63  1,102.50  1,050	  $5,801.91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autoUpdateAnimBg="0"/>
      <p:bldP spid="204808" grpId="0" autoUpdateAnimBg="0"/>
      <p:bldP spid="204809" grpId="0" autoUpdateAnimBg="0"/>
      <p:bldP spid="204810" grpId="0" autoUpdateAnimBg="0"/>
      <p:bldP spid="2048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Value: The Central Idea</a:t>
            </a:r>
            <a:endParaRPr lang="en-US" sz="3600" dirty="0" smtClean="0">
              <a:solidFill>
                <a:schemeClr val="tx1"/>
              </a:solidFill>
              <a:latin typeface="Tms Rmn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Investment Value: </a:t>
            </a:r>
          </a:p>
          <a:p>
            <a:pPr lvl="1" eaLnBrk="1" hangingPunct="1"/>
            <a:r>
              <a:rPr lang="en-US" dirty="0" smtClean="0"/>
              <a:t>Maximum price an investor is willing to pay for an ownership interest in real property or mortgages</a:t>
            </a:r>
          </a:p>
          <a:p>
            <a:pPr eaLnBrk="1" hangingPunct="1"/>
            <a:r>
              <a:rPr lang="en-US" dirty="0" smtClean="0"/>
              <a:t>Real estate valuation:</a:t>
            </a:r>
          </a:p>
          <a:p>
            <a:pPr lvl="1" eaLnBrk="1" hangingPunct="1"/>
            <a:r>
              <a:rPr lang="en-US" dirty="0" smtClean="0"/>
              <a:t>Estimate all future net cash flows</a:t>
            </a:r>
          </a:p>
          <a:p>
            <a:pPr lvl="1" eaLnBrk="1" hangingPunct="1"/>
            <a:r>
              <a:rPr lang="en-US" dirty="0" smtClean="0"/>
              <a:t>Convert into estimate of present value</a:t>
            </a:r>
          </a:p>
          <a:p>
            <a:pPr eaLnBrk="1" hangingPunct="1"/>
            <a:r>
              <a:rPr lang="en-US" dirty="0" smtClean="0"/>
              <a:t>How are investment decisions made?</a:t>
            </a:r>
          </a:p>
          <a:p>
            <a:pPr lvl="1" eaLnBrk="1" hangingPunct="1"/>
            <a:r>
              <a:rPr lang="en-US" dirty="0" smtClean="0"/>
              <a:t>By comparing estimate of present value to required equity investment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93" y="155575"/>
            <a:ext cx="8624207" cy="12160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Repeat Keystrokes, with Calculator in Begin Mode</a:t>
            </a:r>
          </a:p>
        </p:txBody>
      </p:sp>
      <p:sp>
        <p:nvSpPr>
          <p:cNvPr id="36868" name="Text Box 9"/>
          <p:cNvSpPr txBox="1">
            <a:spLocks noChangeArrowheads="1"/>
          </p:cNvSpPr>
          <p:nvPr/>
        </p:nvSpPr>
        <p:spPr bwMode="auto">
          <a:xfrm>
            <a:off x="2247900" y="2670175"/>
            <a:ext cx="3800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5         5            0        1,000</a:t>
            </a:r>
          </a:p>
        </p:txBody>
      </p:sp>
      <p:sp>
        <p:nvSpPr>
          <p:cNvPr id="36869" name="Text Box 10"/>
          <p:cNvSpPr txBox="1">
            <a:spLocks noChangeArrowheads="1"/>
          </p:cNvSpPr>
          <p:nvPr/>
        </p:nvSpPr>
        <p:spPr bwMode="auto">
          <a:xfrm>
            <a:off x="2019300" y="3581400"/>
            <a:ext cx="536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		    </a:t>
            </a:r>
            <a:r>
              <a:rPr lang="en-US" sz="2400" dirty="0" smtClean="0">
                <a:latin typeface="Times New Roman" pitchFamily="18" charset="0"/>
              </a:rPr>
              <a:t> 5,801.91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6870" name="Text Box 11"/>
          <p:cNvSpPr txBox="1">
            <a:spLocks noChangeArrowheads="1"/>
          </p:cNvSpPr>
          <p:nvPr/>
        </p:nvSpPr>
        <p:spPr bwMode="auto">
          <a:xfrm>
            <a:off x="2209800" y="4495800"/>
            <a:ext cx="4963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</a:rPr>
              <a:t>Note: Use “Begin Mode” on calculator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2317750" y="3124200"/>
            <a:ext cx="4616450" cy="381000"/>
            <a:chOff x="1941" y="2104"/>
            <a:chExt cx="6480" cy="360"/>
          </a:xfrm>
        </p:grpSpPr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85860" cy="12160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 Will Be the Future Value of Your 401(k)?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58300"/>
              </p:ext>
            </p:extLst>
          </p:nvPr>
        </p:nvGraphicFramePr>
        <p:xfrm>
          <a:off x="1600200" y="2209800"/>
          <a:ext cx="5995988" cy="423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4" imgW="3642512" imgH="2491740" progId="Excel.Sheet.8">
                  <p:embed/>
                </p:oleObj>
              </mc:Choice>
              <mc:Fallback>
                <p:oleObj name="Worksheet" r:id="rId4" imgW="3642512" imgH="249174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09800"/>
                        <a:ext cx="5995988" cy="4235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533400" y="1580356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Deposit $1,000 per year beginning at age 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Keystrokes</a:t>
            </a: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2133600" y="2784475"/>
            <a:ext cx="39549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</a:t>
            </a:r>
            <a:r>
              <a:rPr lang="en-US" sz="2400" dirty="0" smtClean="0">
                <a:latin typeface="Times New Roman" pitchFamily="18" charset="0"/>
              </a:rPr>
              <a:t>40         8           </a:t>
            </a:r>
            <a:r>
              <a:rPr lang="en-US" sz="2400" dirty="0">
                <a:latin typeface="Times New Roman" pitchFamily="18" charset="0"/>
              </a:rPr>
              <a:t>0        1,000</a:t>
            </a:r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2038350" y="3653135"/>
            <a:ext cx="5339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		     </a:t>
            </a:r>
            <a:r>
              <a:rPr lang="en-US" sz="2400" dirty="0" smtClean="0">
                <a:latin typeface="Times New Roman" pitchFamily="18" charset="0"/>
              </a:rPr>
              <a:t> 279,781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2317750" y="3200400"/>
            <a:ext cx="4616450" cy="381000"/>
            <a:chOff x="1941" y="2104"/>
            <a:chExt cx="6480" cy="360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1" grpId="0" autoUpdateAnimBg="0"/>
      <p:bldP spid="20788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5575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 Will Be the Future Value of Your 401(k)?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108073"/>
              </p:ext>
            </p:extLst>
          </p:nvPr>
        </p:nvGraphicFramePr>
        <p:xfrm>
          <a:off x="1243013" y="2209800"/>
          <a:ext cx="6369050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Worksheet" r:id="rId4" imgW="3749040" imgH="2857500" progId="Excel.Sheet.8">
                  <p:embed/>
                </p:oleObj>
              </mc:Choice>
              <mc:Fallback>
                <p:oleObj name="Worksheet" r:id="rId4" imgW="3749040" imgH="28575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2209800"/>
                        <a:ext cx="6369050" cy="442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761999" y="1540404"/>
            <a:ext cx="7288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Deposit $1,000 per year beginning at age 25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249894" y="3424535"/>
            <a:ext cx="1589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</a:rPr>
              <a:t>   $486,852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Discounting, Again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1533525"/>
            <a:ext cx="6280150" cy="2505075"/>
            <a:chOff x="768" y="554"/>
            <a:chExt cx="3956" cy="1578"/>
          </a:xfrm>
        </p:grpSpPr>
        <p:sp>
          <p:nvSpPr>
            <p:cNvPr id="43023" name="Line 4"/>
            <p:cNvSpPr>
              <a:spLocks noChangeShapeType="1"/>
            </p:cNvSpPr>
            <p:nvPr/>
          </p:nvSpPr>
          <p:spPr bwMode="auto">
            <a:xfrm>
              <a:off x="1008" y="1866"/>
              <a:ext cx="35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Text Box 5"/>
            <p:cNvSpPr txBox="1">
              <a:spLocks noChangeArrowheads="1"/>
            </p:cNvSpPr>
            <p:nvPr/>
          </p:nvSpPr>
          <p:spPr bwMode="auto">
            <a:xfrm>
              <a:off x="950" y="1844"/>
              <a:ext cx="34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0	1	  2	    3	      4	       5</a:t>
              </a:r>
            </a:p>
          </p:txBody>
        </p:sp>
        <p:sp>
          <p:nvSpPr>
            <p:cNvPr id="43025" name="Rectangle 6"/>
            <p:cNvSpPr>
              <a:spLocks noChangeArrowheads="1"/>
            </p:cNvSpPr>
            <p:nvPr/>
          </p:nvSpPr>
          <p:spPr bwMode="auto">
            <a:xfrm>
              <a:off x="960" y="1152"/>
              <a:ext cx="192" cy="707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Rectangle 7"/>
            <p:cNvSpPr>
              <a:spLocks noChangeArrowheads="1"/>
            </p:cNvSpPr>
            <p:nvPr/>
          </p:nvSpPr>
          <p:spPr bwMode="auto">
            <a:xfrm>
              <a:off x="4176" y="858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43027" name="Freeform 8"/>
            <p:cNvSpPr>
              <a:spLocks/>
            </p:cNvSpPr>
            <p:nvPr/>
          </p:nvSpPr>
          <p:spPr bwMode="auto">
            <a:xfrm>
              <a:off x="1248" y="864"/>
              <a:ext cx="2880" cy="299"/>
            </a:xfrm>
            <a:custGeom>
              <a:avLst/>
              <a:gdLst>
                <a:gd name="T0" fmla="*/ 0 w 3224"/>
                <a:gd name="T1" fmla="*/ 295 h 203"/>
                <a:gd name="T2" fmla="*/ 515 w 3224"/>
                <a:gd name="T3" fmla="*/ 295 h 203"/>
                <a:gd name="T4" fmla="*/ 1115 w 3224"/>
                <a:gd name="T5" fmla="*/ 271 h 203"/>
                <a:gd name="T6" fmla="*/ 1737 w 3224"/>
                <a:gd name="T7" fmla="*/ 177 h 203"/>
                <a:gd name="T8" fmla="*/ 2337 w 3224"/>
                <a:gd name="T9" fmla="*/ 94 h 203"/>
                <a:gd name="T10" fmla="*/ 2880 w 3224"/>
                <a:gd name="T11" fmla="*/ 0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4"/>
                <a:gd name="T19" fmla="*/ 0 h 203"/>
                <a:gd name="T20" fmla="*/ 3224 w 3224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4" h="203">
                  <a:moveTo>
                    <a:pt x="0" y="200"/>
                  </a:moveTo>
                  <a:cubicBezTo>
                    <a:pt x="184" y="201"/>
                    <a:pt x="368" y="203"/>
                    <a:pt x="576" y="200"/>
                  </a:cubicBezTo>
                  <a:cubicBezTo>
                    <a:pt x="784" y="197"/>
                    <a:pt x="1020" y="197"/>
                    <a:pt x="1248" y="184"/>
                  </a:cubicBezTo>
                  <a:cubicBezTo>
                    <a:pt x="1476" y="171"/>
                    <a:pt x="1716" y="140"/>
                    <a:pt x="1944" y="120"/>
                  </a:cubicBezTo>
                  <a:cubicBezTo>
                    <a:pt x="2172" y="100"/>
                    <a:pt x="2403" y="84"/>
                    <a:pt x="2616" y="64"/>
                  </a:cubicBezTo>
                  <a:cubicBezTo>
                    <a:pt x="2829" y="44"/>
                    <a:pt x="3123" y="11"/>
                    <a:pt x="3224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Text Box 9"/>
            <p:cNvSpPr txBox="1">
              <a:spLocks noChangeArrowheads="1"/>
            </p:cNvSpPr>
            <p:nvPr/>
          </p:nvSpPr>
          <p:spPr bwMode="auto">
            <a:xfrm>
              <a:off x="768" y="871"/>
              <a:ext cx="6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$1,000</a:t>
              </a:r>
            </a:p>
          </p:txBody>
        </p:sp>
        <p:sp>
          <p:nvSpPr>
            <p:cNvPr id="43029" name="Text Box 10"/>
            <p:cNvSpPr txBox="1">
              <a:spLocks noChangeArrowheads="1"/>
            </p:cNvSpPr>
            <p:nvPr/>
          </p:nvSpPr>
          <p:spPr bwMode="auto">
            <a:xfrm>
              <a:off x="3840" y="554"/>
              <a:ext cx="8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$1,276.28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71750" y="4048125"/>
            <a:ext cx="5994400" cy="2505075"/>
            <a:chOff x="1824" y="2544"/>
            <a:chExt cx="3776" cy="1578"/>
          </a:xfrm>
        </p:grpSpPr>
        <p:grpSp>
          <p:nvGrpSpPr>
            <p:cNvPr id="43015" name="Group 12"/>
            <p:cNvGrpSpPr>
              <a:grpSpLocks/>
            </p:cNvGrpSpPr>
            <p:nvPr/>
          </p:nvGrpSpPr>
          <p:grpSpPr bwMode="auto">
            <a:xfrm>
              <a:off x="1824" y="2544"/>
              <a:ext cx="3776" cy="1578"/>
              <a:chOff x="1814" y="2784"/>
              <a:chExt cx="3776" cy="1578"/>
            </a:xfrm>
          </p:grpSpPr>
          <p:sp>
            <p:nvSpPr>
              <p:cNvPr id="43017" name="Line 13"/>
              <p:cNvSpPr>
                <a:spLocks noChangeShapeType="1"/>
              </p:cNvSpPr>
              <p:nvPr/>
            </p:nvSpPr>
            <p:spPr bwMode="auto">
              <a:xfrm>
                <a:off x="1872" y="4096"/>
                <a:ext cx="35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8" name="Text Box 14"/>
              <p:cNvSpPr txBox="1">
                <a:spLocks noChangeArrowheads="1"/>
              </p:cNvSpPr>
              <p:nvPr/>
            </p:nvSpPr>
            <p:spPr bwMode="auto">
              <a:xfrm>
                <a:off x="1814" y="4074"/>
                <a:ext cx="34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</a:rPr>
                  <a:t>0	1	  2	    3	      4	       5</a:t>
                </a:r>
              </a:p>
            </p:txBody>
          </p:sp>
          <p:sp>
            <p:nvSpPr>
              <p:cNvPr id="43019" name="Rectangle 15"/>
              <p:cNvSpPr>
                <a:spLocks noChangeArrowheads="1"/>
              </p:cNvSpPr>
              <p:nvPr/>
            </p:nvSpPr>
            <p:spPr bwMode="auto">
              <a:xfrm>
                <a:off x="1824" y="3382"/>
                <a:ext cx="192" cy="707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0" name="Rectangle 16"/>
              <p:cNvSpPr>
                <a:spLocks noChangeArrowheads="1"/>
              </p:cNvSpPr>
              <p:nvPr/>
            </p:nvSpPr>
            <p:spPr bwMode="auto">
              <a:xfrm>
                <a:off x="5040" y="3088"/>
                <a:ext cx="192" cy="990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43021" name="Freeform 17"/>
              <p:cNvSpPr>
                <a:spLocks/>
              </p:cNvSpPr>
              <p:nvPr/>
            </p:nvSpPr>
            <p:spPr bwMode="auto">
              <a:xfrm>
                <a:off x="2112" y="3094"/>
                <a:ext cx="2880" cy="299"/>
              </a:xfrm>
              <a:custGeom>
                <a:avLst/>
                <a:gdLst>
                  <a:gd name="T0" fmla="*/ 0 w 3224"/>
                  <a:gd name="T1" fmla="*/ 295 h 203"/>
                  <a:gd name="T2" fmla="*/ 515 w 3224"/>
                  <a:gd name="T3" fmla="*/ 295 h 203"/>
                  <a:gd name="T4" fmla="*/ 1115 w 3224"/>
                  <a:gd name="T5" fmla="*/ 271 h 203"/>
                  <a:gd name="T6" fmla="*/ 1737 w 3224"/>
                  <a:gd name="T7" fmla="*/ 177 h 203"/>
                  <a:gd name="T8" fmla="*/ 2337 w 3224"/>
                  <a:gd name="T9" fmla="*/ 94 h 203"/>
                  <a:gd name="T10" fmla="*/ 2880 w 3224"/>
                  <a:gd name="T11" fmla="*/ 0 h 2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24"/>
                  <a:gd name="T19" fmla="*/ 0 h 203"/>
                  <a:gd name="T20" fmla="*/ 3224 w 3224"/>
                  <a:gd name="T21" fmla="*/ 203 h 2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24" h="203">
                    <a:moveTo>
                      <a:pt x="0" y="200"/>
                    </a:moveTo>
                    <a:cubicBezTo>
                      <a:pt x="184" y="201"/>
                      <a:pt x="368" y="203"/>
                      <a:pt x="576" y="200"/>
                    </a:cubicBezTo>
                    <a:cubicBezTo>
                      <a:pt x="784" y="197"/>
                      <a:pt x="1020" y="197"/>
                      <a:pt x="1248" y="184"/>
                    </a:cubicBezTo>
                    <a:cubicBezTo>
                      <a:pt x="1476" y="171"/>
                      <a:pt x="1716" y="140"/>
                      <a:pt x="1944" y="120"/>
                    </a:cubicBezTo>
                    <a:cubicBezTo>
                      <a:pt x="2172" y="100"/>
                      <a:pt x="2403" y="84"/>
                      <a:pt x="2616" y="64"/>
                    </a:cubicBezTo>
                    <a:cubicBezTo>
                      <a:pt x="2829" y="44"/>
                      <a:pt x="3123" y="11"/>
                      <a:pt x="3224" y="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2" name="Text Box 18"/>
              <p:cNvSpPr txBox="1">
                <a:spLocks noChangeArrowheads="1"/>
              </p:cNvSpPr>
              <p:nvPr/>
            </p:nvSpPr>
            <p:spPr bwMode="auto">
              <a:xfrm>
                <a:off x="4706" y="2784"/>
                <a:ext cx="8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</a:rPr>
                  <a:t>$1,276.28</a:t>
                </a:r>
              </a:p>
            </p:txBody>
          </p:sp>
        </p:grpSp>
        <p:sp>
          <p:nvSpPr>
            <p:cNvPr id="43016" name="Text Box 19"/>
            <p:cNvSpPr txBox="1">
              <a:spLocks noChangeArrowheads="1"/>
            </p:cNvSpPr>
            <p:nvPr/>
          </p:nvSpPr>
          <p:spPr bwMode="auto">
            <a:xfrm>
              <a:off x="1824" y="3292"/>
              <a:ext cx="2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209940" name="Text Box 20"/>
          <p:cNvSpPr txBox="1">
            <a:spLocks noChangeArrowheads="1"/>
          </p:cNvSpPr>
          <p:nvPr/>
        </p:nvSpPr>
        <p:spPr bwMode="auto">
          <a:xfrm>
            <a:off x="480680" y="2438400"/>
            <a:ext cx="18815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 5%, $1,000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compounds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5 years to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1,276.28           (Begin Mode)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941" name="Text Box 21"/>
          <p:cNvSpPr txBox="1">
            <a:spLocks noChangeArrowheads="1"/>
          </p:cNvSpPr>
          <p:nvPr/>
        </p:nvSpPr>
        <p:spPr bwMode="auto">
          <a:xfrm>
            <a:off x="533400" y="4769584"/>
            <a:ext cx="18014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What amount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received now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equivalent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the future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$1,276.28?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40" grpId="0"/>
      <p:bldP spid="2099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Math of Present Value</a:t>
            </a: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2019300" y="1600200"/>
            <a:ext cx="5408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1	 1.00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sz="2800" dirty="0">
                <a:latin typeface="Times New Roman" pitchFamily="18" charset="0"/>
              </a:rPr>
              <a:t> (1.05) 	= 0.95238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2027238" y="2133600"/>
            <a:ext cx="5464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2	 0.95238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÷ </a:t>
            </a:r>
            <a:r>
              <a:rPr lang="en-US" sz="2800">
                <a:latin typeface="Times New Roman" pitchFamily="18" charset="0"/>
              </a:rPr>
              <a:t>(1.05) 	= 0.907029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2027238" y="2667000"/>
            <a:ext cx="5464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3	 0.90703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sz="2800" dirty="0">
                <a:latin typeface="Times New Roman" pitchFamily="18" charset="0"/>
              </a:rPr>
              <a:t> (1.05) 	= 0.863838</a:t>
            </a: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2027238" y="3124200"/>
            <a:ext cx="5286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4	 0.86384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sz="2800">
                <a:latin typeface="Times New Roman" pitchFamily="18" charset="0"/>
              </a:rPr>
              <a:t> (1.05) 	= 0.82270</a:t>
            </a: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2027238" y="3657600"/>
            <a:ext cx="5464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5	 0.82270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sz="2800">
                <a:latin typeface="Times New Roman" pitchFamily="18" charset="0"/>
              </a:rPr>
              <a:t> (1.05) 	= 0.783526</a:t>
            </a: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2952750" y="4191000"/>
            <a:ext cx="5053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 or  1/(1.05)</a:t>
            </a:r>
            <a:r>
              <a:rPr lang="en-US" sz="2800" baseline="30000">
                <a:latin typeface="Times New Roman" pitchFamily="18" charset="0"/>
              </a:rPr>
              <a:t>5</a:t>
            </a:r>
            <a:r>
              <a:rPr lang="en-US" sz="2800">
                <a:latin typeface="Times New Roman" pitchFamily="18" charset="0"/>
              </a:rPr>
              <a:t> 	= 0.783526</a:t>
            </a: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1100138" y="4876800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PV</a:t>
            </a:r>
            <a:r>
              <a:rPr lang="en-US" sz="2400">
                <a:latin typeface="Times New Roman" pitchFamily="18" charset="0"/>
              </a:rPr>
              <a:t> of $1,276.28, five years from now, discounted at 5%: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3005138" y="5334000"/>
            <a:ext cx="334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PV</a:t>
            </a:r>
            <a:r>
              <a:rPr lang="en-US" sz="2400">
                <a:latin typeface="Times New Roman" pitchFamily="18" charset="0"/>
              </a:rPr>
              <a:t> = $1,276.28 </a:t>
            </a:r>
            <a:r>
              <a:rPr lang="en-US" sz="2400" baseline="14000"/>
              <a:t>x</a:t>
            </a:r>
            <a:r>
              <a:rPr lang="en-US" sz="2400">
                <a:latin typeface="Times New Roman" pitchFamily="18" charset="0"/>
              </a:rPr>
              <a:t> 0.78526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3429000" y="57150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=  $1,000.00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autoUpdateAnimBg="0"/>
      <p:bldP spid="210948" grpId="0" autoUpdateAnimBg="0"/>
      <p:bldP spid="210949" grpId="0" autoUpdateAnimBg="0"/>
      <p:bldP spid="210950" grpId="0" autoUpdateAnimBg="0"/>
      <p:bldP spid="210951" grpId="0" autoUpdateAnimBg="0"/>
      <p:bldP spid="210952" grpId="0" autoUpdateAnimBg="0"/>
      <p:bldP spid="210953" grpId="0" autoUpdateAnimBg="0"/>
      <p:bldP spid="210954" grpId="0" autoUpdateAnimBg="0"/>
      <p:bldP spid="21095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Keystrokes</a:t>
            </a:r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2247900" y="3733800"/>
            <a:ext cx="513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5         5            	     0 	  </a:t>
            </a:r>
            <a:r>
              <a:rPr lang="en-US" sz="2400" dirty="0" smtClean="0">
                <a:latin typeface="Times New Roman" pitchFamily="18" charset="0"/>
              </a:rPr>
              <a:t> 1276.28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2019300" y="4495800"/>
            <a:ext cx="4801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  </a:t>
            </a:r>
            <a:r>
              <a:rPr lang="en-US" sz="2400" dirty="0" smtClean="0">
                <a:latin typeface="Times New Roman" pitchFamily="18" charset="0"/>
              </a:rPr>
              <a:t> 1,000</a:t>
            </a:r>
            <a:r>
              <a:rPr lang="en-US" sz="2400" dirty="0">
                <a:latin typeface="Times New Roman" pitchFamily="18" charset="0"/>
              </a:rPr>
              <a:t>		</a:t>
            </a:r>
          </a:p>
        </p:txBody>
      </p:sp>
      <p:sp>
        <p:nvSpPr>
          <p:cNvPr id="211979" name="Text Box 11"/>
          <p:cNvSpPr txBox="1">
            <a:spLocks noChangeArrowheads="1"/>
          </p:cNvSpPr>
          <p:nvPr/>
        </p:nvSpPr>
        <p:spPr bwMode="auto">
          <a:xfrm>
            <a:off x="685800" y="4960937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Q:  Would investors who want a 5 percent return favor: 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	A.  $1,000 now?       B.  $1,276.28 in five years?</a:t>
            </a:r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760413" y="5799137"/>
            <a:ext cx="73929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Q:  What if they could buy the future $1,276.28: </a:t>
            </a:r>
          </a:p>
          <a:p>
            <a:r>
              <a:rPr lang="en-US" sz="2400" dirty="0">
                <a:latin typeface="Times New Roman" pitchFamily="18" charset="0"/>
              </a:rPr>
              <a:t>	A.  For $900?    	   B.  For $1,100?</a:t>
            </a:r>
          </a:p>
        </p:txBody>
      </p:sp>
      <p:grpSp>
        <p:nvGrpSpPr>
          <p:cNvPr id="45064" name="Group 13"/>
          <p:cNvGrpSpPr>
            <a:grpSpLocks/>
          </p:cNvGrpSpPr>
          <p:nvPr/>
        </p:nvGrpSpPr>
        <p:grpSpPr bwMode="auto">
          <a:xfrm>
            <a:off x="1676400" y="1401762"/>
            <a:ext cx="6203950" cy="2255838"/>
            <a:chOff x="1824" y="2544"/>
            <a:chExt cx="3908" cy="1618"/>
          </a:xfrm>
        </p:grpSpPr>
        <p:grpSp>
          <p:nvGrpSpPr>
            <p:cNvPr id="45065" name="Group 14"/>
            <p:cNvGrpSpPr>
              <a:grpSpLocks/>
            </p:cNvGrpSpPr>
            <p:nvPr/>
          </p:nvGrpSpPr>
          <p:grpSpPr bwMode="auto">
            <a:xfrm>
              <a:off x="1824" y="2544"/>
              <a:ext cx="3908" cy="1618"/>
              <a:chOff x="1814" y="2784"/>
              <a:chExt cx="3908" cy="1618"/>
            </a:xfrm>
          </p:grpSpPr>
          <p:sp>
            <p:nvSpPr>
              <p:cNvPr id="45067" name="Line 15"/>
              <p:cNvSpPr>
                <a:spLocks noChangeShapeType="1"/>
              </p:cNvSpPr>
              <p:nvPr/>
            </p:nvSpPr>
            <p:spPr bwMode="auto">
              <a:xfrm>
                <a:off x="1872" y="4096"/>
                <a:ext cx="35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5068" name="Text Box 16"/>
              <p:cNvSpPr txBox="1">
                <a:spLocks noChangeArrowheads="1"/>
              </p:cNvSpPr>
              <p:nvPr/>
            </p:nvSpPr>
            <p:spPr bwMode="auto">
              <a:xfrm>
                <a:off x="1814" y="4074"/>
                <a:ext cx="3428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latin typeface="Times New Roman" pitchFamily="18" charset="0"/>
                  </a:rPr>
                  <a:t>0	1	  2	    3	      4	       5</a:t>
                </a:r>
              </a:p>
            </p:txBody>
          </p:sp>
          <p:sp>
            <p:nvSpPr>
              <p:cNvPr id="45069" name="Rectangle 17"/>
              <p:cNvSpPr>
                <a:spLocks noChangeArrowheads="1"/>
              </p:cNvSpPr>
              <p:nvPr/>
            </p:nvSpPr>
            <p:spPr bwMode="auto">
              <a:xfrm>
                <a:off x="1824" y="3382"/>
                <a:ext cx="192" cy="707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45070" name="Rectangle 18"/>
              <p:cNvSpPr>
                <a:spLocks noChangeArrowheads="1"/>
              </p:cNvSpPr>
              <p:nvPr/>
            </p:nvSpPr>
            <p:spPr bwMode="auto">
              <a:xfrm>
                <a:off x="5040" y="3088"/>
                <a:ext cx="192" cy="990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45071" name="Freeform 19"/>
              <p:cNvSpPr>
                <a:spLocks/>
              </p:cNvSpPr>
              <p:nvPr/>
            </p:nvSpPr>
            <p:spPr bwMode="auto">
              <a:xfrm>
                <a:off x="2112" y="3094"/>
                <a:ext cx="2880" cy="299"/>
              </a:xfrm>
              <a:custGeom>
                <a:avLst/>
                <a:gdLst>
                  <a:gd name="T0" fmla="*/ 0 w 3224"/>
                  <a:gd name="T1" fmla="*/ 295 h 203"/>
                  <a:gd name="T2" fmla="*/ 515 w 3224"/>
                  <a:gd name="T3" fmla="*/ 295 h 203"/>
                  <a:gd name="T4" fmla="*/ 1115 w 3224"/>
                  <a:gd name="T5" fmla="*/ 271 h 203"/>
                  <a:gd name="T6" fmla="*/ 1737 w 3224"/>
                  <a:gd name="T7" fmla="*/ 177 h 203"/>
                  <a:gd name="T8" fmla="*/ 2337 w 3224"/>
                  <a:gd name="T9" fmla="*/ 94 h 203"/>
                  <a:gd name="T10" fmla="*/ 2880 w 3224"/>
                  <a:gd name="T11" fmla="*/ 0 h 2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24"/>
                  <a:gd name="T19" fmla="*/ 0 h 203"/>
                  <a:gd name="T20" fmla="*/ 3224 w 3224"/>
                  <a:gd name="T21" fmla="*/ 203 h 2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24" h="203">
                    <a:moveTo>
                      <a:pt x="0" y="200"/>
                    </a:moveTo>
                    <a:cubicBezTo>
                      <a:pt x="184" y="201"/>
                      <a:pt x="368" y="203"/>
                      <a:pt x="576" y="200"/>
                    </a:cubicBezTo>
                    <a:cubicBezTo>
                      <a:pt x="784" y="197"/>
                      <a:pt x="1020" y="197"/>
                      <a:pt x="1248" y="184"/>
                    </a:cubicBezTo>
                    <a:cubicBezTo>
                      <a:pt x="1476" y="171"/>
                      <a:pt x="1716" y="140"/>
                      <a:pt x="1944" y="120"/>
                    </a:cubicBezTo>
                    <a:cubicBezTo>
                      <a:pt x="2172" y="100"/>
                      <a:pt x="2403" y="84"/>
                      <a:pt x="2616" y="64"/>
                    </a:cubicBezTo>
                    <a:cubicBezTo>
                      <a:pt x="2829" y="44"/>
                      <a:pt x="3123" y="11"/>
                      <a:pt x="3224" y="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5072" name="Text Box 20"/>
              <p:cNvSpPr txBox="1">
                <a:spLocks noChangeArrowheads="1"/>
              </p:cNvSpPr>
              <p:nvPr/>
            </p:nvSpPr>
            <p:spPr bwMode="auto">
              <a:xfrm>
                <a:off x="4838" y="2784"/>
                <a:ext cx="884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</a:rPr>
                  <a:t>$1,276.28</a:t>
                </a:r>
              </a:p>
            </p:txBody>
          </p:sp>
        </p:grpSp>
        <p:sp>
          <p:nvSpPr>
            <p:cNvPr id="45066" name="Text Box 21"/>
            <p:cNvSpPr txBox="1">
              <a:spLocks noChangeArrowheads="1"/>
            </p:cNvSpPr>
            <p:nvPr/>
          </p:nvSpPr>
          <p:spPr bwMode="auto">
            <a:xfrm>
              <a:off x="1824" y="3292"/>
              <a:ext cx="240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2317750" y="4114800"/>
            <a:ext cx="4616450" cy="381000"/>
            <a:chOff x="1941" y="2104"/>
            <a:chExt cx="6480" cy="360"/>
          </a:xfrm>
        </p:grpSpPr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7" grpId="0" autoUpdateAnimBg="0"/>
      <p:bldP spid="211978" grpId="0" autoUpdateAnimBg="0"/>
      <p:bldP spid="211979" grpId="0" autoUpdateAnimBg="0"/>
      <p:bldP spid="21198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Practice Problem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6525" y="1515533"/>
            <a:ext cx="8801735" cy="3581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You have been offered an investment opportunity that is expected to generate $4,000 at the end of 3 years. Assume you can earn 10% on investments of this type. What is the most you should be willing to pay today?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/>
              <a:t>		</a:t>
            </a:r>
            <a:r>
              <a:rPr lang="en-US" sz="2400" dirty="0" smtClean="0"/>
              <a:t>PV  =  FV x PVF (10%, 3 years)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                  = $4,000 x 0.751315                                      	        	                  	       =  $3,005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Keystrokes: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2025650" y="4800600"/>
            <a:ext cx="490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3        10 		     0        </a:t>
            </a:r>
            <a:r>
              <a:rPr lang="en-US" sz="2400" dirty="0" smtClean="0">
                <a:latin typeface="Times New Roman" pitchFamily="18" charset="0"/>
              </a:rPr>
              <a:t> 4,000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2025650" y="5638800"/>
            <a:ext cx="27238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</a:rPr>
              <a:t>            3,005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089150" y="5257800"/>
            <a:ext cx="4616450" cy="381000"/>
            <a:chOff x="1941" y="2104"/>
            <a:chExt cx="6480" cy="360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autoUpdateAnimBg="0"/>
      <p:bldP spid="21300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Present Value of an Annuity</a:t>
            </a: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1219200" y="3886200"/>
            <a:ext cx="6989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>
                <a:latin typeface="Times New Roman" pitchFamily="18" charset="0"/>
              </a:rPr>
              <a:t>Payment		           </a:t>
            </a:r>
            <a:r>
              <a:rPr lang="en-US" sz="2200" b="1" dirty="0" smtClean="0">
                <a:latin typeface="Times New Roman" pitchFamily="18" charset="0"/>
              </a:rPr>
              <a:t>  Present </a:t>
            </a:r>
            <a:r>
              <a:rPr lang="en-US" sz="2200" b="1" dirty="0">
                <a:latin typeface="Times New Roman" pitchFamily="18" charset="0"/>
              </a:rPr>
              <a:t>Value	      Present</a:t>
            </a:r>
          </a:p>
          <a:p>
            <a:r>
              <a:rPr lang="en-US" sz="2200" b="1" dirty="0">
                <a:latin typeface="Times New Roman" pitchFamily="18" charset="0"/>
              </a:rPr>
              <a:t>   Year		Payment	     Factor	       Value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1181100" y="1425575"/>
            <a:ext cx="7048500" cy="2308225"/>
            <a:chOff x="432" y="591"/>
            <a:chExt cx="4666" cy="1585"/>
          </a:xfrm>
        </p:grpSpPr>
        <p:sp>
          <p:nvSpPr>
            <p:cNvPr id="47117" name="Rectangle 5"/>
            <p:cNvSpPr>
              <a:spLocks noChangeArrowheads="1"/>
            </p:cNvSpPr>
            <p:nvPr/>
          </p:nvSpPr>
          <p:spPr bwMode="auto">
            <a:xfrm>
              <a:off x="3816" y="888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7118" name="Rectangle 6"/>
            <p:cNvSpPr>
              <a:spLocks noChangeArrowheads="1"/>
            </p:cNvSpPr>
            <p:nvPr/>
          </p:nvSpPr>
          <p:spPr bwMode="auto">
            <a:xfrm>
              <a:off x="3138" y="888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7119" name="Rectangle 7"/>
            <p:cNvSpPr>
              <a:spLocks noChangeArrowheads="1"/>
            </p:cNvSpPr>
            <p:nvPr/>
          </p:nvSpPr>
          <p:spPr bwMode="auto">
            <a:xfrm>
              <a:off x="2478" y="888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7120" name="Rectangle 8"/>
            <p:cNvSpPr>
              <a:spLocks noChangeArrowheads="1"/>
            </p:cNvSpPr>
            <p:nvPr/>
          </p:nvSpPr>
          <p:spPr bwMode="auto">
            <a:xfrm>
              <a:off x="1800" y="888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7121" name="Line 9"/>
            <p:cNvSpPr>
              <a:spLocks noChangeShapeType="1"/>
            </p:cNvSpPr>
            <p:nvPr/>
          </p:nvSpPr>
          <p:spPr bwMode="auto">
            <a:xfrm>
              <a:off x="1270" y="1888"/>
              <a:ext cx="35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Text Box 10"/>
            <p:cNvSpPr txBox="1">
              <a:spLocks noChangeArrowheads="1"/>
            </p:cNvSpPr>
            <p:nvPr/>
          </p:nvSpPr>
          <p:spPr bwMode="auto">
            <a:xfrm>
              <a:off x="1181" y="1882"/>
              <a:ext cx="356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Times New Roman" pitchFamily="18" charset="0"/>
                </a:rPr>
                <a:t>0	1	  2	   </a:t>
              </a:r>
              <a:r>
                <a:rPr lang="en-US" sz="2200" dirty="0" smtClean="0">
                  <a:latin typeface="Times New Roman" pitchFamily="18" charset="0"/>
                </a:rPr>
                <a:t>3</a:t>
              </a:r>
              <a:r>
                <a:rPr lang="en-US" sz="2200" dirty="0">
                  <a:latin typeface="Times New Roman" pitchFamily="18" charset="0"/>
                </a:rPr>
                <a:t>	  </a:t>
              </a:r>
              <a:r>
                <a:rPr lang="en-US" sz="2200" dirty="0" smtClean="0">
                  <a:latin typeface="Times New Roman" pitchFamily="18" charset="0"/>
                </a:rPr>
                <a:t>   </a:t>
              </a:r>
              <a:r>
                <a:rPr lang="en-US" sz="2200" dirty="0">
                  <a:latin typeface="Times New Roman" pitchFamily="18" charset="0"/>
                </a:rPr>
                <a:t>4	 </a:t>
              </a:r>
              <a:r>
                <a:rPr lang="en-US" sz="2200" dirty="0" smtClean="0">
                  <a:latin typeface="Times New Roman" pitchFamily="18" charset="0"/>
                </a:rPr>
                <a:t>    </a:t>
              </a:r>
              <a:r>
                <a:rPr lang="en-US" sz="2200" dirty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47123" name="Rectangle 11"/>
            <p:cNvSpPr>
              <a:spLocks noChangeArrowheads="1"/>
            </p:cNvSpPr>
            <p:nvPr/>
          </p:nvSpPr>
          <p:spPr bwMode="auto">
            <a:xfrm>
              <a:off x="1200" y="984"/>
              <a:ext cx="192" cy="887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Rectangle 12"/>
            <p:cNvSpPr>
              <a:spLocks noChangeArrowheads="1"/>
            </p:cNvSpPr>
            <p:nvPr/>
          </p:nvSpPr>
          <p:spPr bwMode="auto">
            <a:xfrm>
              <a:off x="4438" y="880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7125" name="Freeform 13"/>
            <p:cNvSpPr>
              <a:spLocks/>
            </p:cNvSpPr>
            <p:nvPr/>
          </p:nvSpPr>
          <p:spPr bwMode="auto">
            <a:xfrm>
              <a:off x="1510" y="886"/>
              <a:ext cx="2880" cy="299"/>
            </a:xfrm>
            <a:custGeom>
              <a:avLst/>
              <a:gdLst>
                <a:gd name="T0" fmla="*/ 0 w 3224"/>
                <a:gd name="T1" fmla="*/ 295 h 203"/>
                <a:gd name="T2" fmla="*/ 515 w 3224"/>
                <a:gd name="T3" fmla="*/ 295 h 203"/>
                <a:gd name="T4" fmla="*/ 1115 w 3224"/>
                <a:gd name="T5" fmla="*/ 271 h 203"/>
                <a:gd name="T6" fmla="*/ 1737 w 3224"/>
                <a:gd name="T7" fmla="*/ 177 h 203"/>
                <a:gd name="T8" fmla="*/ 2337 w 3224"/>
                <a:gd name="T9" fmla="*/ 94 h 203"/>
                <a:gd name="T10" fmla="*/ 2880 w 3224"/>
                <a:gd name="T11" fmla="*/ 0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4"/>
                <a:gd name="T19" fmla="*/ 0 h 203"/>
                <a:gd name="T20" fmla="*/ 3224 w 3224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4" h="203">
                  <a:moveTo>
                    <a:pt x="0" y="200"/>
                  </a:moveTo>
                  <a:cubicBezTo>
                    <a:pt x="184" y="201"/>
                    <a:pt x="368" y="203"/>
                    <a:pt x="576" y="200"/>
                  </a:cubicBezTo>
                  <a:cubicBezTo>
                    <a:pt x="784" y="197"/>
                    <a:pt x="1020" y="197"/>
                    <a:pt x="1248" y="184"/>
                  </a:cubicBezTo>
                  <a:cubicBezTo>
                    <a:pt x="1476" y="171"/>
                    <a:pt x="1716" y="140"/>
                    <a:pt x="1944" y="120"/>
                  </a:cubicBezTo>
                  <a:cubicBezTo>
                    <a:pt x="2172" y="100"/>
                    <a:pt x="2403" y="84"/>
                    <a:pt x="2616" y="64"/>
                  </a:cubicBezTo>
                  <a:cubicBezTo>
                    <a:pt x="2829" y="44"/>
                    <a:pt x="3123" y="11"/>
                    <a:pt x="3224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Text Box 14"/>
            <p:cNvSpPr txBox="1">
              <a:spLocks noChangeArrowheads="1"/>
            </p:cNvSpPr>
            <p:nvPr/>
          </p:nvSpPr>
          <p:spPr bwMode="auto">
            <a:xfrm>
              <a:off x="4236" y="591"/>
              <a:ext cx="86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latin typeface="Times New Roman" pitchFamily="18" charset="0"/>
                </a:rPr>
                <a:t>$1,276.28</a:t>
              </a:r>
            </a:p>
          </p:txBody>
        </p:sp>
        <p:sp>
          <p:nvSpPr>
            <p:cNvPr id="47127" name="Text Box 15"/>
            <p:cNvSpPr txBox="1">
              <a:spLocks noChangeArrowheads="1"/>
            </p:cNvSpPr>
            <p:nvPr/>
          </p:nvSpPr>
          <p:spPr bwMode="auto">
            <a:xfrm>
              <a:off x="1182" y="1344"/>
              <a:ext cx="240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47128" name="Text Box 16"/>
            <p:cNvSpPr txBox="1">
              <a:spLocks noChangeArrowheads="1"/>
            </p:cNvSpPr>
            <p:nvPr/>
          </p:nvSpPr>
          <p:spPr bwMode="auto">
            <a:xfrm>
              <a:off x="1452" y="639"/>
              <a:ext cx="86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Times New Roman" pitchFamily="18" charset="0"/>
                </a:rPr>
                <a:t>$1,276.28</a:t>
              </a:r>
            </a:p>
          </p:txBody>
        </p:sp>
        <p:sp>
          <p:nvSpPr>
            <p:cNvPr id="47129" name="Line 17"/>
            <p:cNvSpPr>
              <a:spLocks noChangeShapeType="1"/>
            </p:cNvSpPr>
            <p:nvPr/>
          </p:nvSpPr>
          <p:spPr bwMode="auto">
            <a:xfrm flipH="1">
              <a:off x="1212" y="12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18"/>
            <p:cNvSpPr>
              <a:spLocks noChangeShapeType="1"/>
            </p:cNvSpPr>
            <p:nvPr/>
          </p:nvSpPr>
          <p:spPr bwMode="auto">
            <a:xfrm flipH="1">
              <a:off x="1212" y="11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Text Box 19"/>
            <p:cNvSpPr txBox="1">
              <a:spLocks noChangeArrowheads="1"/>
            </p:cNvSpPr>
            <p:nvPr/>
          </p:nvSpPr>
          <p:spPr bwMode="auto">
            <a:xfrm>
              <a:off x="434" y="1097"/>
              <a:ext cx="769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latin typeface="Times New Roman" pitchFamily="18" charset="0"/>
                </a:rPr>
                <a:t>1,000.00</a:t>
              </a:r>
            </a:p>
          </p:txBody>
        </p:sp>
        <p:sp>
          <p:nvSpPr>
            <p:cNvPr id="47132" name="Text Box 20"/>
            <p:cNvSpPr txBox="1">
              <a:spLocks noChangeArrowheads="1"/>
            </p:cNvSpPr>
            <p:nvPr/>
          </p:nvSpPr>
          <p:spPr bwMode="auto">
            <a:xfrm>
              <a:off x="432" y="843"/>
              <a:ext cx="769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latin typeface="Times New Roman" pitchFamily="18" charset="0"/>
                </a:rPr>
                <a:t>1,215.50</a:t>
              </a:r>
            </a:p>
          </p:txBody>
        </p:sp>
        <p:sp>
          <p:nvSpPr>
            <p:cNvPr id="47133" name="Line 21"/>
            <p:cNvSpPr>
              <a:spLocks noChangeShapeType="1"/>
            </p:cNvSpPr>
            <p:nvPr/>
          </p:nvSpPr>
          <p:spPr bwMode="auto">
            <a:xfrm>
              <a:off x="1212" y="11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Freeform 22"/>
            <p:cNvSpPr>
              <a:spLocks/>
            </p:cNvSpPr>
            <p:nvPr/>
          </p:nvSpPr>
          <p:spPr bwMode="auto">
            <a:xfrm>
              <a:off x="1476" y="912"/>
              <a:ext cx="264" cy="48"/>
            </a:xfrm>
            <a:custGeom>
              <a:avLst/>
              <a:gdLst>
                <a:gd name="T0" fmla="*/ 264 w 264"/>
                <a:gd name="T1" fmla="*/ 0 h 48"/>
                <a:gd name="T2" fmla="*/ 168 w 264"/>
                <a:gd name="T3" fmla="*/ 24 h 48"/>
                <a:gd name="T4" fmla="*/ 0 w 264"/>
                <a:gd name="T5" fmla="*/ 48 h 48"/>
                <a:gd name="T6" fmla="*/ 0 60000 65536"/>
                <a:gd name="T7" fmla="*/ 0 60000 65536"/>
                <a:gd name="T8" fmla="*/ 0 60000 65536"/>
                <a:gd name="T9" fmla="*/ 0 w 264"/>
                <a:gd name="T10" fmla="*/ 0 h 48"/>
                <a:gd name="T11" fmla="*/ 264 w 26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" h="48">
                  <a:moveTo>
                    <a:pt x="264" y="0"/>
                  </a:moveTo>
                  <a:cubicBezTo>
                    <a:pt x="238" y="8"/>
                    <a:pt x="212" y="16"/>
                    <a:pt x="168" y="24"/>
                  </a:cubicBezTo>
                  <a:cubicBezTo>
                    <a:pt x="124" y="32"/>
                    <a:pt x="28" y="44"/>
                    <a:pt x="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Freeform 23"/>
            <p:cNvSpPr>
              <a:spLocks/>
            </p:cNvSpPr>
            <p:nvPr/>
          </p:nvSpPr>
          <p:spPr bwMode="auto">
            <a:xfrm>
              <a:off x="1512" y="912"/>
              <a:ext cx="2244" cy="240"/>
            </a:xfrm>
            <a:custGeom>
              <a:avLst/>
              <a:gdLst>
                <a:gd name="T0" fmla="*/ 2244 w 2244"/>
                <a:gd name="T1" fmla="*/ 0 h 240"/>
                <a:gd name="T2" fmla="*/ 1680 w 2244"/>
                <a:gd name="T3" fmla="*/ 84 h 240"/>
                <a:gd name="T4" fmla="*/ 1044 w 2244"/>
                <a:gd name="T5" fmla="*/ 180 h 240"/>
                <a:gd name="T6" fmla="*/ 348 w 2244"/>
                <a:gd name="T7" fmla="*/ 216 h 240"/>
                <a:gd name="T8" fmla="*/ 0 w 2244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4"/>
                <a:gd name="T16" fmla="*/ 0 h 240"/>
                <a:gd name="T17" fmla="*/ 2244 w 2244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4" h="240">
                  <a:moveTo>
                    <a:pt x="2244" y="0"/>
                  </a:moveTo>
                  <a:cubicBezTo>
                    <a:pt x="2062" y="27"/>
                    <a:pt x="1880" y="54"/>
                    <a:pt x="1680" y="84"/>
                  </a:cubicBezTo>
                  <a:cubicBezTo>
                    <a:pt x="1480" y="114"/>
                    <a:pt x="1266" y="158"/>
                    <a:pt x="1044" y="180"/>
                  </a:cubicBezTo>
                  <a:cubicBezTo>
                    <a:pt x="822" y="202"/>
                    <a:pt x="522" y="206"/>
                    <a:pt x="348" y="216"/>
                  </a:cubicBezTo>
                  <a:cubicBezTo>
                    <a:pt x="174" y="226"/>
                    <a:pt x="87" y="233"/>
                    <a:pt x="0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Freeform 24"/>
            <p:cNvSpPr>
              <a:spLocks/>
            </p:cNvSpPr>
            <p:nvPr/>
          </p:nvSpPr>
          <p:spPr bwMode="auto">
            <a:xfrm>
              <a:off x="1512" y="912"/>
              <a:ext cx="1572" cy="192"/>
            </a:xfrm>
            <a:custGeom>
              <a:avLst/>
              <a:gdLst>
                <a:gd name="T0" fmla="*/ 1572 w 1572"/>
                <a:gd name="T1" fmla="*/ 0 h 192"/>
                <a:gd name="T2" fmla="*/ 1044 w 1572"/>
                <a:gd name="T3" fmla="*/ 108 h 192"/>
                <a:gd name="T4" fmla="*/ 360 w 1572"/>
                <a:gd name="T5" fmla="*/ 168 h 192"/>
                <a:gd name="T6" fmla="*/ 0 w 157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2"/>
                <a:gd name="T13" fmla="*/ 0 h 192"/>
                <a:gd name="T14" fmla="*/ 1572 w 157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2" h="192">
                  <a:moveTo>
                    <a:pt x="1572" y="0"/>
                  </a:moveTo>
                  <a:cubicBezTo>
                    <a:pt x="1409" y="40"/>
                    <a:pt x="1246" y="80"/>
                    <a:pt x="1044" y="108"/>
                  </a:cubicBezTo>
                  <a:cubicBezTo>
                    <a:pt x="842" y="136"/>
                    <a:pt x="534" y="154"/>
                    <a:pt x="360" y="168"/>
                  </a:cubicBezTo>
                  <a:cubicBezTo>
                    <a:pt x="186" y="182"/>
                    <a:pt x="93" y="187"/>
                    <a:pt x="0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Freeform 25"/>
            <p:cNvSpPr>
              <a:spLocks/>
            </p:cNvSpPr>
            <p:nvPr/>
          </p:nvSpPr>
          <p:spPr bwMode="auto">
            <a:xfrm>
              <a:off x="1500" y="864"/>
              <a:ext cx="912" cy="180"/>
            </a:xfrm>
            <a:custGeom>
              <a:avLst/>
              <a:gdLst>
                <a:gd name="T0" fmla="*/ 912 w 912"/>
                <a:gd name="T1" fmla="*/ 0 h 180"/>
                <a:gd name="T2" fmla="*/ 372 w 912"/>
                <a:gd name="T3" fmla="*/ 132 h 180"/>
                <a:gd name="T4" fmla="*/ 0 w 912"/>
                <a:gd name="T5" fmla="*/ 180 h 180"/>
                <a:gd name="T6" fmla="*/ 0 60000 65536"/>
                <a:gd name="T7" fmla="*/ 0 60000 65536"/>
                <a:gd name="T8" fmla="*/ 0 60000 65536"/>
                <a:gd name="T9" fmla="*/ 0 w 912"/>
                <a:gd name="T10" fmla="*/ 0 h 180"/>
                <a:gd name="T11" fmla="*/ 912 w 91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180">
                  <a:moveTo>
                    <a:pt x="912" y="0"/>
                  </a:moveTo>
                  <a:cubicBezTo>
                    <a:pt x="718" y="51"/>
                    <a:pt x="524" y="102"/>
                    <a:pt x="372" y="132"/>
                  </a:cubicBezTo>
                  <a:cubicBezTo>
                    <a:pt x="220" y="162"/>
                    <a:pt x="110" y="171"/>
                    <a:pt x="0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Line 26"/>
            <p:cNvSpPr>
              <a:spLocks noChangeShapeType="1"/>
            </p:cNvSpPr>
            <p:nvPr/>
          </p:nvSpPr>
          <p:spPr bwMode="auto">
            <a:xfrm flipH="1">
              <a:off x="1200" y="10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4043" name="Text Box 27"/>
          <p:cNvSpPr txBox="1">
            <a:spLocks noChangeArrowheads="1"/>
          </p:cNvSpPr>
          <p:nvPr/>
        </p:nvSpPr>
        <p:spPr bwMode="auto">
          <a:xfrm>
            <a:off x="1638300" y="4525963"/>
            <a:ext cx="6788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</a:rPr>
              <a:t>1	       $1,276.28	 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sz="2200" dirty="0">
                <a:latin typeface="Times New Roman" pitchFamily="18" charset="0"/>
              </a:rPr>
              <a:t>	(1.05)	   =	$1,215.50</a:t>
            </a:r>
          </a:p>
        </p:txBody>
      </p:sp>
      <p:sp>
        <p:nvSpPr>
          <p:cNvPr id="214044" name="Text Box 28"/>
          <p:cNvSpPr txBox="1">
            <a:spLocks noChangeArrowheads="1"/>
          </p:cNvSpPr>
          <p:nvPr/>
        </p:nvSpPr>
        <p:spPr bwMode="auto">
          <a:xfrm>
            <a:off x="1654175" y="4906963"/>
            <a:ext cx="6788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</a:rPr>
              <a:t>2	       $1,276.28	 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sz="2200" dirty="0">
                <a:latin typeface="Times New Roman" pitchFamily="18" charset="0"/>
              </a:rPr>
              <a:t>	(1.05)</a:t>
            </a:r>
            <a:r>
              <a:rPr lang="en-US" sz="2200" baseline="30000" dirty="0">
                <a:latin typeface="Times New Roman" pitchFamily="18" charset="0"/>
              </a:rPr>
              <a:t>2</a:t>
            </a:r>
            <a:r>
              <a:rPr lang="en-US" sz="2200" dirty="0">
                <a:latin typeface="Times New Roman" pitchFamily="18" charset="0"/>
              </a:rPr>
              <a:t>	   =	$1,157.62</a:t>
            </a:r>
          </a:p>
        </p:txBody>
      </p:sp>
      <p:sp>
        <p:nvSpPr>
          <p:cNvPr id="214045" name="Text Box 29"/>
          <p:cNvSpPr txBox="1">
            <a:spLocks noChangeArrowheads="1"/>
          </p:cNvSpPr>
          <p:nvPr/>
        </p:nvSpPr>
        <p:spPr bwMode="auto">
          <a:xfrm>
            <a:off x="1654175" y="5516563"/>
            <a:ext cx="6788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</a:rPr>
              <a:t>4	       $1,276.28	 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sz="2200" dirty="0">
                <a:latin typeface="Times New Roman" pitchFamily="18" charset="0"/>
              </a:rPr>
              <a:t>	(1.05)</a:t>
            </a:r>
            <a:r>
              <a:rPr lang="en-US" sz="2200" baseline="30000" dirty="0">
                <a:latin typeface="Times New Roman" pitchFamily="18" charset="0"/>
              </a:rPr>
              <a:t>4</a:t>
            </a:r>
            <a:r>
              <a:rPr lang="en-US" sz="2200" dirty="0">
                <a:latin typeface="Times New Roman" pitchFamily="18" charset="0"/>
              </a:rPr>
              <a:t>	   =	$1,050.00</a:t>
            </a:r>
          </a:p>
        </p:txBody>
      </p:sp>
      <p:sp>
        <p:nvSpPr>
          <p:cNvPr id="214046" name="Text Box 30"/>
          <p:cNvSpPr txBox="1">
            <a:spLocks noChangeArrowheads="1"/>
          </p:cNvSpPr>
          <p:nvPr/>
        </p:nvSpPr>
        <p:spPr bwMode="auto">
          <a:xfrm>
            <a:off x="1635125" y="5211763"/>
            <a:ext cx="6788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</a:rPr>
              <a:t>3	       $1,276.28	 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sz="2200" dirty="0">
                <a:latin typeface="Times New Roman" pitchFamily="18" charset="0"/>
              </a:rPr>
              <a:t>	(1.05)</a:t>
            </a:r>
            <a:r>
              <a:rPr lang="en-US" sz="2200" baseline="30000" dirty="0">
                <a:latin typeface="Times New Roman" pitchFamily="18" charset="0"/>
              </a:rPr>
              <a:t>3</a:t>
            </a:r>
            <a:r>
              <a:rPr lang="en-US" sz="2200" dirty="0">
                <a:latin typeface="Times New Roman" pitchFamily="18" charset="0"/>
              </a:rPr>
              <a:t>	   =	$1,102.50</a:t>
            </a:r>
          </a:p>
        </p:txBody>
      </p:sp>
      <p:sp>
        <p:nvSpPr>
          <p:cNvPr id="214047" name="Text Box 31"/>
          <p:cNvSpPr txBox="1">
            <a:spLocks noChangeArrowheads="1"/>
          </p:cNvSpPr>
          <p:nvPr/>
        </p:nvSpPr>
        <p:spPr bwMode="auto">
          <a:xfrm>
            <a:off x="1654175" y="5821363"/>
            <a:ext cx="6788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</a:rPr>
              <a:t>5	       $1,276.28	 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sz="2200" dirty="0">
                <a:latin typeface="Times New Roman" pitchFamily="18" charset="0"/>
              </a:rPr>
              <a:t>	(1.05)</a:t>
            </a:r>
            <a:r>
              <a:rPr lang="en-US" sz="2200" baseline="30000" dirty="0">
                <a:latin typeface="Times New Roman" pitchFamily="18" charset="0"/>
              </a:rPr>
              <a:t>5</a:t>
            </a:r>
            <a:r>
              <a:rPr lang="en-US" sz="2200" dirty="0">
                <a:latin typeface="Times New Roman" pitchFamily="18" charset="0"/>
              </a:rPr>
              <a:t>	   =	$1,000.00</a:t>
            </a:r>
          </a:p>
        </p:txBody>
      </p:sp>
      <p:sp>
        <p:nvSpPr>
          <p:cNvPr id="214048" name="Text Box 32"/>
          <p:cNvSpPr txBox="1">
            <a:spLocks noChangeArrowheads="1"/>
          </p:cNvSpPr>
          <p:nvPr/>
        </p:nvSpPr>
        <p:spPr bwMode="auto">
          <a:xfrm>
            <a:off x="5448300" y="6202363"/>
            <a:ext cx="29321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</a:rPr>
              <a:t>Sum 	  =      $5,525.62</a:t>
            </a:r>
          </a:p>
        </p:txBody>
      </p:sp>
      <p:sp>
        <p:nvSpPr>
          <p:cNvPr id="214049" name="Line 33"/>
          <p:cNvSpPr>
            <a:spLocks noChangeShapeType="1"/>
          </p:cNvSpPr>
          <p:nvPr/>
        </p:nvSpPr>
        <p:spPr bwMode="auto">
          <a:xfrm flipH="1">
            <a:off x="7086600" y="6248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Text Box 34"/>
          <p:cNvSpPr txBox="1">
            <a:spLocks noChangeArrowheads="1"/>
          </p:cNvSpPr>
          <p:nvPr/>
        </p:nvSpPr>
        <p:spPr bwMode="auto">
          <a:xfrm>
            <a:off x="1352550" y="3059113"/>
            <a:ext cx="7270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Year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autoUpdateAnimBg="0"/>
      <p:bldP spid="214043" grpId="0" autoUpdateAnimBg="0"/>
      <p:bldP spid="214044" grpId="0" autoUpdateAnimBg="0"/>
      <p:bldP spid="214045" grpId="0" autoUpdateAnimBg="0"/>
      <p:bldP spid="214046" grpId="0" autoUpdateAnimBg="0"/>
      <p:bldP spid="214047" grpId="0" autoUpdateAnimBg="0"/>
      <p:bldP spid="214048" grpId="0" autoUpdateAnimBg="0"/>
      <p:bldP spid="2140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Keystrokes</a:t>
            </a: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2286000" y="4495800"/>
            <a:ext cx="460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5         5 		1,276.28      0</a:t>
            </a: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2057400" y="5410200"/>
            <a:ext cx="475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 </a:t>
            </a:r>
            <a:r>
              <a:rPr lang="en-US" sz="2400" dirty="0" smtClean="0">
                <a:latin typeface="Times New Roman" pitchFamily="18" charset="0"/>
              </a:rPr>
              <a:t> 5,525.62</a:t>
            </a:r>
            <a:r>
              <a:rPr lang="en-US" sz="2400" dirty="0">
                <a:latin typeface="Times New Roman" pitchFamily="18" charset="0"/>
              </a:rPr>
              <a:t>		</a:t>
            </a:r>
          </a:p>
        </p:txBody>
      </p:sp>
      <p:grpSp>
        <p:nvGrpSpPr>
          <p:cNvPr id="48134" name="Group 11"/>
          <p:cNvGrpSpPr>
            <a:grpSpLocks/>
          </p:cNvGrpSpPr>
          <p:nvPr/>
        </p:nvGrpSpPr>
        <p:grpSpPr bwMode="auto">
          <a:xfrm>
            <a:off x="838200" y="1838325"/>
            <a:ext cx="7442200" cy="2505075"/>
            <a:chOff x="432" y="576"/>
            <a:chExt cx="4688" cy="1578"/>
          </a:xfrm>
        </p:grpSpPr>
        <p:sp>
          <p:nvSpPr>
            <p:cNvPr id="48135" name="Rectangle 12"/>
            <p:cNvSpPr>
              <a:spLocks noChangeArrowheads="1"/>
            </p:cNvSpPr>
            <p:nvPr/>
          </p:nvSpPr>
          <p:spPr bwMode="auto">
            <a:xfrm>
              <a:off x="3816" y="888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8136" name="Rectangle 13"/>
            <p:cNvSpPr>
              <a:spLocks noChangeArrowheads="1"/>
            </p:cNvSpPr>
            <p:nvPr/>
          </p:nvSpPr>
          <p:spPr bwMode="auto">
            <a:xfrm>
              <a:off x="3138" y="888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8137" name="Rectangle 14"/>
            <p:cNvSpPr>
              <a:spLocks noChangeArrowheads="1"/>
            </p:cNvSpPr>
            <p:nvPr/>
          </p:nvSpPr>
          <p:spPr bwMode="auto">
            <a:xfrm>
              <a:off x="2478" y="888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8138" name="Rectangle 15"/>
            <p:cNvSpPr>
              <a:spLocks noChangeArrowheads="1"/>
            </p:cNvSpPr>
            <p:nvPr/>
          </p:nvSpPr>
          <p:spPr bwMode="auto">
            <a:xfrm>
              <a:off x="1800" y="888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8139" name="Line 16"/>
            <p:cNvSpPr>
              <a:spLocks noChangeShapeType="1"/>
            </p:cNvSpPr>
            <p:nvPr/>
          </p:nvSpPr>
          <p:spPr bwMode="auto">
            <a:xfrm>
              <a:off x="1270" y="1888"/>
              <a:ext cx="35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Text Box 17"/>
            <p:cNvSpPr txBox="1">
              <a:spLocks noChangeArrowheads="1"/>
            </p:cNvSpPr>
            <p:nvPr/>
          </p:nvSpPr>
          <p:spPr bwMode="auto">
            <a:xfrm>
              <a:off x="1212" y="1866"/>
              <a:ext cx="34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0	1	  2	    3	      4	       5</a:t>
              </a:r>
            </a:p>
          </p:txBody>
        </p:sp>
        <p:sp>
          <p:nvSpPr>
            <p:cNvPr id="48141" name="Rectangle 18"/>
            <p:cNvSpPr>
              <a:spLocks noChangeArrowheads="1"/>
            </p:cNvSpPr>
            <p:nvPr/>
          </p:nvSpPr>
          <p:spPr bwMode="auto">
            <a:xfrm>
              <a:off x="1200" y="984"/>
              <a:ext cx="192" cy="887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2" name="Rectangle 19"/>
            <p:cNvSpPr>
              <a:spLocks noChangeArrowheads="1"/>
            </p:cNvSpPr>
            <p:nvPr/>
          </p:nvSpPr>
          <p:spPr bwMode="auto">
            <a:xfrm>
              <a:off x="4438" y="880"/>
              <a:ext cx="192" cy="99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8143" name="Freeform 20"/>
            <p:cNvSpPr>
              <a:spLocks/>
            </p:cNvSpPr>
            <p:nvPr/>
          </p:nvSpPr>
          <p:spPr bwMode="auto">
            <a:xfrm>
              <a:off x="1510" y="886"/>
              <a:ext cx="2880" cy="299"/>
            </a:xfrm>
            <a:custGeom>
              <a:avLst/>
              <a:gdLst>
                <a:gd name="T0" fmla="*/ 0 w 3224"/>
                <a:gd name="T1" fmla="*/ 295 h 203"/>
                <a:gd name="T2" fmla="*/ 515 w 3224"/>
                <a:gd name="T3" fmla="*/ 295 h 203"/>
                <a:gd name="T4" fmla="*/ 1115 w 3224"/>
                <a:gd name="T5" fmla="*/ 271 h 203"/>
                <a:gd name="T6" fmla="*/ 1737 w 3224"/>
                <a:gd name="T7" fmla="*/ 177 h 203"/>
                <a:gd name="T8" fmla="*/ 2337 w 3224"/>
                <a:gd name="T9" fmla="*/ 94 h 203"/>
                <a:gd name="T10" fmla="*/ 2880 w 3224"/>
                <a:gd name="T11" fmla="*/ 0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4"/>
                <a:gd name="T19" fmla="*/ 0 h 203"/>
                <a:gd name="T20" fmla="*/ 3224 w 3224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4" h="203">
                  <a:moveTo>
                    <a:pt x="0" y="200"/>
                  </a:moveTo>
                  <a:cubicBezTo>
                    <a:pt x="184" y="201"/>
                    <a:pt x="368" y="203"/>
                    <a:pt x="576" y="200"/>
                  </a:cubicBezTo>
                  <a:cubicBezTo>
                    <a:pt x="784" y="197"/>
                    <a:pt x="1020" y="197"/>
                    <a:pt x="1248" y="184"/>
                  </a:cubicBezTo>
                  <a:cubicBezTo>
                    <a:pt x="1476" y="171"/>
                    <a:pt x="1716" y="140"/>
                    <a:pt x="1944" y="120"/>
                  </a:cubicBezTo>
                  <a:cubicBezTo>
                    <a:pt x="2172" y="100"/>
                    <a:pt x="2403" y="84"/>
                    <a:pt x="2616" y="64"/>
                  </a:cubicBezTo>
                  <a:cubicBezTo>
                    <a:pt x="2829" y="44"/>
                    <a:pt x="3123" y="11"/>
                    <a:pt x="3224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Text Box 21"/>
            <p:cNvSpPr txBox="1">
              <a:spLocks noChangeArrowheads="1"/>
            </p:cNvSpPr>
            <p:nvPr/>
          </p:nvSpPr>
          <p:spPr bwMode="auto">
            <a:xfrm>
              <a:off x="4236" y="576"/>
              <a:ext cx="8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$1,276.28</a:t>
              </a:r>
            </a:p>
          </p:txBody>
        </p:sp>
        <p:sp>
          <p:nvSpPr>
            <p:cNvPr id="48145" name="Text Box 22"/>
            <p:cNvSpPr txBox="1">
              <a:spLocks noChangeArrowheads="1"/>
            </p:cNvSpPr>
            <p:nvPr/>
          </p:nvSpPr>
          <p:spPr bwMode="auto">
            <a:xfrm>
              <a:off x="1182" y="1344"/>
              <a:ext cx="2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48146" name="Text Box 23"/>
            <p:cNvSpPr txBox="1">
              <a:spLocks noChangeArrowheads="1"/>
            </p:cNvSpPr>
            <p:nvPr/>
          </p:nvSpPr>
          <p:spPr bwMode="auto">
            <a:xfrm>
              <a:off x="1452" y="624"/>
              <a:ext cx="8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$1,276.28</a:t>
              </a:r>
            </a:p>
          </p:txBody>
        </p:sp>
        <p:sp>
          <p:nvSpPr>
            <p:cNvPr id="48147" name="Line 24"/>
            <p:cNvSpPr>
              <a:spLocks noChangeShapeType="1"/>
            </p:cNvSpPr>
            <p:nvPr/>
          </p:nvSpPr>
          <p:spPr bwMode="auto">
            <a:xfrm flipH="1">
              <a:off x="1212" y="12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Line 25"/>
            <p:cNvSpPr>
              <a:spLocks noChangeShapeType="1"/>
            </p:cNvSpPr>
            <p:nvPr/>
          </p:nvSpPr>
          <p:spPr bwMode="auto">
            <a:xfrm flipH="1">
              <a:off x="1212" y="11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Text Box 26"/>
            <p:cNvSpPr txBox="1">
              <a:spLocks noChangeArrowheads="1"/>
            </p:cNvSpPr>
            <p:nvPr/>
          </p:nvSpPr>
          <p:spPr bwMode="auto">
            <a:xfrm>
              <a:off x="434" y="1082"/>
              <a:ext cx="7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1,000.00</a:t>
              </a:r>
            </a:p>
          </p:txBody>
        </p:sp>
        <p:sp>
          <p:nvSpPr>
            <p:cNvPr id="48150" name="Text Box 27"/>
            <p:cNvSpPr txBox="1">
              <a:spLocks noChangeArrowheads="1"/>
            </p:cNvSpPr>
            <p:nvPr/>
          </p:nvSpPr>
          <p:spPr bwMode="auto">
            <a:xfrm>
              <a:off x="432" y="828"/>
              <a:ext cx="7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1,215.50</a:t>
              </a:r>
            </a:p>
          </p:txBody>
        </p:sp>
        <p:sp>
          <p:nvSpPr>
            <p:cNvPr id="48151" name="Line 28"/>
            <p:cNvSpPr>
              <a:spLocks noChangeShapeType="1"/>
            </p:cNvSpPr>
            <p:nvPr/>
          </p:nvSpPr>
          <p:spPr bwMode="auto">
            <a:xfrm>
              <a:off x="1212" y="11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2" name="Freeform 29"/>
            <p:cNvSpPr>
              <a:spLocks/>
            </p:cNvSpPr>
            <p:nvPr/>
          </p:nvSpPr>
          <p:spPr bwMode="auto">
            <a:xfrm>
              <a:off x="1476" y="912"/>
              <a:ext cx="264" cy="48"/>
            </a:xfrm>
            <a:custGeom>
              <a:avLst/>
              <a:gdLst>
                <a:gd name="T0" fmla="*/ 264 w 264"/>
                <a:gd name="T1" fmla="*/ 0 h 48"/>
                <a:gd name="T2" fmla="*/ 168 w 264"/>
                <a:gd name="T3" fmla="*/ 24 h 48"/>
                <a:gd name="T4" fmla="*/ 0 w 264"/>
                <a:gd name="T5" fmla="*/ 48 h 48"/>
                <a:gd name="T6" fmla="*/ 0 60000 65536"/>
                <a:gd name="T7" fmla="*/ 0 60000 65536"/>
                <a:gd name="T8" fmla="*/ 0 60000 65536"/>
                <a:gd name="T9" fmla="*/ 0 w 264"/>
                <a:gd name="T10" fmla="*/ 0 h 48"/>
                <a:gd name="T11" fmla="*/ 264 w 26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" h="48">
                  <a:moveTo>
                    <a:pt x="264" y="0"/>
                  </a:moveTo>
                  <a:cubicBezTo>
                    <a:pt x="238" y="8"/>
                    <a:pt x="212" y="16"/>
                    <a:pt x="168" y="24"/>
                  </a:cubicBezTo>
                  <a:cubicBezTo>
                    <a:pt x="124" y="32"/>
                    <a:pt x="28" y="44"/>
                    <a:pt x="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Freeform 30"/>
            <p:cNvSpPr>
              <a:spLocks/>
            </p:cNvSpPr>
            <p:nvPr/>
          </p:nvSpPr>
          <p:spPr bwMode="auto">
            <a:xfrm>
              <a:off x="1512" y="912"/>
              <a:ext cx="2244" cy="240"/>
            </a:xfrm>
            <a:custGeom>
              <a:avLst/>
              <a:gdLst>
                <a:gd name="T0" fmla="*/ 2244 w 2244"/>
                <a:gd name="T1" fmla="*/ 0 h 240"/>
                <a:gd name="T2" fmla="*/ 1680 w 2244"/>
                <a:gd name="T3" fmla="*/ 84 h 240"/>
                <a:gd name="T4" fmla="*/ 1044 w 2244"/>
                <a:gd name="T5" fmla="*/ 180 h 240"/>
                <a:gd name="T6" fmla="*/ 348 w 2244"/>
                <a:gd name="T7" fmla="*/ 216 h 240"/>
                <a:gd name="T8" fmla="*/ 0 w 2244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4"/>
                <a:gd name="T16" fmla="*/ 0 h 240"/>
                <a:gd name="T17" fmla="*/ 2244 w 2244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4" h="240">
                  <a:moveTo>
                    <a:pt x="2244" y="0"/>
                  </a:moveTo>
                  <a:cubicBezTo>
                    <a:pt x="2062" y="27"/>
                    <a:pt x="1880" y="54"/>
                    <a:pt x="1680" y="84"/>
                  </a:cubicBezTo>
                  <a:cubicBezTo>
                    <a:pt x="1480" y="114"/>
                    <a:pt x="1266" y="158"/>
                    <a:pt x="1044" y="180"/>
                  </a:cubicBezTo>
                  <a:cubicBezTo>
                    <a:pt x="822" y="202"/>
                    <a:pt x="522" y="206"/>
                    <a:pt x="348" y="216"/>
                  </a:cubicBezTo>
                  <a:cubicBezTo>
                    <a:pt x="174" y="226"/>
                    <a:pt x="87" y="233"/>
                    <a:pt x="0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Freeform 31"/>
            <p:cNvSpPr>
              <a:spLocks/>
            </p:cNvSpPr>
            <p:nvPr/>
          </p:nvSpPr>
          <p:spPr bwMode="auto">
            <a:xfrm>
              <a:off x="1512" y="912"/>
              <a:ext cx="1572" cy="192"/>
            </a:xfrm>
            <a:custGeom>
              <a:avLst/>
              <a:gdLst>
                <a:gd name="T0" fmla="*/ 1572 w 1572"/>
                <a:gd name="T1" fmla="*/ 0 h 192"/>
                <a:gd name="T2" fmla="*/ 1044 w 1572"/>
                <a:gd name="T3" fmla="*/ 108 h 192"/>
                <a:gd name="T4" fmla="*/ 360 w 1572"/>
                <a:gd name="T5" fmla="*/ 168 h 192"/>
                <a:gd name="T6" fmla="*/ 0 w 157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2"/>
                <a:gd name="T13" fmla="*/ 0 h 192"/>
                <a:gd name="T14" fmla="*/ 1572 w 157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2" h="192">
                  <a:moveTo>
                    <a:pt x="1572" y="0"/>
                  </a:moveTo>
                  <a:cubicBezTo>
                    <a:pt x="1409" y="40"/>
                    <a:pt x="1246" y="80"/>
                    <a:pt x="1044" y="108"/>
                  </a:cubicBezTo>
                  <a:cubicBezTo>
                    <a:pt x="842" y="136"/>
                    <a:pt x="534" y="154"/>
                    <a:pt x="360" y="168"/>
                  </a:cubicBezTo>
                  <a:cubicBezTo>
                    <a:pt x="186" y="182"/>
                    <a:pt x="93" y="187"/>
                    <a:pt x="0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Freeform 32"/>
            <p:cNvSpPr>
              <a:spLocks/>
            </p:cNvSpPr>
            <p:nvPr/>
          </p:nvSpPr>
          <p:spPr bwMode="auto">
            <a:xfrm>
              <a:off x="1500" y="864"/>
              <a:ext cx="912" cy="180"/>
            </a:xfrm>
            <a:custGeom>
              <a:avLst/>
              <a:gdLst>
                <a:gd name="T0" fmla="*/ 912 w 912"/>
                <a:gd name="T1" fmla="*/ 0 h 180"/>
                <a:gd name="T2" fmla="*/ 372 w 912"/>
                <a:gd name="T3" fmla="*/ 132 h 180"/>
                <a:gd name="T4" fmla="*/ 0 w 912"/>
                <a:gd name="T5" fmla="*/ 180 h 180"/>
                <a:gd name="T6" fmla="*/ 0 60000 65536"/>
                <a:gd name="T7" fmla="*/ 0 60000 65536"/>
                <a:gd name="T8" fmla="*/ 0 60000 65536"/>
                <a:gd name="T9" fmla="*/ 0 w 912"/>
                <a:gd name="T10" fmla="*/ 0 h 180"/>
                <a:gd name="T11" fmla="*/ 912 w 91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180">
                  <a:moveTo>
                    <a:pt x="912" y="0"/>
                  </a:moveTo>
                  <a:cubicBezTo>
                    <a:pt x="718" y="51"/>
                    <a:pt x="524" y="102"/>
                    <a:pt x="372" y="132"/>
                  </a:cubicBezTo>
                  <a:cubicBezTo>
                    <a:pt x="220" y="162"/>
                    <a:pt x="110" y="171"/>
                    <a:pt x="0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Line 33"/>
            <p:cNvSpPr>
              <a:spLocks noChangeShapeType="1"/>
            </p:cNvSpPr>
            <p:nvPr/>
          </p:nvSpPr>
          <p:spPr bwMode="auto">
            <a:xfrm flipH="1">
              <a:off x="1200" y="10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"/>
          <p:cNvGrpSpPr>
            <a:grpSpLocks/>
          </p:cNvGrpSpPr>
          <p:nvPr/>
        </p:nvGrpSpPr>
        <p:grpSpPr bwMode="auto">
          <a:xfrm>
            <a:off x="2393950" y="4953000"/>
            <a:ext cx="4616450" cy="381000"/>
            <a:chOff x="1941" y="2104"/>
            <a:chExt cx="6480" cy="360"/>
          </a:xfrm>
        </p:grpSpPr>
        <p:sp>
          <p:nvSpPr>
            <p:cNvPr id="36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37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38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9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40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9" grpId="0" autoUpdateAnimBg="0"/>
      <p:bldP spid="21505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Value Depends on…?</a:t>
            </a:r>
            <a:endParaRPr lang="en-US" sz="3600" dirty="0" smtClean="0">
              <a:solidFill>
                <a:schemeClr val="tx1"/>
              </a:solidFill>
              <a:latin typeface="Tms Rmn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2649538"/>
          </a:xfrm>
        </p:spPr>
        <p:txBody>
          <a:bodyPr/>
          <a:lstStyle/>
          <a:p>
            <a:pPr eaLnBrk="1" hangingPunct="1"/>
            <a:r>
              <a:rPr lang="en-US" dirty="0" smtClean="0"/>
              <a:t>Value of a property or mortgage thus depends on: </a:t>
            </a:r>
          </a:p>
          <a:p>
            <a:pPr lvl="1" eaLnBrk="1" hangingPunct="1"/>
            <a:r>
              <a:rPr lang="en-US" b="1" dirty="0" smtClean="0"/>
              <a:t>magnitude</a:t>
            </a:r>
            <a:r>
              <a:rPr lang="en-US" dirty="0" smtClean="0"/>
              <a:t> of expected cash flows</a:t>
            </a:r>
          </a:p>
          <a:p>
            <a:pPr lvl="1" eaLnBrk="1" hangingPunct="1"/>
            <a:r>
              <a:rPr lang="en-US" b="1" dirty="0" smtClean="0"/>
              <a:t>timing</a:t>
            </a:r>
            <a:r>
              <a:rPr lang="en-US" dirty="0" smtClean="0"/>
              <a:t> of expected cash flows</a:t>
            </a:r>
          </a:p>
          <a:p>
            <a:pPr lvl="1" eaLnBrk="1" hangingPunct="1"/>
            <a:r>
              <a:rPr lang="en-US" b="1" dirty="0" smtClean="0"/>
              <a:t>riskiness</a:t>
            </a:r>
            <a:r>
              <a:rPr lang="en-US" dirty="0" smtClean="0"/>
              <a:t> of expected cash flows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0937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Annuity vs. Annuity Due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3138488" y="1444625"/>
            <a:ext cx="5586412" cy="1911350"/>
            <a:chOff x="1977" y="768"/>
            <a:chExt cx="3519" cy="1204"/>
          </a:xfrm>
        </p:grpSpPr>
        <p:sp>
          <p:nvSpPr>
            <p:cNvPr id="49171" name="Rectangle 4"/>
            <p:cNvSpPr>
              <a:spLocks noChangeArrowheads="1"/>
            </p:cNvSpPr>
            <p:nvPr/>
          </p:nvSpPr>
          <p:spPr bwMode="auto">
            <a:xfrm>
              <a:off x="4405" y="1053"/>
              <a:ext cx="179" cy="643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172" name="Rectangle 5"/>
            <p:cNvSpPr>
              <a:spLocks noChangeArrowheads="1"/>
            </p:cNvSpPr>
            <p:nvPr/>
          </p:nvSpPr>
          <p:spPr bwMode="auto">
            <a:xfrm>
              <a:off x="3773" y="1053"/>
              <a:ext cx="179" cy="643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173" name="Rectangle 6"/>
            <p:cNvSpPr>
              <a:spLocks noChangeArrowheads="1"/>
            </p:cNvSpPr>
            <p:nvPr/>
          </p:nvSpPr>
          <p:spPr bwMode="auto">
            <a:xfrm>
              <a:off x="3157" y="1053"/>
              <a:ext cx="179" cy="643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174" name="Rectangle 7"/>
            <p:cNvSpPr>
              <a:spLocks noChangeArrowheads="1"/>
            </p:cNvSpPr>
            <p:nvPr/>
          </p:nvSpPr>
          <p:spPr bwMode="auto">
            <a:xfrm>
              <a:off x="2525" y="1053"/>
              <a:ext cx="179" cy="643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175" name="Line 8"/>
            <p:cNvSpPr>
              <a:spLocks noChangeShapeType="1"/>
            </p:cNvSpPr>
            <p:nvPr/>
          </p:nvSpPr>
          <p:spPr bwMode="auto">
            <a:xfrm>
              <a:off x="2031" y="1702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Text Box 9"/>
            <p:cNvSpPr txBox="1">
              <a:spLocks noChangeArrowheads="1"/>
            </p:cNvSpPr>
            <p:nvPr/>
          </p:nvSpPr>
          <p:spPr bwMode="auto">
            <a:xfrm>
              <a:off x="1977" y="1701"/>
              <a:ext cx="324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Times New Roman" pitchFamily="18" charset="0"/>
                </a:rPr>
                <a:t>0	1	</a:t>
              </a:r>
              <a:r>
                <a:rPr lang="en-US" sz="2200" dirty="0" smtClean="0">
                  <a:latin typeface="Times New Roman" pitchFamily="18" charset="0"/>
                </a:rPr>
                <a:t> </a:t>
              </a:r>
              <a:r>
                <a:rPr lang="en-US" sz="2200" dirty="0">
                  <a:latin typeface="Times New Roman" pitchFamily="18" charset="0"/>
                </a:rPr>
                <a:t>2	 </a:t>
              </a:r>
              <a:r>
                <a:rPr lang="en-US" sz="2200" dirty="0" smtClean="0">
                  <a:latin typeface="Times New Roman" pitchFamily="18" charset="0"/>
                </a:rPr>
                <a:t> 3</a:t>
              </a:r>
              <a:r>
                <a:rPr lang="en-US" sz="2200" dirty="0">
                  <a:latin typeface="Times New Roman" pitchFamily="18" charset="0"/>
                </a:rPr>
                <a:t>	</a:t>
              </a:r>
              <a:r>
                <a:rPr lang="en-US" sz="2200" dirty="0" smtClean="0">
                  <a:latin typeface="Times New Roman" pitchFamily="18" charset="0"/>
                </a:rPr>
                <a:t>   </a:t>
              </a:r>
              <a:r>
                <a:rPr lang="en-US" sz="2200" dirty="0">
                  <a:latin typeface="Times New Roman" pitchFamily="18" charset="0"/>
                </a:rPr>
                <a:t>4	 </a:t>
              </a:r>
              <a:r>
                <a:rPr lang="en-US" sz="2200" dirty="0" smtClean="0">
                  <a:latin typeface="Times New Roman" pitchFamily="18" charset="0"/>
                </a:rPr>
                <a:t>  </a:t>
              </a:r>
              <a:r>
                <a:rPr lang="en-US" sz="2200" dirty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49177" name="Rectangle 10"/>
            <p:cNvSpPr>
              <a:spLocks noChangeArrowheads="1"/>
            </p:cNvSpPr>
            <p:nvPr/>
          </p:nvSpPr>
          <p:spPr bwMode="auto">
            <a:xfrm>
              <a:off x="4985" y="1048"/>
              <a:ext cx="179" cy="642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178" name="Text Box 11"/>
            <p:cNvSpPr txBox="1">
              <a:spLocks noChangeArrowheads="1"/>
            </p:cNvSpPr>
            <p:nvPr/>
          </p:nvSpPr>
          <p:spPr bwMode="auto">
            <a:xfrm>
              <a:off x="4676" y="768"/>
              <a:ext cx="82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latin typeface="Times New Roman" pitchFamily="18" charset="0"/>
                </a:rPr>
                <a:t>$1,276.28</a:t>
              </a:r>
            </a:p>
          </p:txBody>
        </p:sp>
        <p:sp>
          <p:nvSpPr>
            <p:cNvPr id="49179" name="Text Box 12"/>
            <p:cNvSpPr txBox="1">
              <a:spLocks noChangeArrowheads="1"/>
            </p:cNvSpPr>
            <p:nvPr/>
          </p:nvSpPr>
          <p:spPr bwMode="auto">
            <a:xfrm>
              <a:off x="2189" y="798"/>
              <a:ext cx="82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latin typeface="Times New Roman" pitchFamily="18" charset="0"/>
                </a:rPr>
                <a:t>$1,276.28</a:t>
              </a:r>
            </a:p>
          </p:txBody>
        </p:sp>
      </p:grpSp>
      <p:grpSp>
        <p:nvGrpSpPr>
          <p:cNvPr id="49156" name="Group 13"/>
          <p:cNvGrpSpPr>
            <a:grpSpLocks/>
          </p:cNvGrpSpPr>
          <p:nvPr/>
        </p:nvGrpSpPr>
        <p:grpSpPr bwMode="auto">
          <a:xfrm>
            <a:off x="2724150" y="3321050"/>
            <a:ext cx="5732463" cy="1863725"/>
            <a:chOff x="1716" y="1908"/>
            <a:chExt cx="3611" cy="1174"/>
          </a:xfrm>
        </p:grpSpPr>
        <p:sp>
          <p:nvSpPr>
            <p:cNvPr id="49162" name="Rectangle 14"/>
            <p:cNvSpPr>
              <a:spLocks noChangeArrowheads="1"/>
            </p:cNvSpPr>
            <p:nvPr/>
          </p:nvSpPr>
          <p:spPr bwMode="auto">
            <a:xfrm>
              <a:off x="4383" y="2173"/>
              <a:ext cx="173" cy="635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163" name="Rectangle 15"/>
            <p:cNvSpPr>
              <a:spLocks noChangeArrowheads="1"/>
            </p:cNvSpPr>
            <p:nvPr/>
          </p:nvSpPr>
          <p:spPr bwMode="auto">
            <a:xfrm>
              <a:off x="3772" y="2173"/>
              <a:ext cx="173" cy="635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164" name="Rectangle 16"/>
            <p:cNvSpPr>
              <a:spLocks noChangeArrowheads="1"/>
            </p:cNvSpPr>
            <p:nvPr/>
          </p:nvSpPr>
          <p:spPr bwMode="auto">
            <a:xfrm>
              <a:off x="3177" y="2173"/>
              <a:ext cx="173" cy="635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165" name="Rectangle 17"/>
            <p:cNvSpPr>
              <a:spLocks noChangeArrowheads="1"/>
            </p:cNvSpPr>
            <p:nvPr/>
          </p:nvSpPr>
          <p:spPr bwMode="auto">
            <a:xfrm>
              <a:off x="2566" y="2173"/>
              <a:ext cx="173" cy="635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166" name="Line 18"/>
            <p:cNvSpPr>
              <a:spLocks noChangeShapeType="1"/>
            </p:cNvSpPr>
            <p:nvPr/>
          </p:nvSpPr>
          <p:spPr bwMode="auto">
            <a:xfrm>
              <a:off x="2088" y="2814"/>
              <a:ext cx="32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Text Box 19"/>
            <p:cNvSpPr txBox="1">
              <a:spLocks noChangeArrowheads="1"/>
            </p:cNvSpPr>
            <p:nvPr/>
          </p:nvSpPr>
          <p:spPr bwMode="auto">
            <a:xfrm>
              <a:off x="2036" y="2811"/>
              <a:ext cx="329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</a:rPr>
                <a:t>0          1            2            3            </a:t>
              </a:r>
              <a:r>
                <a:rPr lang="en-US" sz="2200" dirty="0">
                  <a:latin typeface="Times New Roman" pitchFamily="18" charset="0"/>
                </a:rPr>
                <a:t>4	</a:t>
              </a:r>
              <a:r>
                <a:rPr lang="en-US" sz="2200" dirty="0" smtClean="0">
                  <a:latin typeface="Times New Roman" pitchFamily="18" charset="0"/>
                </a:rPr>
                <a:t>  </a:t>
              </a:r>
              <a:r>
                <a:rPr lang="en-US" sz="2200" dirty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49168" name="Rectangle 20"/>
            <p:cNvSpPr>
              <a:spLocks noChangeArrowheads="1"/>
            </p:cNvSpPr>
            <p:nvPr/>
          </p:nvSpPr>
          <p:spPr bwMode="auto">
            <a:xfrm>
              <a:off x="2045" y="2168"/>
              <a:ext cx="173" cy="634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169" name="Text Box 21"/>
            <p:cNvSpPr txBox="1">
              <a:spLocks noChangeArrowheads="1"/>
            </p:cNvSpPr>
            <p:nvPr/>
          </p:nvSpPr>
          <p:spPr bwMode="auto">
            <a:xfrm>
              <a:off x="4065" y="1932"/>
              <a:ext cx="82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latin typeface="Times New Roman" pitchFamily="18" charset="0"/>
                </a:rPr>
                <a:t>$1,276.28</a:t>
              </a:r>
            </a:p>
          </p:txBody>
        </p:sp>
        <p:sp>
          <p:nvSpPr>
            <p:cNvPr id="49170" name="Text Box 22"/>
            <p:cNvSpPr txBox="1">
              <a:spLocks noChangeArrowheads="1"/>
            </p:cNvSpPr>
            <p:nvPr/>
          </p:nvSpPr>
          <p:spPr bwMode="auto">
            <a:xfrm>
              <a:off x="1716" y="1908"/>
              <a:ext cx="82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latin typeface="Times New Roman" pitchFamily="18" charset="0"/>
                </a:rPr>
                <a:t>$1,276.28</a:t>
              </a:r>
            </a:p>
          </p:txBody>
        </p:sp>
      </p:grpSp>
      <p:sp>
        <p:nvSpPr>
          <p:cNvPr id="33798" name="Text Box 23"/>
          <p:cNvSpPr txBox="1">
            <a:spLocks noChangeArrowheads="1"/>
          </p:cNvSpPr>
          <p:nvPr/>
        </p:nvSpPr>
        <p:spPr bwMode="auto">
          <a:xfrm>
            <a:off x="1143000" y="1752600"/>
            <a:ext cx="1518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Annuity</a:t>
            </a:r>
          </a:p>
        </p:txBody>
      </p:sp>
      <p:sp>
        <p:nvSpPr>
          <p:cNvPr id="33799" name="Text Box 24"/>
          <p:cNvSpPr txBox="1">
            <a:spLocks noChangeArrowheads="1"/>
          </p:cNvSpPr>
          <p:nvPr/>
        </p:nvSpPr>
        <p:spPr bwMode="auto">
          <a:xfrm>
            <a:off x="1058506" y="3505200"/>
            <a:ext cx="15183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Annuity</a:t>
            </a:r>
          </a:p>
          <a:p>
            <a:pPr algn="ctr">
              <a:defRPr/>
            </a:pPr>
            <a:r>
              <a:rPr lang="en-US" sz="2800" dirty="0">
                <a:latin typeface="+mn-lt"/>
              </a:rPr>
              <a:t>due</a:t>
            </a:r>
          </a:p>
        </p:txBody>
      </p:sp>
      <p:sp>
        <p:nvSpPr>
          <p:cNvPr id="216089" name="Text Box 25"/>
          <p:cNvSpPr txBox="1">
            <a:spLocks noChangeArrowheads="1"/>
          </p:cNvSpPr>
          <p:nvPr/>
        </p:nvSpPr>
        <p:spPr bwMode="auto">
          <a:xfrm>
            <a:off x="1371600" y="5646737"/>
            <a:ext cx="30749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A.  $5,525.62	x (1.05)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       = $5,801.91</a:t>
            </a:r>
          </a:p>
        </p:txBody>
      </p:sp>
      <p:sp>
        <p:nvSpPr>
          <p:cNvPr id="216090" name="Text Box 26"/>
          <p:cNvSpPr txBox="1">
            <a:spLocks noChangeArrowheads="1"/>
          </p:cNvSpPr>
          <p:nvPr/>
        </p:nvSpPr>
        <p:spPr bwMode="auto">
          <a:xfrm>
            <a:off x="5105400" y="5646738"/>
            <a:ext cx="32972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B. Switch calculator to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     Begin </a:t>
            </a:r>
            <a:r>
              <a:rPr lang="en-US" sz="2400" dirty="0" smtClean="0">
                <a:latin typeface="+mn-lt"/>
              </a:rPr>
              <a:t>Mode</a:t>
            </a:r>
            <a:endParaRPr lang="en-US" sz="2400" dirty="0">
              <a:latin typeface="+mn-lt"/>
            </a:endParaRPr>
          </a:p>
        </p:txBody>
      </p:sp>
      <p:sp>
        <p:nvSpPr>
          <p:cNvPr id="49161" name="Text Box 27"/>
          <p:cNvSpPr txBox="1">
            <a:spLocks noChangeArrowheads="1"/>
          </p:cNvSpPr>
          <p:nvPr/>
        </p:nvSpPr>
        <p:spPr bwMode="auto">
          <a:xfrm>
            <a:off x="1828800" y="5177135"/>
            <a:ext cx="6060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cs typeface="Arial" charset="0"/>
              </a:rPr>
              <a:t>Value of the annuity due?  </a:t>
            </a:r>
            <a:r>
              <a:rPr lang="en-US" sz="2400" dirty="0" smtClean="0">
                <a:latin typeface="+mn-lt"/>
                <a:cs typeface="Arial" charset="0"/>
              </a:rPr>
              <a:t>Two solutions</a:t>
            </a:r>
            <a:r>
              <a:rPr lang="en-US" sz="2400" dirty="0">
                <a:latin typeface="+mn-lt"/>
                <a:cs typeface="Arial" charset="0"/>
              </a:rPr>
              <a:t>: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89" grpId="0" autoUpdateAnimBg="0"/>
      <p:bldP spid="21609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Practice Problem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64733"/>
            <a:ext cx="8153400" cy="295486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ts val="3400"/>
              </a:lnSpc>
            </a:pPr>
            <a:r>
              <a:rPr lang="en-US" sz="2600" dirty="0" smtClean="0"/>
              <a:t>What is the value of a 20 year (net) lease that pays $5,000 per year if you discount at 10 percent?</a:t>
            </a:r>
          </a:p>
          <a:p>
            <a:pPr eaLnBrk="1" hangingPunct="1">
              <a:lnSpc>
                <a:spcPts val="3400"/>
              </a:lnSpc>
              <a:buFont typeface="Wingdings" pitchFamily="2" charset="2"/>
              <a:buNone/>
            </a:pPr>
            <a:r>
              <a:rPr lang="en-US" sz="2600" dirty="0" smtClean="0"/>
              <a:t>		PV</a:t>
            </a:r>
            <a:r>
              <a:rPr lang="en-US" sz="2600" baseline="-25000" dirty="0" smtClean="0"/>
              <a:t>A</a:t>
            </a:r>
            <a:r>
              <a:rPr lang="en-US" sz="2600" dirty="0" smtClean="0"/>
              <a:t>  =  Annuity x PVF</a:t>
            </a:r>
            <a:r>
              <a:rPr lang="en-US" sz="2600" baseline="-25000" dirty="0" smtClean="0"/>
              <a:t>A</a:t>
            </a:r>
            <a:r>
              <a:rPr lang="en-US" sz="2600" dirty="0" smtClean="0"/>
              <a:t> (10%, 20 years)</a:t>
            </a:r>
          </a:p>
          <a:p>
            <a:pPr eaLnBrk="1" hangingPunct="1">
              <a:lnSpc>
                <a:spcPts val="3400"/>
              </a:lnSpc>
              <a:buFont typeface="Wingdings" pitchFamily="2" charset="2"/>
              <a:buNone/>
            </a:pPr>
            <a:r>
              <a:rPr lang="en-US" sz="2600" dirty="0" smtClean="0"/>
              <a:t>                   = $5,000 x 8.513564                                       	         = $42,568</a:t>
            </a:r>
          </a:p>
          <a:p>
            <a:pPr eaLnBrk="1" hangingPunct="1"/>
            <a:endParaRPr lang="en-US" sz="2600" dirty="0" smtClean="0"/>
          </a:p>
          <a:p>
            <a:pPr eaLnBrk="1" hangingPunct="1">
              <a:lnSpc>
                <a:spcPct val="48000"/>
              </a:lnSpc>
            </a:pPr>
            <a:endParaRPr lang="en-US" sz="2600" dirty="0" smtClean="0"/>
          </a:p>
          <a:p>
            <a:pPr eaLnBrk="1" hangingPunct="1">
              <a:lnSpc>
                <a:spcPct val="48000"/>
              </a:lnSpc>
            </a:pPr>
            <a:r>
              <a:rPr lang="en-US" sz="2600" dirty="0" smtClean="0"/>
              <a:t>Keystrokes:</a:t>
            </a: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2025650" y="4648200"/>
            <a:ext cx="460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20        10 		 </a:t>
            </a:r>
            <a:r>
              <a:rPr lang="en-US" sz="2400" dirty="0" smtClean="0">
                <a:latin typeface="Times New Roman" pitchFamily="18" charset="0"/>
              </a:rPr>
              <a:t> 5,000      </a:t>
            </a:r>
            <a:r>
              <a:rPr lang="en-US" sz="2400" dirty="0">
                <a:latin typeface="Times New Roman" pitchFamily="18" charset="0"/>
              </a:rPr>
              <a:t>$0</a:t>
            </a:r>
          </a:p>
        </p:txBody>
      </p:sp>
      <p:sp>
        <p:nvSpPr>
          <p:cNvPr id="217099" name="Text Box 11"/>
          <p:cNvSpPr txBox="1">
            <a:spLocks noChangeArrowheads="1"/>
          </p:cNvSpPr>
          <p:nvPr/>
        </p:nvSpPr>
        <p:spPr bwMode="auto">
          <a:xfrm>
            <a:off x="1845945" y="5486400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smtClean="0">
                <a:latin typeface="Times New Roman" pitchFamily="18" charset="0"/>
              </a:rPr>
              <a:t> 42,568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133600" y="5105400"/>
            <a:ext cx="4616450" cy="381000"/>
            <a:chOff x="1941" y="2104"/>
            <a:chExt cx="6480" cy="360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 autoUpdateAnimBg="0"/>
      <p:bldP spid="21709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Practice Problem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8382000" cy="2971800"/>
          </a:xfrm>
        </p:spPr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</a:pPr>
            <a:r>
              <a:rPr lang="en-US" sz="2400" dirty="0" smtClean="0"/>
              <a:t>What is the present value of $4,000 at the end of each year for 4 years if your opportunity cost is 10%?</a:t>
            </a:r>
          </a:p>
          <a:p>
            <a:pPr eaLnBrk="1" hangingPunct="1">
              <a:lnSpc>
                <a:spcPts val="3200"/>
              </a:lnSpc>
              <a:buFont typeface="Wingdings" pitchFamily="2" charset="2"/>
              <a:buNone/>
            </a:pPr>
            <a:r>
              <a:rPr lang="en-US" sz="2400" dirty="0" smtClean="0"/>
              <a:t>		PV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  = Annuity x PVF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(10%, 4 years)</a:t>
            </a:r>
          </a:p>
          <a:p>
            <a:pPr eaLnBrk="1" hangingPunct="1">
              <a:lnSpc>
                <a:spcPts val="3200"/>
              </a:lnSpc>
              <a:buFont typeface="Wingdings" pitchFamily="2" charset="2"/>
              <a:buNone/>
            </a:pPr>
            <a:r>
              <a:rPr lang="en-US" sz="2400" dirty="0" smtClean="0"/>
              <a:t>                     = $4,000 x 3.169865                                                                	          = $12,679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Keystrokes: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2025650" y="4495800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4        10 		</a:t>
            </a:r>
            <a:r>
              <a:rPr lang="en-US" sz="2400" dirty="0" smtClean="0">
                <a:latin typeface="Times New Roman" pitchFamily="18" charset="0"/>
              </a:rPr>
              <a:t>  4,000       </a:t>
            </a:r>
            <a:r>
              <a:rPr lang="en-US" sz="2400" dirty="0">
                <a:latin typeface="Times New Roman" pitchFamily="18" charset="0"/>
              </a:rPr>
              <a:t>$0</a:t>
            </a:r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1828800" y="5334000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</a:rPr>
              <a:t>             12,679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133600" y="4953000"/>
            <a:ext cx="4616450" cy="381000"/>
            <a:chOff x="1941" y="2104"/>
            <a:chExt cx="6480" cy="360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6" grpId="0" autoUpdateAnimBg="0"/>
      <p:bldP spid="21812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Practice Problem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8785860" cy="3124200"/>
          </a:xfrm>
        </p:spPr>
        <p:txBody>
          <a:bodyPr>
            <a:normAutofit/>
          </a:bodyPr>
          <a:lstStyle/>
          <a:p>
            <a:pPr eaLnBrk="1" hangingPunct="1">
              <a:lnSpc>
                <a:spcPts val="3200"/>
              </a:lnSpc>
            </a:pPr>
            <a:r>
              <a:rPr lang="en-US" sz="2400" dirty="0" smtClean="0"/>
              <a:t>If I promise to pay $4,000 a year for 30 </a:t>
            </a:r>
            <a:r>
              <a:rPr lang="en-US" sz="2400" dirty="0" err="1" smtClean="0"/>
              <a:t>yrs</a:t>
            </a:r>
            <a:r>
              <a:rPr lang="en-US" sz="2400" dirty="0" smtClean="0"/>
              <a:t>, and you are a lender who expects a 10% return, what is maximum amount that you would loan me today?</a:t>
            </a:r>
          </a:p>
          <a:p>
            <a:pPr eaLnBrk="1" hangingPunct="1">
              <a:lnSpc>
                <a:spcPts val="3200"/>
              </a:lnSpc>
              <a:buFont typeface="Wingdings" pitchFamily="2" charset="2"/>
              <a:buNone/>
            </a:pPr>
            <a:r>
              <a:rPr lang="en-US" sz="2400" dirty="0" smtClean="0"/>
              <a:t>		Loan	= PMT x PVF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TF (10%, 30 years)</a:t>
            </a:r>
          </a:p>
          <a:p>
            <a:pPr eaLnBrk="1" hangingPunct="1">
              <a:lnSpc>
                <a:spcPts val="3200"/>
              </a:lnSpc>
              <a:buFont typeface="Wingdings" pitchFamily="2" charset="2"/>
              <a:buNone/>
            </a:pPr>
            <a:r>
              <a:rPr lang="en-US" sz="2400" dirty="0" smtClean="0"/>
              <a:t>			= 4,000  x  9.426914</a:t>
            </a:r>
          </a:p>
          <a:p>
            <a:pPr eaLnBrk="1" hangingPunct="1">
              <a:lnSpc>
                <a:spcPts val="3200"/>
              </a:lnSpc>
              <a:buFont typeface="Wingdings" pitchFamily="2" charset="2"/>
              <a:buNone/>
            </a:pPr>
            <a:r>
              <a:rPr lang="en-US" sz="2400" dirty="0" smtClean="0"/>
              <a:t>			= $37,707.65 or $37,708</a:t>
            </a:r>
          </a:p>
          <a:p>
            <a:pPr eaLnBrk="1" hangingPunct="1">
              <a:lnSpc>
                <a:spcPts val="3200"/>
              </a:lnSpc>
            </a:pPr>
            <a:r>
              <a:rPr lang="en-US" sz="2400" dirty="0" smtClean="0"/>
              <a:t>Keystrokes: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2025650" y="4648200"/>
            <a:ext cx="460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30        10 		 </a:t>
            </a:r>
            <a:r>
              <a:rPr lang="en-US" sz="2400" dirty="0" smtClean="0">
                <a:latin typeface="Times New Roman" pitchFamily="18" charset="0"/>
              </a:rPr>
              <a:t> 4,000       </a:t>
            </a:r>
            <a:r>
              <a:rPr lang="en-US" sz="2400" dirty="0">
                <a:latin typeface="Times New Roman" pitchFamily="18" charset="0"/>
              </a:rPr>
              <a:t>$0</a:t>
            </a:r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1949450" y="5486400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smtClean="0">
                <a:latin typeface="Times New Roman" pitchFamily="18" charset="0"/>
              </a:rPr>
              <a:t> 37,708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2133600" y="5105400"/>
            <a:ext cx="4616450" cy="381000"/>
            <a:chOff x="1941" y="2104"/>
            <a:chExt cx="6480" cy="360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utoUpdateAnimBg="0"/>
      <p:bldP spid="21914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 Real Estate Application of TVM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478588" y="5341937"/>
            <a:ext cx="242887" cy="677863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618163" y="5341937"/>
            <a:ext cx="242887" cy="677863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800600" y="5341938"/>
            <a:ext cx="242888" cy="677862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922713" y="5341937"/>
            <a:ext cx="242887" cy="677863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3276600" y="6019800"/>
            <a:ext cx="45037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155950" y="6003925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0          1           2	         3            4	       5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7281078" y="5341938"/>
            <a:ext cx="244475" cy="677863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996113" y="5059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467100" y="5094288"/>
            <a:ext cx="1841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7261225" y="2085975"/>
            <a:ext cx="260350" cy="2943225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3568085" y="5071646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$10,000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6858000" y="1795046"/>
            <a:ext cx="9541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$100,000</a:t>
            </a:r>
          </a:p>
        </p:txBody>
      </p:sp>
      <p:sp>
        <p:nvSpPr>
          <p:cNvPr id="220175" name="Text Box 15"/>
          <p:cNvSpPr txBox="1">
            <a:spLocks noChangeArrowheads="1"/>
          </p:cNvSpPr>
          <p:nvPr/>
        </p:nvSpPr>
        <p:spPr bwMode="auto">
          <a:xfrm>
            <a:off x="457200" y="1447800"/>
            <a:ext cx="162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Solutions:</a:t>
            </a:r>
          </a:p>
        </p:txBody>
      </p:sp>
      <p:sp>
        <p:nvSpPr>
          <p:cNvPr id="220176" name="Text Box 16"/>
          <p:cNvSpPr txBox="1">
            <a:spLocks noChangeArrowheads="1"/>
          </p:cNvSpPr>
          <p:nvPr/>
        </p:nvSpPr>
        <p:spPr bwMode="auto">
          <a:xfrm>
            <a:off x="685800" y="2057400"/>
            <a:ext cx="54721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Find the </a:t>
            </a:r>
            <a:r>
              <a:rPr lang="en-US" sz="2400" i="1" dirty="0">
                <a:latin typeface="Times New Roman" pitchFamily="18" charset="0"/>
              </a:rPr>
              <a:t>PV</a:t>
            </a:r>
            <a:r>
              <a:rPr lang="en-US" sz="2400" dirty="0">
                <a:latin typeface="Times New Roman" pitchFamily="18" charset="0"/>
              </a:rPr>
              <a:t>s of six different cash flows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</a:rPr>
              <a:t>	and sum the results.</a:t>
            </a:r>
          </a:p>
        </p:txBody>
      </p:sp>
      <p:sp>
        <p:nvSpPr>
          <p:cNvPr id="220177" name="Text Box 17"/>
          <p:cNvSpPr txBox="1">
            <a:spLocks noChangeArrowheads="1"/>
          </p:cNvSpPr>
          <p:nvPr/>
        </p:nvSpPr>
        <p:spPr bwMode="auto">
          <a:xfrm>
            <a:off x="685800" y="2971800"/>
            <a:ext cx="5910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400" i="1" dirty="0">
                <a:latin typeface="Times New Roman" pitchFamily="18" charset="0"/>
              </a:rPr>
              <a:t>PV</a:t>
            </a:r>
            <a:r>
              <a:rPr lang="en-US" sz="2400" dirty="0">
                <a:latin typeface="Times New Roman" pitchFamily="18" charset="0"/>
              </a:rPr>
              <a:t> of a five-year </a:t>
            </a:r>
            <a:r>
              <a:rPr lang="en-US" sz="2400" dirty="0" smtClean="0">
                <a:latin typeface="Times New Roman" pitchFamily="18" charset="0"/>
              </a:rPr>
              <a:t>$10,000 annuity</a:t>
            </a:r>
            <a:endParaRPr lang="en-US" sz="2400" dirty="0">
              <a:latin typeface="Times New Roman" pitchFamily="18" charset="0"/>
            </a:endParaRPr>
          </a:p>
          <a:p>
            <a:pPr marL="457200" indent="-457200"/>
            <a:r>
              <a:rPr lang="en-US" sz="2400" dirty="0">
                <a:latin typeface="Times New Roman" pitchFamily="18" charset="0"/>
              </a:rPr>
              <a:t>      + </a:t>
            </a:r>
            <a:r>
              <a:rPr lang="en-US" sz="2400" i="1" dirty="0">
                <a:latin typeface="Times New Roman" pitchFamily="18" charset="0"/>
              </a:rPr>
              <a:t>PV</a:t>
            </a:r>
            <a:r>
              <a:rPr lang="en-US" sz="2400" dirty="0">
                <a:latin typeface="Times New Roman" pitchFamily="18" charset="0"/>
              </a:rPr>
              <a:t> of a lump sum </a:t>
            </a:r>
            <a:r>
              <a:rPr lang="en-US" sz="2400" dirty="0" smtClean="0">
                <a:latin typeface="Times New Roman" pitchFamily="18" charset="0"/>
              </a:rPr>
              <a:t>of $100,000 in </a:t>
            </a:r>
            <a:r>
              <a:rPr lang="en-US" sz="2400" dirty="0">
                <a:latin typeface="Times New Roman" pitchFamily="18" charset="0"/>
              </a:rPr>
              <a:t>year </a:t>
            </a:r>
            <a:r>
              <a:rPr lang="en-US" sz="2400" dirty="0" smtClean="0">
                <a:latin typeface="Times New Roman" pitchFamily="18" charset="0"/>
              </a:rPr>
              <a:t>5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0178" name="Text Box 18"/>
          <p:cNvSpPr txBox="1">
            <a:spLocks noChangeArrowheads="1"/>
          </p:cNvSpPr>
          <p:nvPr/>
        </p:nvSpPr>
        <p:spPr bwMode="auto">
          <a:xfrm>
            <a:off x="685800" y="3886200"/>
            <a:ext cx="4691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3.  Solve as a combined </a:t>
            </a:r>
            <a:r>
              <a:rPr lang="en-US" sz="2400" i="1">
                <a:latin typeface="Times New Roman" pitchFamily="18" charset="0"/>
              </a:rPr>
              <a:t>PV</a:t>
            </a:r>
            <a:r>
              <a:rPr lang="en-US" sz="2400">
                <a:latin typeface="Times New Roman" pitchFamily="18" charset="0"/>
              </a:rPr>
              <a:t> problem.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482485" y="5071646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$10,000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320685" y="5071646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$10,000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158885" y="5071646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$10,000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997085" y="5071646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$10,000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75" grpId="0" autoUpdateAnimBg="0"/>
      <p:bldP spid="220176" grpId="0" autoUpdateAnimBg="0"/>
      <p:bldP spid="220177" grpId="0" autoUpdateAnimBg="0"/>
      <p:bldP spid="22017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Keystrokes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478588" y="5341937"/>
            <a:ext cx="242887" cy="677863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618163" y="5341937"/>
            <a:ext cx="242887" cy="677863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800600" y="5341938"/>
            <a:ext cx="242888" cy="677862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922713" y="5341937"/>
            <a:ext cx="242887" cy="677863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3276600" y="6019800"/>
            <a:ext cx="45037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155950" y="6003925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0          1           2	         3            4	       5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7281078" y="5341938"/>
            <a:ext cx="244475" cy="677863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996113" y="5059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467100" y="5094288"/>
            <a:ext cx="1841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7261225" y="2085975"/>
            <a:ext cx="260350" cy="2943225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3568085" y="5071646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$10,000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6858000" y="1795046"/>
            <a:ext cx="9541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$100,000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482485" y="5071646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$10,000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320685" y="5071646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$10,000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158885" y="5071646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$10,000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997085" y="5071646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$10,000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066800" y="2133600"/>
            <a:ext cx="521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5         10 		</a:t>
            </a:r>
            <a:r>
              <a:rPr lang="en-US" sz="2400" dirty="0" smtClean="0">
                <a:latin typeface="Times New Roman" pitchFamily="18" charset="0"/>
              </a:rPr>
              <a:t>  10,000   100,000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1219200" y="2590800"/>
            <a:ext cx="4616450" cy="381000"/>
            <a:chOff x="1941" y="2104"/>
            <a:chExt cx="6480" cy="360"/>
          </a:xfrm>
        </p:grpSpPr>
        <p:sp>
          <p:nvSpPr>
            <p:cNvPr id="26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28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0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838200" y="2971800"/>
            <a:ext cx="3185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	</a:t>
            </a:r>
            <a:r>
              <a:rPr lang="en-US" sz="2400" dirty="0" smtClean="0">
                <a:latin typeface="Times New Roman" pitchFamily="18" charset="0"/>
              </a:rPr>
              <a:t>  100,000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66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3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Valuing a Property with Uneven Cash Flows: Lee Vista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369050" y="4638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566988" y="5067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3429000" y="1431925"/>
            <a:ext cx="4660900" cy="4730750"/>
            <a:chOff x="2160" y="1094"/>
            <a:chExt cx="2936" cy="2980"/>
          </a:xfrm>
        </p:grpSpPr>
        <p:sp>
          <p:nvSpPr>
            <p:cNvPr id="55306" name="Text Box 6"/>
            <p:cNvSpPr txBox="1">
              <a:spLocks noChangeArrowheads="1"/>
            </p:cNvSpPr>
            <p:nvPr/>
          </p:nvSpPr>
          <p:spPr bwMode="auto">
            <a:xfrm>
              <a:off x="2411" y="3167"/>
              <a:ext cx="5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48,000</a:t>
              </a:r>
            </a:p>
          </p:txBody>
        </p:sp>
        <p:sp>
          <p:nvSpPr>
            <p:cNvPr id="55307" name="Text Box 7"/>
            <p:cNvSpPr txBox="1">
              <a:spLocks noChangeArrowheads="1"/>
            </p:cNvSpPr>
            <p:nvPr/>
          </p:nvSpPr>
          <p:spPr bwMode="auto">
            <a:xfrm>
              <a:off x="2940" y="3104"/>
              <a:ext cx="5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49,440</a:t>
              </a:r>
            </a:p>
          </p:txBody>
        </p:sp>
        <p:sp>
          <p:nvSpPr>
            <p:cNvPr id="55308" name="Text Box 8"/>
            <p:cNvSpPr txBox="1">
              <a:spLocks noChangeArrowheads="1"/>
            </p:cNvSpPr>
            <p:nvPr/>
          </p:nvSpPr>
          <p:spPr bwMode="auto">
            <a:xfrm>
              <a:off x="3461" y="3041"/>
              <a:ext cx="5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50,923</a:t>
              </a:r>
            </a:p>
          </p:txBody>
        </p:sp>
        <p:sp>
          <p:nvSpPr>
            <p:cNvPr id="55309" name="Text Box 9"/>
            <p:cNvSpPr txBox="1">
              <a:spLocks noChangeArrowheads="1"/>
            </p:cNvSpPr>
            <p:nvPr/>
          </p:nvSpPr>
          <p:spPr bwMode="auto">
            <a:xfrm>
              <a:off x="3991" y="3003"/>
              <a:ext cx="5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52,451</a:t>
              </a:r>
            </a:p>
          </p:txBody>
        </p:sp>
        <p:grpSp>
          <p:nvGrpSpPr>
            <p:cNvPr id="55310" name="Group 10"/>
            <p:cNvGrpSpPr>
              <a:grpSpLocks/>
            </p:cNvGrpSpPr>
            <p:nvPr/>
          </p:nvGrpSpPr>
          <p:grpSpPr bwMode="auto">
            <a:xfrm>
              <a:off x="2160" y="1094"/>
              <a:ext cx="2936" cy="2980"/>
              <a:chOff x="2160" y="1094"/>
              <a:chExt cx="2936" cy="2980"/>
            </a:xfrm>
          </p:grpSpPr>
          <p:sp>
            <p:nvSpPr>
              <p:cNvPr id="55311" name="Rectangle 11"/>
              <p:cNvSpPr>
                <a:spLocks noChangeArrowheads="1"/>
              </p:cNvSpPr>
              <p:nvPr/>
            </p:nvSpPr>
            <p:spPr bwMode="auto">
              <a:xfrm>
                <a:off x="4190" y="3247"/>
                <a:ext cx="159" cy="551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55312" name="Rectangle 12"/>
              <p:cNvSpPr>
                <a:spLocks noChangeArrowheads="1"/>
              </p:cNvSpPr>
              <p:nvPr/>
            </p:nvSpPr>
            <p:spPr bwMode="auto">
              <a:xfrm>
                <a:off x="3659" y="3277"/>
                <a:ext cx="159" cy="526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55313" name="Rectangle 13"/>
              <p:cNvSpPr>
                <a:spLocks noChangeArrowheads="1"/>
              </p:cNvSpPr>
              <p:nvPr/>
            </p:nvSpPr>
            <p:spPr bwMode="auto">
              <a:xfrm>
                <a:off x="3145" y="3335"/>
                <a:ext cx="149" cy="468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55314" name="Rectangle 14"/>
              <p:cNvSpPr>
                <a:spLocks noChangeArrowheads="1"/>
              </p:cNvSpPr>
              <p:nvPr/>
            </p:nvSpPr>
            <p:spPr bwMode="auto">
              <a:xfrm>
                <a:off x="2618" y="3403"/>
                <a:ext cx="149" cy="400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55315" name="Line 15"/>
              <p:cNvSpPr>
                <a:spLocks noChangeShapeType="1"/>
              </p:cNvSpPr>
              <p:nvPr/>
            </p:nvSpPr>
            <p:spPr bwMode="auto">
              <a:xfrm>
                <a:off x="2205" y="3808"/>
                <a:ext cx="27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6" name="Text Box 16"/>
              <p:cNvSpPr txBox="1">
                <a:spLocks noChangeArrowheads="1"/>
              </p:cNvSpPr>
              <p:nvPr/>
            </p:nvSpPr>
            <p:spPr bwMode="auto">
              <a:xfrm>
                <a:off x="2160" y="3824"/>
                <a:ext cx="270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</a:rPr>
                  <a:t>0         1           2           3           4	     5</a:t>
                </a:r>
              </a:p>
            </p:txBody>
          </p:sp>
          <p:sp>
            <p:nvSpPr>
              <p:cNvPr id="55317" name="Rectangle 17"/>
              <p:cNvSpPr>
                <a:spLocks noChangeArrowheads="1"/>
              </p:cNvSpPr>
              <p:nvPr/>
            </p:nvSpPr>
            <p:spPr bwMode="auto">
              <a:xfrm>
                <a:off x="4671" y="3199"/>
                <a:ext cx="155" cy="601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55318" name="Rectangle 18"/>
              <p:cNvSpPr>
                <a:spLocks noChangeArrowheads="1"/>
              </p:cNvSpPr>
              <p:nvPr/>
            </p:nvSpPr>
            <p:spPr bwMode="auto">
              <a:xfrm>
                <a:off x="4667" y="1333"/>
                <a:ext cx="159" cy="1670"/>
              </a:xfrm>
              <a:prstGeom prst="rect">
                <a:avLst/>
              </a:prstGeom>
              <a:solidFill>
                <a:srgbClr val="27436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9" name="Text Box 19"/>
              <p:cNvSpPr txBox="1">
                <a:spLocks noChangeArrowheads="1"/>
              </p:cNvSpPr>
              <p:nvPr/>
            </p:nvSpPr>
            <p:spPr bwMode="auto">
              <a:xfrm>
                <a:off x="4380" y="1094"/>
                <a:ext cx="7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</a:rPr>
                  <a:t>$560,000</a:t>
                </a:r>
              </a:p>
            </p:txBody>
          </p:sp>
          <p:sp>
            <p:nvSpPr>
              <p:cNvPr id="55320" name="Text Box 20"/>
              <p:cNvSpPr txBox="1">
                <a:spLocks noChangeArrowheads="1"/>
              </p:cNvSpPr>
              <p:nvPr/>
            </p:nvSpPr>
            <p:spPr bwMode="auto">
              <a:xfrm>
                <a:off x="4512" y="2976"/>
                <a:ext cx="55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</a:rPr>
                  <a:t>54,025</a:t>
                </a:r>
              </a:p>
            </p:txBody>
          </p:sp>
        </p:grpSp>
      </p:grpSp>
      <p:sp>
        <p:nvSpPr>
          <p:cNvPr id="55302" name="Text Box 21"/>
          <p:cNvSpPr txBox="1">
            <a:spLocks noChangeArrowheads="1"/>
          </p:cNvSpPr>
          <p:nvPr/>
        </p:nvSpPr>
        <p:spPr bwMode="auto">
          <a:xfrm>
            <a:off x="914400" y="1600200"/>
            <a:ext cx="162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Solutions:</a:t>
            </a:r>
          </a:p>
        </p:txBody>
      </p:sp>
      <p:sp>
        <p:nvSpPr>
          <p:cNvPr id="222230" name="Text Box 22"/>
          <p:cNvSpPr txBox="1">
            <a:spLocks noChangeArrowheads="1"/>
          </p:cNvSpPr>
          <p:nvPr/>
        </p:nvSpPr>
        <p:spPr bwMode="auto">
          <a:xfrm>
            <a:off x="1143000" y="2032000"/>
            <a:ext cx="5472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>
                <a:latin typeface="Times New Roman" pitchFamily="18" charset="0"/>
              </a:rPr>
              <a:t>Find the </a:t>
            </a:r>
            <a:r>
              <a:rPr lang="en-US" sz="2400" i="1">
                <a:latin typeface="Times New Roman" pitchFamily="18" charset="0"/>
              </a:rPr>
              <a:t>PV</a:t>
            </a:r>
            <a:r>
              <a:rPr lang="en-US" sz="2400">
                <a:latin typeface="Times New Roman" pitchFamily="18" charset="0"/>
              </a:rPr>
              <a:t>s of six different cash flows</a:t>
            </a:r>
          </a:p>
          <a:p>
            <a:pPr marL="457200" indent="-457200"/>
            <a:r>
              <a:rPr lang="en-US" sz="2400">
                <a:latin typeface="Times New Roman" pitchFamily="18" charset="0"/>
              </a:rPr>
              <a:t>	and sum the results</a:t>
            </a:r>
          </a:p>
        </p:txBody>
      </p:sp>
      <p:sp>
        <p:nvSpPr>
          <p:cNvPr id="222231" name="Text Box 23"/>
          <p:cNvSpPr txBox="1">
            <a:spLocks noChangeArrowheads="1"/>
          </p:cNvSpPr>
          <p:nvPr/>
        </p:nvSpPr>
        <p:spPr bwMode="auto">
          <a:xfrm>
            <a:off x="1158875" y="2743200"/>
            <a:ext cx="3948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400" dirty="0">
                <a:latin typeface="Times New Roman" pitchFamily="18" charset="0"/>
              </a:rPr>
              <a:t>Use the variable cash flow 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</a:rPr>
              <a:t>      capacity of your calculator</a:t>
            </a:r>
          </a:p>
        </p:txBody>
      </p:sp>
      <p:sp>
        <p:nvSpPr>
          <p:cNvPr id="222232" name="Text Box 24"/>
          <p:cNvSpPr txBox="1">
            <a:spLocks noChangeArrowheads="1"/>
          </p:cNvSpPr>
          <p:nvPr/>
        </p:nvSpPr>
        <p:spPr bwMode="auto">
          <a:xfrm>
            <a:off x="1158875" y="3486150"/>
            <a:ext cx="514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3.   Spreadsheet (See Chapter Appendix)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30" grpId="0" autoUpdateAnimBg="0"/>
      <p:bldP spid="222231" grpId="0" autoUpdateAnimBg="0"/>
      <p:bldP spid="22223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Calculator Solution for Uneven Cash Flows:  Lee Vista</a:t>
            </a:r>
          </a:p>
        </p:txBody>
      </p:sp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781050" y="3848100"/>
            <a:ext cx="58864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600" dirty="0">
                <a:latin typeface="Times New Roman" pitchFamily="18" charset="0"/>
              </a:rPr>
              <a:t>6.  Enter sum of year 6 C.F. plus reversion: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</a:rPr>
              <a:t>      </a:t>
            </a:r>
            <a:r>
              <a:rPr lang="en-US" sz="2400" b="1" dirty="0">
                <a:latin typeface="Times New Roman" pitchFamily="18" charset="0"/>
              </a:rPr>
              <a:t>54025 + 560000 = 614025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857250" y="4686300"/>
            <a:ext cx="3759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latin typeface="Times New Roman" pitchFamily="18" charset="0"/>
              </a:rPr>
              <a:t>7.  Enter discount rate:  </a:t>
            </a:r>
            <a:r>
              <a:rPr lang="en-US" sz="2600" b="1">
                <a:latin typeface="Times New Roman" pitchFamily="18" charset="0"/>
              </a:rPr>
              <a:t>14</a:t>
            </a:r>
            <a:r>
              <a:rPr lang="en-US" sz="2600">
                <a:latin typeface="Times New Roman" pitchFamily="18" charset="0"/>
              </a:rPr>
              <a:t> </a:t>
            </a:r>
          </a:p>
        </p:txBody>
      </p:sp>
      <p:sp>
        <p:nvSpPr>
          <p:cNvPr id="223237" name="AutoShape 5"/>
          <p:cNvSpPr>
            <a:spLocks noChangeArrowheads="1"/>
          </p:cNvSpPr>
          <p:nvPr/>
        </p:nvSpPr>
        <p:spPr bwMode="auto">
          <a:xfrm>
            <a:off x="2838450" y="5219700"/>
            <a:ext cx="750888" cy="381000"/>
          </a:xfrm>
          <a:prstGeom prst="roundRect">
            <a:avLst>
              <a:gd name="adj" fmla="val 16667"/>
            </a:avLst>
          </a:prstGeom>
          <a:solidFill>
            <a:srgbClr val="27436B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NPV</a:t>
            </a:r>
            <a:endParaRPr lang="en-US" sz="1600" dirty="0">
              <a:solidFill>
                <a:schemeClr val="bg1"/>
              </a:solidFill>
              <a:latin typeface="New York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1600" dirty="0">
              <a:latin typeface="Times New Roman" pitchFamily="18" charset="0"/>
            </a:endParaRPr>
          </a:p>
        </p:txBody>
      </p:sp>
      <p:sp>
        <p:nvSpPr>
          <p:cNvPr id="223238" name="AutoShape 6"/>
          <p:cNvSpPr>
            <a:spLocks noChangeArrowheads="1"/>
          </p:cNvSpPr>
          <p:nvPr/>
        </p:nvSpPr>
        <p:spPr bwMode="auto">
          <a:xfrm>
            <a:off x="6248400" y="25527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27436B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CF</a:t>
            </a:r>
            <a:r>
              <a:rPr lang="en-US" sz="1600" baseline="-25000" dirty="0" err="1">
                <a:latin typeface="Arial" pitchFamily="34" charset="0"/>
                <a:cs typeface="Arial" pitchFamily="34" charset="0"/>
              </a:rPr>
              <a:t>j</a:t>
            </a:r>
            <a:endParaRPr lang="en-US" sz="1600" dirty="0">
              <a:latin typeface="New York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3239" name="AutoShape 7"/>
          <p:cNvSpPr>
            <a:spLocks noChangeArrowheads="1"/>
          </p:cNvSpPr>
          <p:nvPr/>
        </p:nvSpPr>
        <p:spPr bwMode="auto">
          <a:xfrm>
            <a:off x="4591050" y="4762500"/>
            <a:ext cx="598488" cy="381000"/>
          </a:xfrm>
          <a:prstGeom prst="roundRect">
            <a:avLst>
              <a:gd name="adj" fmla="val 16667"/>
            </a:avLst>
          </a:prstGeom>
          <a:solidFill>
            <a:srgbClr val="27436B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I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781050" y="1562100"/>
            <a:ext cx="5799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latin typeface="Times New Roman" pitchFamily="18" charset="0"/>
              </a:rPr>
              <a:t>1.  Set calculator for one payment per year</a:t>
            </a: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781050" y="2019300"/>
            <a:ext cx="26939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latin typeface="Times New Roman" pitchFamily="18" charset="0"/>
              </a:rPr>
              <a:t>2.  Clear calculator</a:t>
            </a:r>
          </a:p>
        </p:txBody>
      </p:sp>
      <p:sp>
        <p:nvSpPr>
          <p:cNvPr id="223242" name="Text Box 10"/>
          <p:cNvSpPr txBox="1">
            <a:spLocks noChangeArrowheads="1"/>
          </p:cNvSpPr>
          <p:nvPr/>
        </p:nvSpPr>
        <p:spPr bwMode="auto">
          <a:xfrm>
            <a:off x="781050" y="2476500"/>
            <a:ext cx="5445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latin typeface="Times New Roman" pitchFamily="18" charset="0"/>
              </a:rPr>
              <a:t>3.  Enter zero for initial cash outlay:   </a:t>
            </a:r>
            <a:r>
              <a:rPr lang="en-US" sz="2600" b="1">
                <a:latin typeface="Times New Roman" pitchFamily="18" charset="0"/>
              </a:rPr>
              <a:t>0</a:t>
            </a:r>
            <a:r>
              <a:rPr lang="en-US" sz="2600">
                <a:latin typeface="Times New Roman" pitchFamily="18" charset="0"/>
              </a:rPr>
              <a:t> </a:t>
            </a:r>
          </a:p>
        </p:txBody>
      </p:sp>
      <p:sp>
        <p:nvSpPr>
          <p:cNvPr id="223243" name="Text Box 11"/>
          <p:cNvSpPr txBox="1">
            <a:spLocks noChangeArrowheads="1"/>
          </p:cNvSpPr>
          <p:nvPr/>
        </p:nvSpPr>
        <p:spPr bwMode="auto">
          <a:xfrm>
            <a:off x="781050" y="2933700"/>
            <a:ext cx="52054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latin typeface="Times New Roman" pitchFamily="18" charset="0"/>
              </a:rPr>
              <a:t>4.  Enter first-year cash flow:  </a:t>
            </a:r>
            <a:r>
              <a:rPr lang="en-US" sz="2600" b="1">
                <a:latin typeface="Times New Roman" pitchFamily="18" charset="0"/>
              </a:rPr>
              <a:t>48000</a:t>
            </a:r>
            <a:r>
              <a:rPr lang="en-US" sz="2600">
                <a:latin typeface="Times New Roman" pitchFamily="18" charset="0"/>
              </a:rPr>
              <a:t>  </a:t>
            </a:r>
          </a:p>
        </p:txBody>
      </p:sp>
      <p:sp>
        <p:nvSpPr>
          <p:cNvPr id="223244" name="Text Box 12"/>
          <p:cNvSpPr txBox="1">
            <a:spLocks noChangeArrowheads="1"/>
          </p:cNvSpPr>
          <p:nvPr/>
        </p:nvSpPr>
        <p:spPr bwMode="auto">
          <a:xfrm>
            <a:off x="781050" y="3390900"/>
            <a:ext cx="4362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latin typeface="Times New Roman" pitchFamily="18" charset="0"/>
              </a:rPr>
              <a:t>5.  Repeat for years 2 through 4</a:t>
            </a:r>
          </a:p>
        </p:txBody>
      </p:sp>
      <p:sp>
        <p:nvSpPr>
          <p:cNvPr id="223245" name="Text Box 13"/>
          <p:cNvSpPr txBox="1">
            <a:spLocks noChangeArrowheads="1"/>
          </p:cNvSpPr>
          <p:nvPr/>
        </p:nvSpPr>
        <p:spPr bwMode="auto">
          <a:xfrm>
            <a:off x="857250" y="5143500"/>
            <a:ext cx="1800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latin typeface="Times New Roman" pitchFamily="18" charset="0"/>
              </a:rPr>
              <a:t>8.  Find </a:t>
            </a:r>
            <a:r>
              <a:rPr lang="en-US" sz="2600" i="1">
                <a:latin typeface="Times New Roman" pitchFamily="18" charset="0"/>
              </a:rPr>
              <a:t>PV</a:t>
            </a:r>
            <a:r>
              <a:rPr lang="en-US" sz="2600">
                <a:latin typeface="Times New Roman" pitchFamily="18" charset="0"/>
              </a:rPr>
              <a:t>:</a:t>
            </a:r>
          </a:p>
        </p:txBody>
      </p:sp>
      <p:sp>
        <p:nvSpPr>
          <p:cNvPr id="223246" name="AutoShape 14"/>
          <p:cNvSpPr>
            <a:spLocks noChangeArrowheads="1"/>
          </p:cNvSpPr>
          <p:nvPr/>
        </p:nvSpPr>
        <p:spPr bwMode="auto">
          <a:xfrm>
            <a:off x="5791200" y="3048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27436B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CF</a:t>
            </a:r>
            <a:r>
              <a:rPr lang="en-US" sz="1600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n-US" sz="1600" dirty="0">
              <a:solidFill>
                <a:schemeClr val="bg1"/>
              </a:solidFill>
              <a:latin typeface="New York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3247" name="AutoShape 15"/>
          <p:cNvSpPr>
            <a:spLocks noChangeArrowheads="1"/>
          </p:cNvSpPr>
          <p:nvPr/>
        </p:nvSpPr>
        <p:spPr bwMode="auto">
          <a:xfrm>
            <a:off x="4724400" y="43053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27436B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CF</a:t>
            </a:r>
            <a:r>
              <a:rPr lang="en-US" sz="1600" baseline="-2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n-US" sz="1600" dirty="0">
              <a:solidFill>
                <a:schemeClr val="bg1"/>
              </a:solidFill>
              <a:latin typeface="New York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3248" name="Text Box 16"/>
          <p:cNvSpPr txBox="1">
            <a:spLocks noChangeArrowheads="1"/>
          </p:cNvSpPr>
          <p:nvPr/>
        </p:nvSpPr>
        <p:spPr bwMode="auto">
          <a:xfrm>
            <a:off x="857250" y="5676900"/>
            <a:ext cx="139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latin typeface="Times New Roman" pitchFamily="18" charset="0"/>
              </a:rPr>
              <a:t>Solution:</a:t>
            </a:r>
          </a:p>
        </p:txBody>
      </p:sp>
      <p:grpSp>
        <p:nvGrpSpPr>
          <p:cNvPr id="56337" name="Group 17"/>
          <p:cNvGrpSpPr>
            <a:grpSpLocks/>
          </p:cNvGrpSpPr>
          <p:nvPr/>
        </p:nvGrpSpPr>
        <p:grpSpPr bwMode="auto">
          <a:xfrm>
            <a:off x="4078287" y="2057400"/>
            <a:ext cx="4597400" cy="4648200"/>
            <a:chOff x="2412" y="1200"/>
            <a:chExt cx="2896" cy="2928"/>
          </a:xfrm>
        </p:grpSpPr>
        <p:grpSp>
          <p:nvGrpSpPr>
            <p:cNvPr id="56339" name="Group 18"/>
            <p:cNvGrpSpPr>
              <a:grpSpLocks/>
            </p:cNvGrpSpPr>
            <p:nvPr/>
          </p:nvGrpSpPr>
          <p:grpSpPr bwMode="auto">
            <a:xfrm>
              <a:off x="2412" y="1440"/>
              <a:ext cx="2834" cy="2688"/>
              <a:chOff x="2412" y="1440"/>
              <a:chExt cx="2834" cy="2688"/>
            </a:xfrm>
          </p:grpSpPr>
          <p:grpSp>
            <p:nvGrpSpPr>
              <p:cNvPr id="56341" name="Group 19"/>
              <p:cNvGrpSpPr>
                <a:grpSpLocks/>
              </p:cNvGrpSpPr>
              <p:nvPr/>
            </p:nvGrpSpPr>
            <p:grpSpPr bwMode="auto">
              <a:xfrm>
                <a:off x="2412" y="1440"/>
                <a:ext cx="2748" cy="2688"/>
                <a:chOff x="2412" y="1440"/>
                <a:chExt cx="2748" cy="2688"/>
              </a:xfrm>
            </p:grpSpPr>
            <p:sp>
              <p:nvSpPr>
                <p:cNvPr id="5634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46" y="3285"/>
                  <a:ext cx="55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Times New Roman" pitchFamily="18" charset="0"/>
                    </a:rPr>
                    <a:t>48,000</a:t>
                  </a:r>
                </a:p>
              </p:txBody>
            </p:sp>
            <p:sp>
              <p:nvSpPr>
                <p:cNvPr id="5634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164" y="3223"/>
                  <a:ext cx="55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Times New Roman" pitchFamily="18" charset="0"/>
                    </a:rPr>
                    <a:t>49,440</a:t>
                  </a:r>
                </a:p>
              </p:txBody>
            </p:sp>
            <p:sp>
              <p:nvSpPr>
                <p:cNvPr id="5634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673" y="3149"/>
                  <a:ext cx="55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Times New Roman" pitchFamily="18" charset="0"/>
                    </a:rPr>
                    <a:t>50,923</a:t>
                  </a:r>
                </a:p>
              </p:txBody>
            </p:sp>
            <p:sp>
              <p:nvSpPr>
                <p:cNvPr id="5634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191" y="3122"/>
                  <a:ext cx="55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Times New Roman" pitchFamily="18" charset="0"/>
                    </a:rPr>
                    <a:t>52,451</a:t>
                  </a:r>
                </a:p>
              </p:txBody>
            </p:sp>
            <p:sp>
              <p:nvSpPr>
                <p:cNvPr id="56347" name="Rectangle 24"/>
                <p:cNvSpPr>
                  <a:spLocks noChangeArrowheads="1"/>
                </p:cNvSpPr>
                <p:nvPr/>
              </p:nvSpPr>
              <p:spPr bwMode="auto">
                <a:xfrm>
                  <a:off x="4397" y="3365"/>
                  <a:ext cx="156" cy="548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56348" name="Rectangle 25"/>
                <p:cNvSpPr>
                  <a:spLocks noChangeArrowheads="1"/>
                </p:cNvSpPr>
                <p:nvPr/>
              </p:nvSpPr>
              <p:spPr bwMode="auto">
                <a:xfrm>
                  <a:off x="3878" y="3395"/>
                  <a:ext cx="156" cy="523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56349" name="Rectangle 26"/>
                <p:cNvSpPr>
                  <a:spLocks noChangeArrowheads="1"/>
                </p:cNvSpPr>
                <p:nvPr/>
              </p:nvSpPr>
              <p:spPr bwMode="auto">
                <a:xfrm>
                  <a:off x="3375" y="3453"/>
                  <a:ext cx="146" cy="465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56350" name="Rectangle 27"/>
                <p:cNvSpPr>
                  <a:spLocks noChangeArrowheads="1"/>
                </p:cNvSpPr>
                <p:nvPr/>
              </p:nvSpPr>
              <p:spPr bwMode="auto">
                <a:xfrm>
                  <a:off x="2860" y="3520"/>
                  <a:ext cx="146" cy="398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56351" name="Line 28"/>
                <p:cNvSpPr>
                  <a:spLocks noChangeShapeType="1"/>
                </p:cNvSpPr>
                <p:nvPr/>
              </p:nvSpPr>
              <p:spPr bwMode="auto">
                <a:xfrm>
                  <a:off x="2456" y="3922"/>
                  <a:ext cx="270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12" y="3878"/>
                  <a:ext cx="266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Times New Roman" pitchFamily="18" charset="0"/>
                    </a:rPr>
                    <a:t>0         1           2           3          4	    5</a:t>
                  </a:r>
                </a:p>
              </p:txBody>
            </p:sp>
            <p:sp>
              <p:nvSpPr>
                <p:cNvPr id="56353" name="Rectangle 30"/>
                <p:cNvSpPr>
                  <a:spLocks noChangeArrowheads="1"/>
                </p:cNvSpPr>
                <p:nvPr/>
              </p:nvSpPr>
              <p:spPr bwMode="auto">
                <a:xfrm>
                  <a:off x="4868" y="3317"/>
                  <a:ext cx="152" cy="598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56354" name="Rectangle 31"/>
                <p:cNvSpPr>
                  <a:spLocks noChangeArrowheads="1"/>
                </p:cNvSpPr>
                <p:nvPr/>
              </p:nvSpPr>
              <p:spPr bwMode="auto">
                <a:xfrm>
                  <a:off x="4864" y="1440"/>
                  <a:ext cx="156" cy="1728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5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008" y="2281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6342" name="Text Box 33"/>
              <p:cNvSpPr txBox="1">
                <a:spLocks noChangeArrowheads="1"/>
              </p:cNvSpPr>
              <p:nvPr/>
            </p:nvSpPr>
            <p:spPr bwMode="auto">
              <a:xfrm>
                <a:off x="4691" y="3120"/>
                <a:ext cx="55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</a:rPr>
                  <a:t>54,025</a:t>
                </a:r>
              </a:p>
            </p:txBody>
          </p:sp>
        </p:grpSp>
        <p:sp>
          <p:nvSpPr>
            <p:cNvPr id="56340" name="Text Box 34"/>
            <p:cNvSpPr txBox="1">
              <a:spLocks noChangeArrowheads="1"/>
            </p:cNvSpPr>
            <p:nvPr/>
          </p:nvSpPr>
          <p:spPr bwMode="auto">
            <a:xfrm>
              <a:off x="4592" y="1200"/>
              <a:ext cx="7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</a:rPr>
                <a:t>$560,000</a:t>
              </a:r>
            </a:p>
          </p:txBody>
        </p:sp>
      </p:grpSp>
      <p:sp>
        <p:nvSpPr>
          <p:cNvPr id="223267" name="Text Box 35"/>
          <p:cNvSpPr txBox="1">
            <a:spLocks noChangeArrowheads="1"/>
          </p:cNvSpPr>
          <p:nvPr/>
        </p:nvSpPr>
        <p:spPr bwMode="auto">
          <a:xfrm>
            <a:off x="2190750" y="57531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$464,479.86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 autoUpdateAnimBg="0"/>
      <p:bldP spid="223235" grpId="0" autoUpdateAnimBg="0"/>
      <p:bldP spid="223237" grpId="0" animBg="1" autoUpdateAnimBg="0"/>
      <p:bldP spid="223238" grpId="0" animBg="1" autoUpdateAnimBg="0"/>
      <p:bldP spid="223239" grpId="0" animBg="1" autoUpdateAnimBg="0"/>
      <p:bldP spid="223240" grpId="0" autoUpdateAnimBg="0"/>
      <p:bldP spid="223241" grpId="0" autoUpdateAnimBg="0"/>
      <p:bldP spid="223242" grpId="0" autoUpdateAnimBg="0"/>
      <p:bldP spid="223243" grpId="0" autoUpdateAnimBg="0"/>
      <p:bldP spid="223244" grpId="0" autoUpdateAnimBg="0"/>
      <p:bldP spid="223245" grpId="0" autoUpdateAnimBg="0"/>
      <p:bldP spid="223246" grpId="0" animBg="1" autoUpdateAnimBg="0"/>
      <p:bldP spid="223247" grpId="0" animBg="1" autoUpdateAnimBg="0"/>
      <p:bldP spid="223248" grpId="0" autoUpdateAnimBg="0"/>
      <p:bldP spid="22326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Longer Maturity Makes PV More Sensitive to the Discount Rate</a:t>
            </a: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2509838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167519"/>
              </p:ext>
            </p:extLst>
          </p:nvPr>
        </p:nvGraphicFramePr>
        <p:xfrm>
          <a:off x="762000" y="1600200"/>
          <a:ext cx="7867650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Worksheet" r:id="rId4" imgW="4191152" imgH="2164080" progId="Excel.Sheet.8">
                  <p:embed/>
                </p:oleObj>
              </mc:Choice>
              <mc:Fallback>
                <p:oleObj name="Worksheet" r:id="rId4" imgW="4191152" imgH="216408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7867650" cy="466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989013" y="2019300"/>
            <a:ext cx="1708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303F70"/>
                </a:solidFill>
              </a:rPr>
              <a:t>Exhibit 14-9: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971800" y="2019300"/>
            <a:ext cx="419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000" b="1" i="1">
                <a:solidFill>
                  <a:srgbClr val="303F70"/>
                </a:solidFill>
              </a:rPr>
              <a:t>PV</a:t>
            </a:r>
            <a:r>
              <a:rPr lang="en-US" sz="2000" b="1">
                <a:solidFill>
                  <a:srgbClr val="303F70"/>
                </a:solidFill>
              </a:rPr>
              <a:t> of $1,000 Lump Sum Payment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Yield/Internal Rate of Return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1566811" y="1998133"/>
            <a:ext cx="5443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5 	       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dirty="0" smtClean="0">
                <a:latin typeface="Times New Roman" pitchFamily="18" charset="0"/>
              </a:rPr>
              <a:t>95,000   10,000   100,000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1219200" y="2819400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  11.37 </a:t>
            </a: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1066800" y="1478756"/>
            <a:ext cx="3492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Purchased for $95,000:</a:t>
            </a:r>
          </a:p>
        </p:txBody>
      </p:sp>
      <p:sp>
        <p:nvSpPr>
          <p:cNvPr id="225298" name="Text Box 18"/>
          <p:cNvSpPr txBox="1">
            <a:spLocks noChangeArrowheads="1"/>
          </p:cNvSpPr>
          <p:nvPr/>
        </p:nvSpPr>
        <p:spPr bwMode="auto">
          <a:xfrm>
            <a:off x="1524000" y="3933825"/>
            <a:ext cx="5128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5 	      </a:t>
            </a:r>
            <a:r>
              <a:rPr lang="en-US" sz="2400" dirty="0" smtClean="0">
                <a:latin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dirty="0" smtClean="0">
                <a:latin typeface="Times New Roman" pitchFamily="18" charset="0"/>
              </a:rPr>
              <a:t>105,000  10,000   100,000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5299" name="Text Box 19"/>
          <p:cNvSpPr txBox="1">
            <a:spLocks noChangeArrowheads="1"/>
          </p:cNvSpPr>
          <p:nvPr/>
        </p:nvSpPr>
        <p:spPr bwMode="auto">
          <a:xfrm>
            <a:off x="1339850" y="4724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  8.72 </a:t>
            </a:r>
          </a:p>
        </p:txBody>
      </p:sp>
      <p:sp>
        <p:nvSpPr>
          <p:cNvPr id="225300" name="Text Box 20"/>
          <p:cNvSpPr txBox="1">
            <a:spLocks noChangeArrowheads="1"/>
          </p:cNvSpPr>
          <p:nvPr/>
        </p:nvSpPr>
        <p:spPr bwMode="auto">
          <a:xfrm>
            <a:off x="1087438" y="3414712"/>
            <a:ext cx="367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Purchased for $105,000:</a:t>
            </a:r>
          </a:p>
        </p:txBody>
      </p:sp>
      <p:grpSp>
        <p:nvGrpSpPr>
          <p:cNvPr id="59403" name="Group 21"/>
          <p:cNvGrpSpPr>
            <a:grpSpLocks/>
          </p:cNvGrpSpPr>
          <p:nvPr/>
        </p:nvGrpSpPr>
        <p:grpSpPr bwMode="auto">
          <a:xfrm>
            <a:off x="4095370" y="2321718"/>
            <a:ext cx="4757738" cy="4189413"/>
            <a:chOff x="2496" y="1392"/>
            <a:chExt cx="2997" cy="2639"/>
          </a:xfrm>
        </p:grpSpPr>
        <p:grpSp>
          <p:nvGrpSpPr>
            <p:cNvPr id="59404" name="Group 22"/>
            <p:cNvGrpSpPr>
              <a:grpSpLocks/>
            </p:cNvGrpSpPr>
            <p:nvPr/>
          </p:nvGrpSpPr>
          <p:grpSpPr bwMode="auto">
            <a:xfrm>
              <a:off x="2496" y="1392"/>
              <a:ext cx="2997" cy="2639"/>
              <a:chOff x="1574" y="825"/>
              <a:chExt cx="3531" cy="3391"/>
            </a:xfrm>
          </p:grpSpPr>
          <p:grpSp>
            <p:nvGrpSpPr>
              <p:cNvPr id="59406" name="Group 23"/>
              <p:cNvGrpSpPr>
                <a:grpSpLocks/>
              </p:cNvGrpSpPr>
              <p:nvPr/>
            </p:nvGrpSpPr>
            <p:grpSpPr bwMode="auto">
              <a:xfrm>
                <a:off x="1574" y="1104"/>
                <a:ext cx="3470" cy="3112"/>
                <a:chOff x="1574" y="816"/>
                <a:chExt cx="3470" cy="3112"/>
              </a:xfrm>
            </p:grpSpPr>
            <p:grpSp>
              <p:nvGrpSpPr>
                <p:cNvPr id="59408" name="Group 24"/>
                <p:cNvGrpSpPr>
                  <a:grpSpLocks/>
                </p:cNvGrpSpPr>
                <p:nvPr/>
              </p:nvGrpSpPr>
              <p:grpSpPr bwMode="auto">
                <a:xfrm>
                  <a:off x="1574" y="2928"/>
                  <a:ext cx="3388" cy="1000"/>
                  <a:chOff x="1212" y="576"/>
                  <a:chExt cx="3610" cy="1988"/>
                </a:xfrm>
              </p:grpSpPr>
              <p:sp>
                <p:nvSpPr>
                  <p:cNvPr id="59412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3816" y="888"/>
                    <a:ext cx="192" cy="990"/>
                  </a:xfrm>
                  <a:prstGeom prst="rect">
                    <a:avLst/>
                  </a:prstGeom>
                  <a:solidFill>
                    <a:srgbClr val="27436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2400" dirty="0">
                        <a:latin typeface="Times New Roman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59413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138" y="888"/>
                    <a:ext cx="192" cy="990"/>
                  </a:xfrm>
                  <a:prstGeom prst="rect">
                    <a:avLst/>
                  </a:prstGeom>
                  <a:solidFill>
                    <a:srgbClr val="27436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2400" dirty="0">
                        <a:latin typeface="Times New Roman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5941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478" y="888"/>
                    <a:ext cx="192" cy="990"/>
                  </a:xfrm>
                  <a:prstGeom prst="rect">
                    <a:avLst/>
                  </a:prstGeom>
                  <a:solidFill>
                    <a:srgbClr val="27436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2400" dirty="0">
                        <a:latin typeface="Times New Roman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5941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888"/>
                    <a:ext cx="192" cy="990"/>
                  </a:xfrm>
                  <a:prstGeom prst="rect">
                    <a:avLst/>
                  </a:prstGeom>
                  <a:solidFill>
                    <a:srgbClr val="27436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2400" dirty="0">
                        <a:latin typeface="Times New Roman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5941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270" y="1888"/>
                    <a:ext cx="355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17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2" y="1926"/>
                    <a:ext cx="3490" cy="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latin typeface="Times New Roman" pitchFamily="18" charset="0"/>
                      </a:rPr>
                      <a:t>0          1	           2	         3           4	       5</a:t>
                    </a:r>
                  </a:p>
                </p:txBody>
              </p:sp>
              <p:sp>
                <p:nvSpPr>
                  <p:cNvPr id="59418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880"/>
                    <a:ext cx="192" cy="990"/>
                  </a:xfrm>
                  <a:prstGeom prst="rect">
                    <a:avLst/>
                  </a:prstGeom>
                  <a:solidFill>
                    <a:srgbClr val="27436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2400" dirty="0">
                        <a:latin typeface="Times New Roman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59419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9" y="576"/>
                    <a:ext cx="146" cy="7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9420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5" y="626"/>
                    <a:ext cx="145" cy="7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59409" name="Rectangle 34"/>
                <p:cNvSpPr>
                  <a:spLocks noChangeArrowheads="1"/>
                </p:cNvSpPr>
                <p:nvPr/>
              </p:nvSpPr>
              <p:spPr bwMode="auto">
                <a:xfrm>
                  <a:off x="4598" y="816"/>
                  <a:ext cx="192" cy="2160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10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740" y="2762"/>
                  <a:ext cx="137" cy="3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941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907" y="1562"/>
                  <a:ext cx="137" cy="3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9407" name="Text Box 37"/>
              <p:cNvSpPr txBox="1">
                <a:spLocks noChangeArrowheads="1"/>
              </p:cNvSpPr>
              <p:nvPr/>
            </p:nvSpPr>
            <p:spPr bwMode="auto">
              <a:xfrm>
                <a:off x="4262" y="825"/>
                <a:ext cx="843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</a:rPr>
                  <a:t>$100,000</a:t>
                </a:r>
              </a:p>
            </p:txBody>
          </p:sp>
        </p:grpSp>
        <p:sp>
          <p:nvSpPr>
            <p:cNvPr id="59405" name="Text Box 38"/>
            <p:cNvSpPr txBox="1">
              <a:spLocks noChangeArrowheads="1"/>
            </p:cNvSpPr>
            <p:nvPr/>
          </p:nvSpPr>
          <p:spPr bwMode="auto">
            <a:xfrm>
              <a:off x="2724" y="3143"/>
              <a:ext cx="130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itchFamily="18" charset="0"/>
                </a:rPr>
                <a:t>$</a:t>
              </a:r>
              <a:r>
                <a:rPr lang="en-US" sz="2000" dirty="0" smtClean="0">
                  <a:latin typeface="Times New Roman" pitchFamily="18" charset="0"/>
                </a:rPr>
                <a:t>10,000 each year</a:t>
              </a:r>
              <a:endParaRPr lang="en-US" sz="2000" dirty="0">
                <a:latin typeface="Times New Roman" pitchFamily="18" charset="0"/>
              </a:endParaRPr>
            </a:p>
          </p:txBody>
        </p:sp>
      </p:grpSp>
      <p:grpSp>
        <p:nvGrpSpPr>
          <p:cNvPr id="40" name="Group 3"/>
          <p:cNvGrpSpPr>
            <a:grpSpLocks/>
          </p:cNvGrpSpPr>
          <p:nvPr/>
        </p:nvGrpSpPr>
        <p:grpSpPr bwMode="auto">
          <a:xfrm>
            <a:off x="1631950" y="2438400"/>
            <a:ext cx="4616450" cy="381000"/>
            <a:chOff x="1941" y="2104"/>
            <a:chExt cx="6480" cy="360"/>
          </a:xfrm>
        </p:grpSpPr>
        <p:sp>
          <p:nvSpPr>
            <p:cNvPr id="41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42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43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44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45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grpSp>
        <p:nvGrpSpPr>
          <p:cNvPr id="46" name="Group 3"/>
          <p:cNvGrpSpPr>
            <a:grpSpLocks/>
          </p:cNvGrpSpPr>
          <p:nvPr/>
        </p:nvGrpSpPr>
        <p:grpSpPr bwMode="auto">
          <a:xfrm>
            <a:off x="1631950" y="4343400"/>
            <a:ext cx="4616450" cy="381000"/>
            <a:chOff x="1941" y="2104"/>
            <a:chExt cx="6480" cy="360"/>
          </a:xfrm>
        </p:grpSpPr>
        <p:sp>
          <p:nvSpPr>
            <p:cNvPr id="47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48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49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0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1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9" grpId="0" autoUpdateAnimBg="0"/>
      <p:bldP spid="225290" grpId="0" autoUpdateAnimBg="0"/>
      <p:bldP spid="225291" grpId="0" autoUpdateAnimBg="0"/>
      <p:bldP spid="225298" grpId="0" autoUpdateAnimBg="0"/>
      <p:bldP spid="225299" grpId="0" autoUpdateAnimBg="0"/>
      <p:bldP spid="2253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152400"/>
            <a:ext cx="808355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Effect of Timing on Value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05740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5800" y="5791200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+mn-lt"/>
              </a:rPr>
              <a:t>Why can’t we simply </a:t>
            </a:r>
            <a:r>
              <a:rPr lang="en-US" sz="2000" dirty="0" smtClean="0">
                <a:latin typeface="+mn-lt"/>
              </a:rPr>
              <a:t>sum the </a:t>
            </a:r>
            <a:r>
              <a:rPr lang="en-US" sz="2000" dirty="0">
                <a:latin typeface="+mn-lt"/>
              </a:rPr>
              <a:t>future cash flows to find their value?</a:t>
            </a:r>
          </a:p>
        </p:txBody>
      </p:sp>
      <p:pic>
        <p:nvPicPr>
          <p:cNvPr id="20485" name="Picture 5" descr="RE cash flo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89088"/>
            <a:ext cx="8305800" cy="4202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Yield/IRR Depends on Selling Pric</a:t>
            </a:r>
            <a:r>
              <a:rPr lang="en-US" sz="3600" dirty="0" smtClean="0"/>
              <a:t>e</a:t>
            </a:r>
          </a:p>
        </p:txBody>
      </p: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1238250" y="2057400"/>
            <a:ext cx="508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5 	      </a:t>
            </a:r>
            <a:r>
              <a:rPr lang="en-US" sz="2400" dirty="0" smtClean="0">
                <a:latin typeface="Times New Roman" pitchFamily="18" charset="0"/>
              </a:rPr>
              <a:t>  -100,000   10,000   90,000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1035050" y="28956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  8.31 </a:t>
            </a:r>
          </a:p>
        </p:txBody>
      </p:sp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914400" y="1524000"/>
            <a:ext cx="611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Purchase for $100,000 and sell for $90,000</a:t>
            </a:r>
            <a:r>
              <a:rPr lang="en-US" sz="2400" dirty="0">
                <a:solidFill>
                  <a:srgbClr val="303F70"/>
                </a:solidFill>
              </a:rPr>
              <a:t>:</a:t>
            </a:r>
          </a:p>
        </p:txBody>
      </p:sp>
      <p:sp>
        <p:nvSpPr>
          <p:cNvPr id="226322" name="Text Box 18"/>
          <p:cNvSpPr txBox="1">
            <a:spLocks noChangeArrowheads="1"/>
          </p:cNvSpPr>
          <p:nvPr/>
        </p:nvSpPr>
        <p:spPr bwMode="auto">
          <a:xfrm>
            <a:off x="1238250" y="3886200"/>
            <a:ext cx="523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5 	      </a:t>
            </a:r>
            <a:r>
              <a:rPr lang="en-US" sz="2400" dirty="0" smtClean="0">
                <a:latin typeface="Times New Roman" pitchFamily="18" charset="0"/>
              </a:rPr>
              <a:t>  -100,000   10,000   110,000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6323" name="Text Box 19"/>
          <p:cNvSpPr txBox="1">
            <a:spLocks noChangeArrowheads="1"/>
          </p:cNvSpPr>
          <p:nvPr/>
        </p:nvSpPr>
        <p:spPr bwMode="auto">
          <a:xfrm>
            <a:off x="914400" y="4724400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	  11.59 </a:t>
            </a:r>
          </a:p>
        </p:txBody>
      </p:sp>
      <p:sp>
        <p:nvSpPr>
          <p:cNvPr id="226324" name="Text Box 20"/>
          <p:cNvSpPr txBox="1">
            <a:spLocks noChangeArrowheads="1"/>
          </p:cNvSpPr>
          <p:nvPr/>
        </p:nvSpPr>
        <p:spPr bwMode="auto">
          <a:xfrm>
            <a:off x="914400" y="3276600"/>
            <a:ext cx="6288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Purchase for $100,000 and sell for $110,000:</a:t>
            </a:r>
          </a:p>
        </p:txBody>
      </p:sp>
      <p:grpSp>
        <p:nvGrpSpPr>
          <p:cNvPr id="60427" name="Group 21"/>
          <p:cNvGrpSpPr>
            <a:grpSpLocks/>
          </p:cNvGrpSpPr>
          <p:nvPr/>
        </p:nvGrpSpPr>
        <p:grpSpPr bwMode="auto">
          <a:xfrm>
            <a:off x="4081462" y="2287587"/>
            <a:ext cx="4757738" cy="4189413"/>
            <a:chOff x="2592" y="1681"/>
            <a:chExt cx="2997" cy="2639"/>
          </a:xfrm>
        </p:grpSpPr>
        <p:grpSp>
          <p:nvGrpSpPr>
            <p:cNvPr id="60428" name="Group 22"/>
            <p:cNvGrpSpPr>
              <a:grpSpLocks/>
            </p:cNvGrpSpPr>
            <p:nvPr/>
          </p:nvGrpSpPr>
          <p:grpSpPr bwMode="auto">
            <a:xfrm>
              <a:off x="2592" y="1681"/>
              <a:ext cx="2997" cy="2639"/>
              <a:chOff x="1574" y="825"/>
              <a:chExt cx="3531" cy="3391"/>
            </a:xfrm>
          </p:grpSpPr>
          <p:grpSp>
            <p:nvGrpSpPr>
              <p:cNvPr id="60430" name="Group 23"/>
              <p:cNvGrpSpPr>
                <a:grpSpLocks/>
              </p:cNvGrpSpPr>
              <p:nvPr/>
            </p:nvGrpSpPr>
            <p:grpSpPr bwMode="auto">
              <a:xfrm>
                <a:off x="1574" y="1104"/>
                <a:ext cx="3470" cy="3112"/>
                <a:chOff x="1574" y="816"/>
                <a:chExt cx="3470" cy="3112"/>
              </a:xfrm>
            </p:grpSpPr>
            <p:grpSp>
              <p:nvGrpSpPr>
                <p:cNvPr id="60432" name="Group 24"/>
                <p:cNvGrpSpPr>
                  <a:grpSpLocks/>
                </p:cNvGrpSpPr>
                <p:nvPr/>
              </p:nvGrpSpPr>
              <p:grpSpPr bwMode="auto">
                <a:xfrm>
                  <a:off x="1574" y="2928"/>
                  <a:ext cx="3388" cy="1000"/>
                  <a:chOff x="1212" y="576"/>
                  <a:chExt cx="3610" cy="1988"/>
                </a:xfrm>
              </p:grpSpPr>
              <p:sp>
                <p:nvSpPr>
                  <p:cNvPr id="6043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3816" y="888"/>
                    <a:ext cx="192" cy="990"/>
                  </a:xfrm>
                  <a:prstGeom prst="rect">
                    <a:avLst/>
                  </a:prstGeom>
                  <a:solidFill>
                    <a:srgbClr val="27436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2400" dirty="0">
                        <a:latin typeface="Times New Roman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6043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138" y="888"/>
                    <a:ext cx="192" cy="990"/>
                  </a:xfrm>
                  <a:prstGeom prst="rect">
                    <a:avLst/>
                  </a:prstGeom>
                  <a:solidFill>
                    <a:srgbClr val="27436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2400" dirty="0">
                        <a:latin typeface="Times New Roman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6043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478" y="888"/>
                    <a:ext cx="192" cy="990"/>
                  </a:xfrm>
                  <a:prstGeom prst="rect">
                    <a:avLst/>
                  </a:prstGeom>
                  <a:solidFill>
                    <a:srgbClr val="27436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2400" dirty="0">
                        <a:latin typeface="Times New Roman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6043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888"/>
                    <a:ext cx="192" cy="990"/>
                  </a:xfrm>
                  <a:prstGeom prst="rect">
                    <a:avLst/>
                  </a:prstGeom>
                  <a:solidFill>
                    <a:srgbClr val="27436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2400">
                        <a:latin typeface="Times New Roman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6044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270" y="1888"/>
                    <a:ext cx="355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44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2" y="1926"/>
                    <a:ext cx="3490" cy="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latin typeface="Times New Roman" pitchFamily="18" charset="0"/>
                      </a:rPr>
                      <a:t>0          1	          2	         3           4	       5</a:t>
                    </a:r>
                  </a:p>
                </p:txBody>
              </p:sp>
              <p:sp>
                <p:nvSpPr>
                  <p:cNvPr id="6044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880"/>
                    <a:ext cx="192" cy="990"/>
                  </a:xfrm>
                  <a:prstGeom prst="rect">
                    <a:avLst/>
                  </a:prstGeom>
                  <a:solidFill>
                    <a:srgbClr val="27436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2400">
                        <a:latin typeface="Times New Roman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6044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9" y="576"/>
                    <a:ext cx="146" cy="7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0444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5" y="626"/>
                    <a:ext cx="145" cy="7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60433" name="Rectangle 34"/>
                <p:cNvSpPr>
                  <a:spLocks noChangeArrowheads="1"/>
                </p:cNvSpPr>
                <p:nvPr/>
              </p:nvSpPr>
              <p:spPr bwMode="auto">
                <a:xfrm>
                  <a:off x="4598" y="816"/>
                  <a:ext cx="192" cy="2160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740" y="2762"/>
                  <a:ext cx="137" cy="3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6043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907" y="1562"/>
                  <a:ext cx="137" cy="3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0431" name="Text Box 37"/>
              <p:cNvSpPr txBox="1">
                <a:spLocks noChangeArrowheads="1"/>
              </p:cNvSpPr>
              <p:nvPr/>
            </p:nvSpPr>
            <p:spPr bwMode="auto">
              <a:xfrm>
                <a:off x="4262" y="825"/>
                <a:ext cx="843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</a:rPr>
                  <a:t>$100,000</a:t>
                </a:r>
              </a:p>
            </p:txBody>
          </p:sp>
        </p:grpSp>
        <p:sp>
          <p:nvSpPr>
            <p:cNvPr id="60429" name="Text Box 38"/>
            <p:cNvSpPr txBox="1">
              <a:spLocks noChangeArrowheads="1"/>
            </p:cNvSpPr>
            <p:nvPr/>
          </p:nvSpPr>
          <p:spPr bwMode="auto">
            <a:xfrm>
              <a:off x="2868" y="3456"/>
              <a:ext cx="129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itchFamily="18" charset="0"/>
                </a:rPr>
                <a:t>$</a:t>
              </a:r>
              <a:r>
                <a:rPr lang="en-US" sz="2000" dirty="0" smtClean="0">
                  <a:latin typeface="Times New Roman" pitchFamily="18" charset="0"/>
                </a:rPr>
                <a:t>10,000 each year</a:t>
              </a:r>
              <a:endParaRPr lang="en-US" sz="2000" dirty="0">
                <a:latin typeface="Times New Roman" pitchFamily="18" charset="0"/>
              </a:endParaRPr>
            </a:p>
          </p:txBody>
        </p:sp>
      </p:grpSp>
      <p:grpSp>
        <p:nvGrpSpPr>
          <p:cNvPr id="40" name="Group 3"/>
          <p:cNvGrpSpPr>
            <a:grpSpLocks/>
          </p:cNvGrpSpPr>
          <p:nvPr/>
        </p:nvGrpSpPr>
        <p:grpSpPr bwMode="auto">
          <a:xfrm>
            <a:off x="1295400" y="4343400"/>
            <a:ext cx="4616450" cy="381000"/>
            <a:chOff x="1941" y="2104"/>
            <a:chExt cx="6480" cy="360"/>
          </a:xfrm>
        </p:grpSpPr>
        <p:sp>
          <p:nvSpPr>
            <p:cNvPr id="41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42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43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44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45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grpSp>
        <p:nvGrpSpPr>
          <p:cNvPr id="46" name="Group 3"/>
          <p:cNvGrpSpPr>
            <a:grpSpLocks/>
          </p:cNvGrpSpPr>
          <p:nvPr/>
        </p:nvGrpSpPr>
        <p:grpSpPr bwMode="auto">
          <a:xfrm>
            <a:off x="1295400" y="2514600"/>
            <a:ext cx="4616450" cy="381000"/>
            <a:chOff x="1941" y="2104"/>
            <a:chExt cx="6480" cy="360"/>
          </a:xfrm>
        </p:grpSpPr>
        <p:sp>
          <p:nvSpPr>
            <p:cNvPr id="47" name="AutoShape 4"/>
            <p:cNvSpPr>
              <a:spLocks noChangeArrowheads="1"/>
            </p:cNvSpPr>
            <p:nvPr/>
          </p:nvSpPr>
          <p:spPr bwMode="auto">
            <a:xfrm>
              <a:off x="4582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48" name="AutoShape 5"/>
            <p:cNvSpPr>
              <a:spLocks noChangeArrowheads="1"/>
            </p:cNvSpPr>
            <p:nvPr/>
          </p:nvSpPr>
          <p:spPr bwMode="auto">
            <a:xfrm>
              <a:off x="6021" y="2104"/>
              <a:ext cx="947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PMT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49" name="AutoShape 6"/>
            <p:cNvSpPr>
              <a:spLocks noChangeArrowheads="1"/>
            </p:cNvSpPr>
            <p:nvPr/>
          </p:nvSpPr>
          <p:spPr bwMode="auto">
            <a:xfrm>
              <a:off x="3142" y="2104"/>
              <a:ext cx="838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0" name="AutoShape 7"/>
            <p:cNvSpPr>
              <a:spLocks noChangeArrowheads="1"/>
            </p:cNvSpPr>
            <p:nvPr/>
          </p:nvSpPr>
          <p:spPr bwMode="auto">
            <a:xfrm>
              <a:off x="194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1" name="AutoShape 8"/>
            <p:cNvSpPr>
              <a:spLocks noChangeArrowheads="1"/>
            </p:cNvSpPr>
            <p:nvPr/>
          </p:nvSpPr>
          <p:spPr bwMode="auto">
            <a:xfrm>
              <a:off x="7581" y="2104"/>
              <a:ext cx="840" cy="360"/>
            </a:xfrm>
            <a:prstGeom prst="roundRect">
              <a:avLst>
                <a:gd name="adj" fmla="val 16667"/>
              </a:avLst>
            </a:prstGeom>
            <a:solidFill>
              <a:srgbClr val="27436B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FV</a:t>
              </a:r>
              <a:endParaRPr lang="en-US" sz="1600" dirty="0">
                <a:solidFill>
                  <a:schemeClr val="bg1"/>
                </a:solidFill>
                <a:latin typeface="New York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en-US" sz="1600" dirty="0">
                <a:latin typeface="Times New Roman" pitchFamily="18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3" grpId="0" autoUpdateAnimBg="0"/>
      <p:bldP spid="226314" grpId="0" autoUpdateAnimBg="0"/>
      <p:bldP spid="226315" grpId="0" autoUpdateAnimBg="0"/>
      <p:bldP spid="226322" grpId="0" autoUpdateAnimBg="0"/>
      <p:bldP spid="226323" grpId="0" autoUpdateAnimBg="0"/>
      <p:bldP spid="22632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82000" cy="1092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Required Yield Affects Value: The Case of Lee Vista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4495800" y="1447800"/>
            <a:ext cx="4267200" cy="4722813"/>
            <a:chOff x="1872" y="654"/>
            <a:chExt cx="3613" cy="3800"/>
          </a:xfrm>
        </p:grpSpPr>
        <p:grpSp>
          <p:nvGrpSpPr>
            <p:cNvPr id="61454" name="Group 4"/>
            <p:cNvGrpSpPr>
              <a:grpSpLocks/>
            </p:cNvGrpSpPr>
            <p:nvPr/>
          </p:nvGrpSpPr>
          <p:grpSpPr bwMode="auto">
            <a:xfrm>
              <a:off x="1872" y="961"/>
              <a:ext cx="3613" cy="3493"/>
              <a:chOff x="1872" y="949"/>
              <a:chExt cx="3613" cy="3493"/>
            </a:xfrm>
          </p:grpSpPr>
          <p:grpSp>
            <p:nvGrpSpPr>
              <p:cNvPr id="61456" name="Group 5"/>
              <p:cNvGrpSpPr>
                <a:grpSpLocks/>
              </p:cNvGrpSpPr>
              <p:nvPr/>
            </p:nvGrpSpPr>
            <p:grpSpPr bwMode="auto">
              <a:xfrm>
                <a:off x="1872" y="949"/>
                <a:ext cx="3388" cy="3493"/>
                <a:chOff x="1872" y="949"/>
                <a:chExt cx="3388" cy="3493"/>
              </a:xfrm>
            </p:grpSpPr>
            <p:sp>
              <p:nvSpPr>
                <p:cNvPr id="6145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160" y="3307"/>
                  <a:ext cx="747" cy="3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Times New Roman" pitchFamily="18" charset="0"/>
                    </a:rPr>
                    <a:t>48,000</a:t>
                  </a:r>
                </a:p>
              </p:txBody>
            </p:sp>
            <p:sp>
              <p:nvSpPr>
                <p:cNvPr id="614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784" y="3259"/>
                  <a:ext cx="747" cy="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Times New Roman" pitchFamily="18" charset="0"/>
                    </a:rPr>
                    <a:t>49,440</a:t>
                  </a:r>
                </a:p>
              </p:txBody>
            </p:sp>
            <p:sp>
              <p:nvSpPr>
                <p:cNvPr id="6146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456" y="3156"/>
                  <a:ext cx="747" cy="3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Times New Roman" pitchFamily="18" charset="0"/>
                    </a:rPr>
                    <a:t>50,923</a:t>
                  </a:r>
                </a:p>
              </p:txBody>
            </p:sp>
            <p:sp>
              <p:nvSpPr>
                <p:cNvPr id="6146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080" y="3095"/>
                  <a:ext cx="747" cy="3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Times New Roman" pitchFamily="18" charset="0"/>
                    </a:rPr>
                    <a:t>52,451</a:t>
                  </a:r>
                </a:p>
              </p:txBody>
            </p:sp>
            <p:sp>
              <p:nvSpPr>
                <p:cNvPr id="61462" name="Rectangle 10"/>
                <p:cNvSpPr>
                  <a:spLocks noChangeArrowheads="1"/>
                </p:cNvSpPr>
                <p:nvPr/>
              </p:nvSpPr>
              <p:spPr bwMode="auto">
                <a:xfrm>
                  <a:off x="4320" y="3407"/>
                  <a:ext cx="192" cy="684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61463" name="Rectangle 11"/>
                <p:cNvSpPr>
                  <a:spLocks noChangeArrowheads="1"/>
                </p:cNvSpPr>
                <p:nvPr/>
              </p:nvSpPr>
              <p:spPr bwMode="auto">
                <a:xfrm>
                  <a:off x="3680" y="3444"/>
                  <a:ext cx="192" cy="654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61464" name="Rectangle 12"/>
                <p:cNvSpPr>
                  <a:spLocks noChangeArrowheads="1"/>
                </p:cNvSpPr>
                <p:nvPr/>
              </p:nvSpPr>
              <p:spPr bwMode="auto">
                <a:xfrm>
                  <a:off x="3060" y="3516"/>
                  <a:ext cx="180" cy="582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61465" name="Rectangle 13"/>
                <p:cNvSpPr>
                  <a:spLocks noChangeArrowheads="1"/>
                </p:cNvSpPr>
                <p:nvPr/>
              </p:nvSpPr>
              <p:spPr bwMode="auto">
                <a:xfrm>
                  <a:off x="2424" y="3600"/>
                  <a:ext cx="180" cy="498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61466" name="Line 14"/>
                <p:cNvSpPr>
                  <a:spLocks noChangeShapeType="1"/>
                </p:cNvSpPr>
                <p:nvPr/>
              </p:nvSpPr>
              <p:spPr bwMode="auto">
                <a:xfrm>
                  <a:off x="1926" y="4103"/>
                  <a:ext cx="333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6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872" y="4123"/>
                  <a:ext cx="3264" cy="3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latin typeface="Times New Roman" pitchFamily="18" charset="0"/>
                    </a:rPr>
                    <a:t>0       1	       2	     3          4        5</a:t>
                  </a:r>
                </a:p>
              </p:txBody>
            </p:sp>
            <p:sp>
              <p:nvSpPr>
                <p:cNvPr id="61468" name="Rectangle 16"/>
                <p:cNvSpPr>
                  <a:spLocks noChangeArrowheads="1"/>
                </p:cNvSpPr>
                <p:nvPr/>
              </p:nvSpPr>
              <p:spPr bwMode="auto">
                <a:xfrm>
                  <a:off x="4900" y="3347"/>
                  <a:ext cx="188" cy="747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dirty="0"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61469" name="Rectangle 17"/>
                <p:cNvSpPr>
                  <a:spLocks noChangeArrowheads="1"/>
                </p:cNvSpPr>
                <p:nvPr/>
              </p:nvSpPr>
              <p:spPr bwMode="auto">
                <a:xfrm>
                  <a:off x="4896" y="949"/>
                  <a:ext cx="192" cy="2160"/>
                </a:xfrm>
                <a:prstGeom prst="rect">
                  <a:avLst/>
                </a:prstGeom>
                <a:solidFill>
                  <a:srgbClr val="27436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7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068" y="2051"/>
                  <a:ext cx="156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1457" name="Text Box 19"/>
              <p:cNvSpPr txBox="1">
                <a:spLocks noChangeArrowheads="1"/>
              </p:cNvSpPr>
              <p:nvPr/>
            </p:nvSpPr>
            <p:spPr bwMode="auto">
              <a:xfrm>
                <a:off x="4711" y="3082"/>
                <a:ext cx="774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</a:rPr>
                  <a:t>54,025</a:t>
                </a:r>
              </a:p>
            </p:txBody>
          </p:sp>
        </p:grpSp>
        <p:sp>
          <p:nvSpPr>
            <p:cNvPr id="61455" name="Text Box 20"/>
            <p:cNvSpPr txBox="1">
              <a:spLocks noChangeArrowheads="1"/>
            </p:cNvSpPr>
            <p:nvPr/>
          </p:nvSpPr>
          <p:spPr bwMode="auto">
            <a:xfrm>
              <a:off x="4518" y="654"/>
              <a:ext cx="905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560,000</a:t>
              </a:r>
            </a:p>
          </p:txBody>
        </p:sp>
      </p:grpSp>
      <p:sp>
        <p:nvSpPr>
          <p:cNvPr id="61444" name="Text Box 21"/>
          <p:cNvSpPr txBox="1">
            <a:spLocks noChangeArrowheads="1"/>
          </p:cNvSpPr>
          <p:nvPr/>
        </p:nvSpPr>
        <p:spPr bwMode="auto">
          <a:xfrm>
            <a:off x="838200" y="1546225"/>
            <a:ext cx="65151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/>
              <a:t>At a required yield (discount rate) of 14%, </a:t>
            </a:r>
          </a:p>
          <a:p>
            <a:r>
              <a:rPr lang="en-US" sz="2600" dirty="0"/>
              <a:t>the value of Lee Vista was $464,480.</a:t>
            </a:r>
          </a:p>
        </p:txBody>
      </p:sp>
      <p:sp>
        <p:nvSpPr>
          <p:cNvPr id="61445" name="Text Box 22"/>
          <p:cNvSpPr txBox="1">
            <a:spLocks noChangeArrowheads="1"/>
          </p:cNvSpPr>
          <p:nvPr/>
        </p:nvSpPr>
        <p:spPr bwMode="auto">
          <a:xfrm>
            <a:off x="838200" y="2462213"/>
            <a:ext cx="6286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/>
              <a:t>Question:  </a:t>
            </a:r>
          </a:p>
          <a:p>
            <a:r>
              <a:rPr lang="en-US" sz="2600" dirty="0"/>
              <a:t>What is its value at these required yields?</a:t>
            </a:r>
          </a:p>
        </p:txBody>
      </p:sp>
      <p:sp>
        <p:nvSpPr>
          <p:cNvPr id="61446" name="Text Box 23"/>
          <p:cNvSpPr txBox="1">
            <a:spLocks noChangeArrowheads="1"/>
          </p:cNvSpPr>
          <p:nvPr/>
        </p:nvSpPr>
        <p:spPr bwMode="auto">
          <a:xfrm>
            <a:off x="838200" y="3960813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12 percent?</a:t>
            </a:r>
          </a:p>
        </p:txBody>
      </p:sp>
      <p:sp>
        <p:nvSpPr>
          <p:cNvPr id="61447" name="Text Box 24"/>
          <p:cNvSpPr txBox="1">
            <a:spLocks noChangeArrowheads="1"/>
          </p:cNvSpPr>
          <p:nvPr/>
        </p:nvSpPr>
        <p:spPr bwMode="auto">
          <a:xfrm>
            <a:off x="838200" y="3427413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10 percent?</a:t>
            </a:r>
          </a:p>
        </p:txBody>
      </p:sp>
      <p:sp>
        <p:nvSpPr>
          <p:cNvPr id="61448" name="Text Box 25"/>
          <p:cNvSpPr txBox="1">
            <a:spLocks noChangeArrowheads="1"/>
          </p:cNvSpPr>
          <p:nvPr/>
        </p:nvSpPr>
        <p:spPr bwMode="auto">
          <a:xfrm>
            <a:off x="838200" y="4494213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16 percent?</a:t>
            </a:r>
          </a:p>
        </p:txBody>
      </p:sp>
      <p:sp>
        <p:nvSpPr>
          <p:cNvPr id="61449" name="Text Box 26"/>
          <p:cNvSpPr txBox="1">
            <a:spLocks noChangeArrowheads="1"/>
          </p:cNvSpPr>
          <p:nvPr/>
        </p:nvSpPr>
        <p:spPr bwMode="auto">
          <a:xfrm>
            <a:off x="838200" y="5027613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18 percent?</a:t>
            </a:r>
          </a:p>
        </p:txBody>
      </p:sp>
      <p:sp>
        <p:nvSpPr>
          <p:cNvPr id="227355" name="Text Box 27"/>
          <p:cNvSpPr txBox="1">
            <a:spLocks noChangeArrowheads="1"/>
          </p:cNvSpPr>
          <p:nvPr/>
        </p:nvSpPr>
        <p:spPr bwMode="auto">
          <a:xfrm>
            <a:off x="2590800" y="3427413"/>
            <a:ext cx="145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$539,841</a:t>
            </a:r>
          </a:p>
        </p:txBody>
      </p:sp>
      <p:sp>
        <p:nvSpPr>
          <p:cNvPr id="227356" name="Text Box 28"/>
          <p:cNvSpPr txBox="1">
            <a:spLocks noChangeArrowheads="1"/>
          </p:cNvSpPr>
          <p:nvPr/>
        </p:nvSpPr>
        <p:spPr bwMode="auto">
          <a:xfrm>
            <a:off x="2590800" y="3960813"/>
            <a:ext cx="145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$500,264</a:t>
            </a:r>
          </a:p>
        </p:txBody>
      </p:sp>
      <p:sp>
        <p:nvSpPr>
          <p:cNvPr id="227357" name="Text Box 29"/>
          <p:cNvSpPr txBox="1">
            <a:spLocks noChangeArrowheads="1"/>
          </p:cNvSpPr>
          <p:nvPr/>
        </p:nvSpPr>
        <p:spPr bwMode="auto">
          <a:xfrm>
            <a:off x="2590800" y="4494213"/>
            <a:ext cx="145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$432,059</a:t>
            </a:r>
          </a:p>
        </p:txBody>
      </p:sp>
      <p:sp>
        <p:nvSpPr>
          <p:cNvPr id="227358" name="Text Box 30"/>
          <p:cNvSpPr txBox="1">
            <a:spLocks noChangeArrowheads="1"/>
          </p:cNvSpPr>
          <p:nvPr/>
        </p:nvSpPr>
        <p:spPr bwMode="auto">
          <a:xfrm>
            <a:off x="2590800" y="5029200"/>
            <a:ext cx="145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$402,628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55" grpId="0" autoUpdateAnimBg="0"/>
      <p:bldP spid="227356" grpId="0" autoUpdateAnimBg="0"/>
      <p:bldP spid="227357" grpId="0" autoUpdateAnimBg="0"/>
      <p:bldP spid="22735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39825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Spectrum of Risk in Investments</a:t>
            </a: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114550" y="211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1375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" y="152400"/>
            <a:ext cx="893826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Information on Required Returns/IRRs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651375"/>
          </a:xfrm>
        </p:spPr>
        <p:txBody>
          <a:bodyPr/>
          <a:lstStyle/>
          <a:p>
            <a:pPr eaLnBrk="1" hangingPunct="1"/>
            <a:r>
              <a:rPr lang="en-US" dirty="0" smtClean="0"/>
              <a:t>Many real estate investors think of required yields as composed of two parts: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               E(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j</a:t>
            </a:r>
            <a:r>
              <a:rPr lang="en-US" dirty="0" smtClean="0"/>
              <a:t>) = </a:t>
            </a:r>
            <a:r>
              <a:rPr lang="en-US" dirty="0" err="1" smtClean="0"/>
              <a:t>R</a:t>
            </a:r>
            <a:r>
              <a:rPr lang="en-US" i="1" baseline="-25000" dirty="0" err="1" smtClean="0"/>
              <a:t>f</a:t>
            </a:r>
            <a:r>
              <a:rPr lang="en-US" dirty="0" smtClean="0"/>
              <a:t> + </a:t>
            </a:r>
            <a:r>
              <a:rPr lang="en-US" dirty="0" err="1" smtClean="0"/>
              <a:t>RP</a:t>
            </a:r>
            <a:r>
              <a:rPr lang="en-US" baseline="-25000" dirty="0" err="1" smtClean="0"/>
              <a:t>j</a:t>
            </a:r>
            <a:endParaRPr lang="en-US" dirty="0" smtClean="0"/>
          </a:p>
          <a:p>
            <a:pPr lvl="1" eaLnBrk="1" hangingPunct="1"/>
            <a:r>
              <a:rPr lang="en-US" b="1" dirty="0" err="1" smtClean="0"/>
              <a:t>R</a:t>
            </a:r>
            <a:r>
              <a:rPr lang="en-US" b="1" i="1" baseline="-25000" dirty="0" err="1" smtClean="0"/>
              <a:t>f</a:t>
            </a:r>
            <a:r>
              <a:rPr lang="en-US" b="1" i="1" baseline="-25000" dirty="0" smtClean="0"/>
              <a:t> </a:t>
            </a:r>
            <a:r>
              <a:rPr lang="en-US" i="1" dirty="0" smtClean="0"/>
              <a:t> </a:t>
            </a:r>
            <a:r>
              <a:rPr lang="en-US" dirty="0" smtClean="0"/>
              <a:t>is a relevant rate free of default risk  (commonly the 10-year U.S. Treasury rate)</a:t>
            </a:r>
          </a:p>
          <a:p>
            <a:pPr lvl="1" eaLnBrk="1" hangingPunct="1"/>
            <a:r>
              <a:rPr lang="en-US" b="1" dirty="0" err="1" smtClean="0"/>
              <a:t>RP</a:t>
            </a:r>
            <a:r>
              <a:rPr lang="en-US" b="1" baseline="-25000" dirty="0" err="1" smtClean="0"/>
              <a:t>j</a:t>
            </a:r>
            <a:r>
              <a:rPr lang="en-US" dirty="0" smtClean="0"/>
              <a:t> is risk premium for a particular property.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bldLvl="2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Information on Required Returns/IRRs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138793" y="1524000"/>
            <a:ext cx="8319407" cy="4651375"/>
          </a:xfrm>
        </p:spPr>
        <p:txBody>
          <a:bodyPr/>
          <a:lstStyle/>
          <a:p>
            <a:pPr eaLnBrk="1" hangingPunct="1"/>
            <a:r>
              <a:rPr lang="en-US" dirty="0" smtClean="0"/>
              <a:t>Since risk premiums vary, so do required returns (yields)</a:t>
            </a:r>
          </a:p>
          <a:p>
            <a:pPr lvl="1" eaLnBrk="1" hangingPunct="1"/>
            <a:r>
              <a:rPr lang="en-US" dirty="0" smtClean="0"/>
              <a:t>High quality, safe real estate investments: 7-8% or less</a:t>
            </a:r>
          </a:p>
          <a:p>
            <a:pPr lvl="1" eaLnBrk="1" hangingPunct="1"/>
            <a:r>
              <a:rPr lang="en-US" dirty="0" smtClean="0"/>
              <a:t>Development: 30% or more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Lee Vista vs. Colony Park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762000" y="2563813"/>
            <a:ext cx="3375025" cy="3455987"/>
            <a:chOff x="576" y="2143"/>
            <a:chExt cx="2126" cy="2177"/>
          </a:xfrm>
        </p:grpSpPr>
        <p:sp>
          <p:nvSpPr>
            <p:cNvPr id="67614" name="Rectangle 4"/>
            <p:cNvSpPr>
              <a:spLocks noChangeArrowheads="1"/>
            </p:cNvSpPr>
            <p:nvPr/>
          </p:nvSpPr>
          <p:spPr bwMode="auto">
            <a:xfrm>
              <a:off x="2112" y="3616"/>
              <a:ext cx="121" cy="426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67615" name="Rectangle 5"/>
            <p:cNvSpPr>
              <a:spLocks noChangeArrowheads="1"/>
            </p:cNvSpPr>
            <p:nvPr/>
          </p:nvSpPr>
          <p:spPr bwMode="auto">
            <a:xfrm>
              <a:off x="1711" y="3639"/>
              <a:ext cx="120" cy="407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67616" name="Rectangle 6"/>
            <p:cNvSpPr>
              <a:spLocks noChangeArrowheads="1"/>
            </p:cNvSpPr>
            <p:nvPr/>
          </p:nvSpPr>
          <p:spPr bwMode="auto">
            <a:xfrm>
              <a:off x="1322" y="3684"/>
              <a:ext cx="113" cy="362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67617" name="Rectangle 7"/>
            <p:cNvSpPr>
              <a:spLocks noChangeArrowheads="1"/>
            </p:cNvSpPr>
            <p:nvPr/>
          </p:nvSpPr>
          <p:spPr bwMode="auto">
            <a:xfrm>
              <a:off x="922" y="3736"/>
              <a:ext cx="113" cy="310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67618" name="Line 8"/>
            <p:cNvSpPr>
              <a:spLocks noChangeShapeType="1"/>
            </p:cNvSpPr>
            <p:nvPr/>
          </p:nvSpPr>
          <p:spPr bwMode="auto">
            <a:xfrm>
              <a:off x="610" y="4050"/>
              <a:ext cx="20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9" name="Text Box 9"/>
            <p:cNvSpPr txBox="1">
              <a:spLocks noChangeArrowheads="1"/>
            </p:cNvSpPr>
            <p:nvPr/>
          </p:nvSpPr>
          <p:spPr bwMode="auto">
            <a:xfrm>
              <a:off x="576" y="4070"/>
              <a:ext cx="20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0      1	    2       3        4       5</a:t>
              </a:r>
            </a:p>
          </p:txBody>
        </p:sp>
        <p:sp>
          <p:nvSpPr>
            <p:cNvPr id="67620" name="Rectangle 10"/>
            <p:cNvSpPr>
              <a:spLocks noChangeArrowheads="1"/>
            </p:cNvSpPr>
            <p:nvPr/>
          </p:nvSpPr>
          <p:spPr bwMode="auto">
            <a:xfrm>
              <a:off x="2476" y="3579"/>
              <a:ext cx="118" cy="465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67621" name="Rectangle 11"/>
            <p:cNvSpPr>
              <a:spLocks noChangeArrowheads="1"/>
            </p:cNvSpPr>
            <p:nvPr/>
          </p:nvSpPr>
          <p:spPr bwMode="auto">
            <a:xfrm>
              <a:off x="2474" y="2143"/>
              <a:ext cx="120" cy="1346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Text Box 12"/>
            <p:cNvSpPr txBox="1">
              <a:spLocks noChangeArrowheads="1"/>
            </p:cNvSpPr>
            <p:nvPr/>
          </p:nvSpPr>
          <p:spPr bwMode="auto">
            <a:xfrm>
              <a:off x="2573" y="2770"/>
              <a:ext cx="11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67588" name="Text Box 13"/>
          <p:cNvSpPr txBox="1">
            <a:spLocks noChangeArrowheads="1"/>
          </p:cNvSpPr>
          <p:nvPr/>
        </p:nvSpPr>
        <p:spPr bwMode="auto">
          <a:xfrm>
            <a:off x="4724400" y="4843046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56,000</a:t>
            </a:r>
          </a:p>
        </p:txBody>
      </p:sp>
      <p:sp>
        <p:nvSpPr>
          <p:cNvPr id="67589" name="Text Box 14"/>
          <p:cNvSpPr txBox="1">
            <a:spLocks noChangeArrowheads="1"/>
          </p:cNvSpPr>
          <p:nvPr/>
        </p:nvSpPr>
        <p:spPr bwMode="auto">
          <a:xfrm>
            <a:off x="5529263" y="47561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</a:endParaRPr>
          </a:p>
        </p:txBody>
      </p:sp>
      <p:sp>
        <p:nvSpPr>
          <p:cNvPr id="67590" name="Text Box 15"/>
          <p:cNvSpPr txBox="1">
            <a:spLocks noChangeArrowheads="1"/>
          </p:cNvSpPr>
          <p:nvPr/>
        </p:nvSpPr>
        <p:spPr bwMode="auto">
          <a:xfrm>
            <a:off x="6245225" y="47037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</a:endParaRPr>
          </a:p>
        </p:txBody>
      </p:sp>
      <p:sp>
        <p:nvSpPr>
          <p:cNvPr id="67591" name="Text Box 16"/>
          <p:cNvSpPr txBox="1">
            <a:spLocks noChangeArrowheads="1"/>
          </p:cNvSpPr>
          <p:nvPr/>
        </p:nvSpPr>
        <p:spPr bwMode="auto">
          <a:xfrm>
            <a:off x="6907213" y="46545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</a:endParaRPr>
          </a:p>
        </p:txBody>
      </p:sp>
      <p:sp>
        <p:nvSpPr>
          <p:cNvPr id="67592" name="Rectangle 17"/>
          <p:cNvSpPr>
            <a:spLocks noChangeArrowheads="1"/>
          </p:cNvSpPr>
          <p:nvPr/>
        </p:nvSpPr>
        <p:spPr bwMode="auto">
          <a:xfrm>
            <a:off x="7170738" y="4899025"/>
            <a:ext cx="204787" cy="719138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7593" name="Rectangle 18"/>
          <p:cNvSpPr>
            <a:spLocks noChangeArrowheads="1"/>
          </p:cNvSpPr>
          <p:nvPr/>
        </p:nvSpPr>
        <p:spPr bwMode="auto">
          <a:xfrm>
            <a:off x="6491288" y="4937125"/>
            <a:ext cx="204787" cy="687388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67594" name="Rectangle 19"/>
          <p:cNvSpPr>
            <a:spLocks noChangeArrowheads="1"/>
          </p:cNvSpPr>
          <p:nvPr/>
        </p:nvSpPr>
        <p:spPr bwMode="auto">
          <a:xfrm>
            <a:off x="5834063" y="5013325"/>
            <a:ext cx="190500" cy="611188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67595" name="Rectangle 20"/>
          <p:cNvSpPr>
            <a:spLocks noChangeArrowheads="1"/>
          </p:cNvSpPr>
          <p:nvPr/>
        </p:nvSpPr>
        <p:spPr bwMode="auto">
          <a:xfrm>
            <a:off x="5157788" y="5102225"/>
            <a:ext cx="192087" cy="522288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67596" name="Line 21"/>
          <p:cNvSpPr>
            <a:spLocks noChangeShapeType="1"/>
          </p:cNvSpPr>
          <p:nvPr/>
        </p:nvSpPr>
        <p:spPr bwMode="auto">
          <a:xfrm>
            <a:off x="4629150" y="5630863"/>
            <a:ext cx="3540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597" name="Text Box 22"/>
          <p:cNvSpPr txBox="1">
            <a:spLocks noChangeArrowheads="1"/>
          </p:cNvSpPr>
          <p:nvPr/>
        </p:nvSpPr>
        <p:spPr bwMode="auto">
          <a:xfrm>
            <a:off x="4572000" y="5664200"/>
            <a:ext cx="3473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0       1	     2	  3        4       5</a:t>
            </a:r>
          </a:p>
        </p:txBody>
      </p:sp>
      <p:sp>
        <p:nvSpPr>
          <p:cNvPr id="67598" name="Rectangle 23"/>
          <p:cNvSpPr>
            <a:spLocks noChangeArrowheads="1"/>
          </p:cNvSpPr>
          <p:nvPr/>
        </p:nvSpPr>
        <p:spPr bwMode="auto">
          <a:xfrm>
            <a:off x="7786688" y="4835525"/>
            <a:ext cx="200025" cy="785813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67599" name="Rectangle 24"/>
          <p:cNvSpPr>
            <a:spLocks noChangeArrowheads="1"/>
          </p:cNvSpPr>
          <p:nvPr/>
        </p:nvSpPr>
        <p:spPr bwMode="auto">
          <a:xfrm>
            <a:off x="7783513" y="2414588"/>
            <a:ext cx="203200" cy="2270125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Text Box 25"/>
          <p:cNvSpPr txBox="1">
            <a:spLocks noChangeArrowheads="1"/>
          </p:cNvSpPr>
          <p:nvPr/>
        </p:nvSpPr>
        <p:spPr bwMode="auto">
          <a:xfrm>
            <a:off x="7956550" y="34734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7601" name="Text Box 26"/>
          <p:cNvSpPr txBox="1">
            <a:spLocks noChangeArrowheads="1"/>
          </p:cNvSpPr>
          <p:nvPr/>
        </p:nvSpPr>
        <p:spPr bwMode="auto">
          <a:xfrm>
            <a:off x="7543800" y="4572000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61,814</a:t>
            </a:r>
          </a:p>
        </p:txBody>
      </p:sp>
      <p:sp>
        <p:nvSpPr>
          <p:cNvPr id="67602" name="Text Box 27"/>
          <p:cNvSpPr txBox="1">
            <a:spLocks noChangeArrowheads="1"/>
          </p:cNvSpPr>
          <p:nvPr/>
        </p:nvSpPr>
        <p:spPr bwMode="auto">
          <a:xfrm>
            <a:off x="7391400" y="2133600"/>
            <a:ext cx="9541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$597,000</a:t>
            </a:r>
          </a:p>
        </p:txBody>
      </p:sp>
      <p:sp>
        <p:nvSpPr>
          <p:cNvPr id="67603" name="Text Box 28"/>
          <p:cNvSpPr txBox="1">
            <a:spLocks noChangeArrowheads="1"/>
          </p:cNvSpPr>
          <p:nvPr/>
        </p:nvSpPr>
        <p:spPr bwMode="auto">
          <a:xfrm>
            <a:off x="927477" y="4843046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48,000</a:t>
            </a:r>
          </a:p>
        </p:txBody>
      </p:sp>
      <p:sp>
        <p:nvSpPr>
          <p:cNvPr id="67604" name="Text Box 29"/>
          <p:cNvSpPr txBox="1">
            <a:spLocks noChangeArrowheads="1"/>
          </p:cNvSpPr>
          <p:nvPr/>
        </p:nvSpPr>
        <p:spPr bwMode="auto">
          <a:xfrm>
            <a:off x="1689477" y="4766846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49,440</a:t>
            </a:r>
          </a:p>
        </p:txBody>
      </p:sp>
      <p:sp>
        <p:nvSpPr>
          <p:cNvPr id="67605" name="Text Box 30"/>
          <p:cNvSpPr txBox="1">
            <a:spLocks noChangeArrowheads="1"/>
          </p:cNvSpPr>
          <p:nvPr/>
        </p:nvSpPr>
        <p:spPr bwMode="auto">
          <a:xfrm>
            <a:off x="2362200" y="4648200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50,923</a:t>
            </a:r>
          </a:p>
        </p:txBody>
      </p:sp>
      <p:sp>
        <p:nvSpPr>
          <p:cNvPr id="67606" name="Text Box 31"/>
          <p:cNvSpPr txBox="1">
            <a:spLocks noChangeArrowheads="1"/>
          </p:cNvSpPr>
          <p:nvPr/>
        </p:nvSpPr>
        <p:spPr bwMode="auto">
          <a:xfrm>
            <a:off x="2971800" y="4614446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52,451</a:t>
            </a:r>
          </a:p>
        </p:txBody>
      </p:sp>
      <p:sp>
        <p:nvSpPr>
          <p:cNvPr id="67607" name="Text Box 32"/>
          <p:cNvSpPr txBox="1">
            <a:spLocks noChangeArrowheads="1"/>
          </p:cNvSpPr>
          <p:nvPr/>
        </p:nvSpPr>
        <p:spPr bwMode="auto">
          <a:xfrm>
            <a:off x="3581400" y="4572000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54,025</a:t>
            </a:r>
          </a:p>
        </p:txBody>
      </p:sp>
      <p:sp>
        <p:nvSpPr>
          <p:cNvPr id="67608" name="Text Box 33"/>
          <p:cNvSpPr txBox="1">
            <a:spLocks noChangeArrowheads="1"/>
          </p:cNvSpPr>
          <p:nvPr/>
        </p:nvSpPr>
        <p:spPr bwMode="auto">
          <a:xfrm>
            <a:off x="1600200" y="1600200"/>
            <a:ext cx="155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Lee Vista</a:t>
            </a:r>
          </a:p>
        </p:txBody>
      </p:sp>
      <p:sp>
        <p:nvSpPr>
          <p:cNvPr id="67609" name="Text Box 34"/>
          <p:cNvSpPr txBox="1">
            <a:spLocks noChangeArrowheads="1"/>
          </p:cNvSpPr>
          <p:nvPr/>
        </p:nvSpPr>
        <p:spPr bwMode="auto">
          <a:xfrm>
            <a:off x="5499477" y="4766846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57,400</a:t>
            </a:r>
          </a:p>
        </p:txBody>
      </p:sp>
      <p:sp>
        <p:nvSpPr>
          <p:cNvPr id="67610" name="Text Box 35"/>
          <p:cNvSpPr txBox="1">
            <a:spLocks noChangeArrowheads="1"/>
          </p:cNvSpPr>
          <p:nvPr/>
        </p:nvSpPr>
        <p:spPr bwMode="auto">
          <a:xfrm>
            <a:off x="6156325" y="4690646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58,835</a:t>
            </a:r>
          </a:p>
        </p:txBody>
      </p:sp>
      <p:sp>
        <p:nvSpPr>
          <p:cNvPr id="67611" name="Text Box 36"/>
          <p:cNvSpPr txBox="1">
            <a:spLocks noChangeArrowheads="1"/>
          </p:cNvSpPr>
          <p:nvPr/>
        </p:nvSpPr>
        <p:spPr bwMode="auto">
          <a:xfrm>
            <a:off x="6934200" y="4614446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60,306</a:t>
            </a:r>
          </a:p>
        </p:txBody>
      </p:sp>
      <p:sp>
        <p:nvSpPr>
          <p:cNvPr id="67612" name="Text Box 37"/>
          <p:cNvSpPr txBox="1">
            <a:spLocks noChangeArrowheads="1"/>
          </p:cNvSpPr>
          <p:nvPr/>
        </p:nvSpPr>
        <p:spPr bwMode="auto">
          <a:xfrm>
            <a:off x="5562600" y="1524000"/>
            <a:ext cx="197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Colony Park</a:t>
            </a:r>
          </a:p>
        </p:txBody>
      </p:sp>
      <p:sp>
        <p:nvSpPr>
          <p:cNvPr id="67613" name="Text Box 38"/>
          <p:cNvSpPr txBox="1">
            <a:spLocks noChangeArrowheads="1"/>
          </p:cNvSpPr>
          <p:nvPr/>
        </p:nvSpPr>
        <p:spPr bwMode="auto">
          <a:xfrm>
            <a:off x="3389293" y="2286000"/>
            <a:ext cx="9541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$560,000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Comparing Investments with NPV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If an investor requires a yield of 14%, can one determine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which is the better investment?  Is further information needed?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1447800" y="2971800"/>
            <a:ext cx="185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Price:  $425,000</a:t>
            </a: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5638800" y="2971800"/>
            <a:ext cx="185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Price:  $540,000</a:t>
            </a: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143000" y="3352800"/>
            <a:ext cx="2360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NPV = Value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000">
                <a:latin typeface="Times New Roman" pitchFamily="18" charset="0"/>
              </a:rPr>
              <a:t> Price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5105400" y="3352800"/>
            <a:ext cx="2360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NPV = Value − Price</a:t>
            </a:r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1295400" y="3733800"/>
            <a:ext cx="288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     = $464,480 − 425,000</a:t>
            </a:r>
          </a:p>
          <a:p>
            <a:r>
              <a:rPr lang="en-US" sz="2000">
                <a:latin typeface="Times New Roman" pitchFamily="18" charset="0"/>
              </a:rPr>
              <a:t>       = $39,480 </a:t>
            </a:r>
          </a:p>
        </p:txBody>
      </p:sp>
      <p:sp>
        <p:nvSpPr>
          <p:cNvPr id="230409" name="Text Box 9"/>
          <p:cNvSpPr txBox="1">
            <a:spLocks noChangeArrowheads="1"/>
          </p:cNvSpPr>
          <p:nvPr/>
        </p:nvSpPr>
        <p:spPr bwMode="auto">
          <a:xfrm>
            <a:off x="5105400" y="3733800"/>
            <a:ext cx="2994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       = $510,875 – 540,000</a:t>
            </a:r>
          </a:p>
          <a:p>
            <a:r>
              <a:rPr lang="en-US" sz="2000">
                <a:latin typeface="Times New Roman" pitchFamily="18" charset="0"/>
              </a:rPr>
              <a:t>         = − $29,125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4" grpId="0" autoUpdateAnimBg="0"/>
      <p:bldP spid="230405" grpId="0" autoUpdateAnimBg="0"/>
      <p:bldP spid="230406" grpId="0" autoUpdateAnimBg="0"/>
      <p:bldP spid="230407" grpId="0" autoUpdateAnimBg="0"/>
      <p:bldP spid="230408" grpId="0" autoUpdateAnimBg="0"/>
      <p:bldP spid="23040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End of Chapter 14</a:t>
            </a:r>
          </a:p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Effect of Risk on Value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257800" y="53340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 		       3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257800" y="3733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0 		       3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90600" y="4038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 		       3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334000" y="38100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620000" y="2362200"/>
            <a:ext cx="304800" cy="1447800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359650" y="1905000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60,000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676400" y="2025650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A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140450" y="202565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</a:rPr>
              <a:t>B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066800" y="4114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352800" y="3048000"/>
            <a:ext cx="304800" cy="1066800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895600" y="2590800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50,000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5334000" y="5410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7620000" y="4572000"/>
            <a:ext cx="304800" cy="838200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7359650" y="4114800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40,000</a:t>
            </a:r>
          </a:p>
        </p:txBody>
      </p:sp>
      <p:sp>
        <p:nvSpPr>
          <p:cNvPr id="10258" name="Text Box 17"/>
          <p:cNvSpPr txBox="1">
            <a:spLocks noChangeArrowheads="1"/>
          </p:cNvSpPr>
          <p:nvPr/>
        </p:nvSpPr>
        <p:spPr bwMode="auto">
          <a:xfrm>
            <a:off x="1143000" y="4572000"/>
            <a:ext cx="2408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Outcome = $50,000 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with </a:t>
            </a:r>
            <a:r>
              <a:rPr lang="en-US" sz="2000" dirty="0" smtClean="0">
                <a:latin typeface="+mn-lt"/>
              </a:rPr>
              <a:t>certainty</a:t>
            </a:r>
            <a:endParaRPr lang="en-US" sz="2000" dirty="0">
              <a:latin typeface="+mn-lt"/>
            </a:endParaRPr>
          </a:p>
        </p:txBody>
      </p:sp>
      <p:sp>
        <p:nvSpPr>
          <p:cNvPr id="10259" name="Text Box 18"/>
          <p:cNvSpPr txBox="1">
            <a:spLocks noChangeArrowheads="1"/>
          </p:cNvSpPr>
          <p:nvPr/>
        </p:nvSpPr>
        <p:spPr bwMode="auto">
          <a:xfrm>
            <a:off x="5257800" y="5768975"/>
            <a:ext cx="358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Outcome = $60,000 or $40,000 with even </a:t>
            </a:r>
            <a:r>
              <a:rPr lang="en-US" sz="2000" dirty="0" smtClean="0">
                <a:latin typeface="+mn-lt"/>
              </a:rPr>
              <a:t>chance </a:t>
            </a:r>
            <a:endParaRPr lang="en-US" sz="2000" dirty="0">
              <a:latin typeface="+mn-lt"/>
            </a:endParaRPr>
          </a:p>
        </p:txBody>
      </p:sp>
      <p:sp>
        <p:nvSpPr>
          <p:cNvPr id="10260" name="Text Box 19"/>
          <p:cNvSpPr txBox="1">
            <a:spLocks noChangeArrowheads="1"/>
          </p:cNvSpPr>
          <p:nvPr/>
        </p:nvSpPr>
        <p:spPr bwMode="auto">
          <a:xfrm>
            <a:off x="152400" y="1524000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For which </a:t>
            </a:r>
            <a:r>
              <a:rPr lang="en-US" sz="2400" dirty="0" smtClean="0">
                <a:latin typeface="+mn-lt"/>
              </a:rPr>
              <a:t>investment, A or B,  </a:t>
            </a:r>
            <a:r>
              <a:rPr lang="en-US" sz="2400" dirty="0">
                <a:latin typeface="+mn-lt"/>
              </a:rPr>
              <a:t>would you pay the most?  Why</a:t>
            </a:r>
            <a:r>
              <a:rPr lang="en-US" sz="2400" dirty="0">
                <a:latin typeface="Tahoma" pitchFamily="34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21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Valuation Requires the Use of Time Value of Money Operations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229600" cy="4267200"/>
          </a:xfrm>
        </p:spPr>
        <p:txBody>
          <a:bodyPr/>
          <a:lstStyle/>
          <a:p>
            <a:pPr eaLnBrk="1" hangingPunct="1"/>
            <a:r>
              <a:rPr lang="en-US" dirty="0" smtClean="0"/>
              <a:t>Compounding Operations</a:t>
            </a:r>
          </a:p>
          <a:p>
            <a:pPr lvl="1" eaLnBrk="1" hangingPunct="1"/>
            <a:r>
              <a:rPr lang="en-US" dirty="0" smtClean="0"/>
              <a:t>Future value of a lump sum</a:t>
            </a:r>
          </a:p>
          <a:p>
            <a:pPr lvl="1" eaLnBrk="1" hangingPunct="1"/>
            <a:r>
              <a:rPr lang="en-US" dirty="0" smtClean="0"/>
              <a:t>Future value of an annuity</a:t>
            </a:r>
          </a:p>
          <a:p>
            <a:pPr eaLnBrk="1" hangingPunct="1"/>
            <a:r>
              <a:rPr lang="en-US" dirty="0" smtClean="0"/>
              <a:t>Discounting Operations</a:t>
            </a:r>
          </a:p>
          <a:p>
            <a:pPr lvl="1" eaLnBrk="1" hangingPunct="1"/>
            <a:r>
              <a:rPr lang="en-US" dirty="0" smtClean="0"/>
              <a:t>Present value of a lump sum</a:t>
            </a:r>
          </a:p>
          <a:p>
            <a:pPr lvl="1" eaLnBrk="1" hangingPunct="1"/>
            <a:r>
              <a:rPr lang="en-US" dirty="0" smtClean="0"/>
              <a:t>Present value of an annuity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5575"/>
            <a:ext cx="8610600" cy="12160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How Money Works: Remember the Compounding Process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2209800" y="3352800"/>
            <a:ext cx="563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117725" y="3317875"/>
            <a:ext cx="528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0	1	  2	    3	      4	      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133600" y="2590800"/>
            <a:ext cx="304800" cy="762000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3048000" y="2514600"/>
            <a:ext cx="304800" cy="838200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4038600" y="2438400"/>
            <a:ext cx="304800" cy="914400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5105400" y="2286000"/>
            <a:ext cx="304800" cy="1066800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6172200" y="2057400"/>
            <a:ext cx="304800" cy="1295400"/>
          </a:xfrm>
          <a:prstGeom prst="rect">
            <a:avLst/>
          </a:prstGeom>
          <a:solidFill>
            <a:srgbClr val="27436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85812" y="3962400"/>
            <a:ext cx="8053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</a:rPr>
              <a:t> Year          Beginning </a:t>
            </a:r>
            <a:r>
              <a:rPr lang="en-US" sz="2000" b="1" dirty="0">
                <a:latin typeface="Times New Roman" pitchFamily="18" charset="0"/>
              </a:rPr>
              <a:t>Amount  </a:t>
            </a:r>
            <a:r>
              <a:rPr lang="en-US" sz="2000" b="1" dirty="0" smtClean="0">
                <a:latin typeface="Times New Roman" pitchFamily="18" charset="0"/>
              </a:rPr>
              <a:t>       Interest </a:t>
            </a:r>
            <a:r>
              <a:rPr lang="en-US" sz="2000" b="1" dirty="0">
                <a:latin typeface="Times New Roman" pitchFamily="18" charset="0"/>
              </a:rPr>
              <a:t>(10%)   </a:t>
            </a:r>
            <a:r>
              <a:rPr lang="en-US" sz="2000" b="1" dirty="0" smtClean="0">
                <a:latin typeface="Times New Roman" pitchFamily="18" charset="0"/>
              </a:rPr>
              <a:t>        Ending </a:t>
            </a:r>
            <a:r>
              <a:rPr lang="en-US" sz="2000" b="1" dirty="0">
                <a:latin typeface="Times New Roman" pitchFamily="18" charset="0"/>
              </a:rPr>
              <a:t>Amount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830263" y="4419600"/>
            <a:ext cx="749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1		100		      10.00		110.00	</a:t>
            </a: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830263" y="4876800"/>
            <a:ext cx="749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2		110		      11.00		121.00	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830263" y="5334000"/>
            <a:ext cx="757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3		121		      12.10		133.10	 </a:t>
            </a:r>
          </a:p>
        </p:txBody>
      </p:sp>
      <p:sp>
        <p:nvSpPr>
          <p:cNvPr id="192526" name="Text Box 14"/>
          <p:cNvSpPr txBox="1">
            <a:spLocks noChangeArrowheads="1"/>
          </p:cNvSpPr>
          <p:nvPr/>
        </p:nvSpPr>
        <p:spPr bwMode="auto">
          <a:xfrm>
            <a:off x="830263" y="5791200"/>
            <a:ext cx="749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 4		133.10		      13.31		146.41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8" grpId="0" animBg="1"/>
      <p:bldP spid="192519" grpId="0" animBg="1"/>
      <p:bldP spid="192520" grpId="0" animBg="1"/>
      <p:bldP spid="192521" grpId="0" animBg="1"/>
      <p:bldP spid="192523" grpId="0" build="p" autoUpdateAnimBg="0"/>
      <p:bldP spid="192524" grpId="0" autoUpdateAnimBg="0"/>
      <p:bldP spid="192525" grpId="0" autoUpdateAnimBg="0"/>
      <p:bldP spid="19252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Why Does Time Affect Value</a:t>
            </a:r>
            <a:r>
              <a:rPr lang="en-US" dirty="0" smtClean="0"/>
              <a:t>?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524000" y="1905460"/>
            <a:ext cx="6172200" cy="2461757"/>
            <a:chOff x="1344" y="1612"/>
            <a:chExt cx="3120" cy="1000"/>
          </a:xfrm>
        </p:grpSpPr>
        <p:sp>
          <p:nvSpPr>
            <p:cNvPr id="24582" name="Line 4"/>
            <p:cNvSpPr>
              <a:spLocks noChangeShapeType="1"/>
            </p:cNvSpPr>
            <p:nvPr/>
          </p:nvSpPr>
          <p:spPr bwMode="auto">
            <a:xfrm>
              <a:off x="1584" y="2400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Text Box 5"/>
            <p:cNvSpPr txBox="1">
              <a:spLocks noChangeArrowheads="1"/>
            </p:cNvSpPr>
            <p:nvPr/>
          </p:nvSpPr>
          <p:spPr bwMode="auto">
            <a:xfrm>
              <a:off x="1526" y="2426"/>
              <a:ext cx="293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0	   1	        2	              3                4</a:t>
              </a:r>
            </a:p>
          </p:txBody>
        </p:sp>
        <p:sp>
          <p:nvSpPr>
            <p:cNvPr id="24584" name="Rectangle 6"/>
            <p:cNvSpPr>
              <a:spLocks noChangeArrowheads="1"/>
            </p:cNvSpPr>
            <p:nvPr/>
          </p:nvSpPr>
          <p:spPr bwMode="auto">
            <a:xfrm>
              <a:off x="1536" y="1776"/>
              <a:ext cx="192" cy="624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4585" name="Rectangle 7"/>
            <p:cNvSpPr>
              <a:spLocks noChangeArrowheads="1"/>
            </p:cNvSpPr>
            <p:nvPr/>
          </p:nvSpPr>
          <p:spPr bwMode="auto">
            <a:xfrm>
              <a:off x="2112" y="1776"/>
              <a:ext cx="192" cy="624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4586" name="Text Box 8"/>
            <p:cNvSpPr txBox="1">
              <a:spLocks noChangeArrowheads="1"/>
            </p:cNvSpPr>
            <p:nvPr/>
          </p:nvSpPr>
          <p:spPr bwMode="auto">
            <a:xfrm>
              <a:off x="1344" y="1612"/>
              <a:ext cx="44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 $100</a:t>
              </a:r>
            </a:p>
          </p:txBody>
        </p:sp>
        <p:sp>
          <p:nvSpPr>
            <p:cNvPr id="24587" name="Text Box 9"/>
            <p:cNvSpPr txBox="1">
              <a:spLocks noChangeArrowheads="1"/>
            </p:cNvSpPr>
            <p:nvPr/>
          </p:nvSpPr>
          <p:spPr bwMode="auto">
            <a:xfrm>
              <a:off x="1960" y="1612"/>
              <a:ext cx="44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 $100</a:t>
              </a:r>
            </a:p>
          </p:txBody>
        </p:sp>
      </p:grp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762000" y="4572000"/>
            <a:ext cx="81018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Why is cash flow A worth more than cash flow B?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762000" y="5181600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If cash flow A can be invested to yield 10% per year, how much is cash flow B worth?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9413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Why Does Time Affect Value?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V="1">
            <a:off x="1543050" y="4114800"/>
            <a:ext cx="630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1143000" y="1905225"/>
            <a:ext cx="7163826" cy="2666879"/>
            <a:chOff x="1344" y="1647"/>
            <a:chExt cx="3154" cy="927"/>
          </a:xfrm>
        </p:grpSpPr>
        <p:sp>
          <p:nvSpPr>
            <p:cNvPr id="25606" name="Text Box 5"/>
            <p:cNvSpPr txBox="1">
              <a:spLocks noChangeArrowheads="1"/>
            </p:cNvSpPr>
            <p:nvPr/>
          </p:nvSpPr>
          <p:spPr bwMode="auto">
            <a:xfrm>
              <a:off x="1560" y="2415"/>
              <a:ext cx="2938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0	      1	              2	           3                  4</a:t>
              </a:r>
            </a:p>
          </p:txBody>
        </p:sp>
        <p:sp>
          <p:nvSpPr>
            <p:cNvPr id="25607" name="Rectangle 6"/>
            <p:cNvSpPr>
              <a:spLocks noChangeArrowheads="1"/>
            </p:cNvSpPr>
            <p:nvPr/>
          </p:nvSpPr>
          <p:spPr bwMode="auto">
            <a:xfrm>
              <a:off x="2784" y="1791"/>
              <a:ext cx="192" cy="624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5608" name="Rectangle 7"/>
            <p:cNvSpPr>
              <a:spLocks noChangeArrowheads="1"/>
            </p:cNvSpPr>
            <p:nvPr/>
          </p:nvSpPr>
          <p:spPr bwMode="auto">
            <a:xfrm>
              <a:off x="1536" y="1791"/>
              <a:ext cx="192" cy="624"/>
            </a:xfrm>
            <a:prstGeom prst="rect">
              <a:avLst/>
            </a:prstGeom>
            <a:solidFill>
              <a:srgbClr val="2743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5609" name="Text Box 8"/>
            <p:cNvSpPr txBox="1">
              <a:spLocks noChangeArrowheads="1"/>
            </p:cNvSpPr>
            <p:nvPr/>
          </p:nvSpPr>
          <p:spPr bwMode="auto">
            <a:xfrm>
              <a:off x="2592" y="1647"/>
              <a:ext cx="450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   $100</a:t>
              </a:r>
            </a:p>
          </p:txBody>
        </p:sp>
        <p:sp>
          <p:nvSpPr>
            <p:cNvPr id="25610" name="Text Box 9"/>
            <p:cNvSpPr txBox="1">
              <a:spLocks noChangeArrowheads="1"/>
            </p:cNvSpPr>
            <p:nvPr/>
          </p:nvSpPr>
          <p:spPr bwMode="auto">
            <a:xfrm>
              <a:off x="1344" y="1647"/>
              <a:ext cx="450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   $100</a:t>
              </a:r>
            </a:p>
          </p:txBody>
        </p:sp>
      </p:grp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1066800" y="4800600"/>
            <a:ext cx="7620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03F70"/>
                </a:solidFill>
                <a:latin typeface="+mn-lt"/>
              </a:rPr>
              <a:t>If cash flow A can be invested to yield 10% per year during years 1 </a:t>
            </a:r>
            <a:r>
              <a:rPr lang="en-US" sz="2400" dirty="0">
                <a:solidFill>
                  <a:srgbClr val="303F70"/>
                </a:solidFill>
                <a:latin typeface="+mn-lt"/>
              </a:rPr>
              <a:t>&amp;</a:t>
            </a:r>
            <a:r>
              <a:rPr lang="en-US" sz="2800" dirty="0">
                <a:solidFill>
                  <a:srgbClr val="303F70"/>
                </a:solidFill>
                <a:latin typeface="+mn-lt"/>
              </a:rPr>
              <a:t> 2, how much is cash flow C worth at time 0?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odule">
  <a:themeElements>
    <a:clrScheme name="Custom 3">
      <a:dk1>
        <a:srgbClr val="2A4A75"/>
      </a:dk1>
      <a:lt1>
        <a:sysClr val="window" lastClr="FFFFFF"/>
      </a:lt1>
      <a:dk2>
        <a:srgbClr val="35385A"/>
      </a:dk2>
      <a:lt2>
        <a:srgbClr val="DEF5FA"/>
      </a:lt2>
      <a:accent1>
        <a:srgbClr val="39639D"/>
      </a:accent1>
      <a:accent2>
        <a:srgbClr val="92D050"/>
      </a:accent2>
      <a:accent3>
        <a:srgbClr val="EB641B"/>
      </a:accent3>
      <a:accent4>
        <a:srgbClr val="00B050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2858</Words>
  <Application>Microsoft Office PowerPoint</Application>
  <PresentationFormat>On-screen Show (4:3)</PresentationFormat>
  <Paragraphs>593</Paragraphs>
  <Slides>47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1_Module</vt:lpstr>
      <vt:lpstr>Worksheet</vt:lpstr>
      <vt:lpstr>Chapter 14:</vt:lpstr>
      <vt:lpstr>Value: The Central Idea</vt:lpstr>
      <vt:lpstr>Value Depends on…?</vt:lpstr>
      <vt:lpstr>Effect of Timing on Value</vt:lpstr>
      <vt:lpstr>Effect of Risk on Value</vt:lpstr>
      <vt:lpstr>Valuation Requires the Use of Time Value of Money Operations</vt:lpstr>
      <vt:lpstr>How Money Works: Remember the Compounding Process</vt:lpstr>
      <vt:lpstr>Why Does Time Affect Value?</vt:lpstr>
      <vt:lpstr>Why Does Time Affect Value?</vt:lpstr>
      <vt:lpstr>Discounting Brings Future Values Back Down the Compounding Curve</vt:lpstr>
      <vt:lpstr>Terminology of Time Value</vt:lpstr>
      <vt:lpstr>Compounding Example:                    5 years at 5% per Year </vt:lpstr>
      <vt:lpstr>The Math of Compounding</vt:lpstr>
      <vt:lpstr>The Calculator Keystrokes</vt:lpstr>
      <vt:lpstr>Compounding Example: 5 Years at 10% per Year </vt:lpstr>
      <vt:lpstr>The Calculator Keystrokes</vt:lpstr>
      <vt:lpstr>Accumulated Value of a Series of Deposits (with Compounding)</vt:lpstr>
      <vt:lpstr>Calculator Keystrokes</vt:lpstr>
      <vt:lpstr>Accumulated Value: Annuity Due</vt:lpstr>
      <vt:lpstr>Repeat Keystrokes, with Calculator in Begin Mode</vt:lpstr>
      <vt:lpstr>What Will Be the Future Value of Your 401(k)?</vt:lpstr>
      <vt:lpstr>The Keystrokes</vt:lpstr>
      <vt:lpstr>What Will Be the Future Value of Your 401(k)?</vt:lpstr>
      <vt:lpstr>Discounting, Again</vt:lpstr>
      <vt:lpstr>The Math of Present Value</vt:lpstr>
      <vt:lpstr>The Keystrokes</vt:lpstr>
      <vt:lpstr>Practice Problem</vt:lpstr>
      <vt:lpstr>Present Value of an Annuity</vt:lpstr>
      <vt:lpstr>The Keystrokes</vt:lpstr>
      <vt:lpstr>Annuity vs. Annuity Due</vt:lpstr>
      <vt:lpstr>Practice Problem</vt:lpstr>
      <vt:lpstr>Practice Problem</vt:lpstr>
      <vt:lpstr>Practice Problem</vt:lpstr>
      <vt:lpstr>A Real Estate Application of TVM</vt:lpstr>
      <vt:lpstr>The Keystrokes</vt:lpstr>
      <vt:lpstr>Valuing a Property with Uneven Cash Flows: Lee Vista</vt:lpstr>
      <vt:lpstr>Calculator Solution for Uneven Cash Flows:  Lee Vista</vt:lpstr>
      <vt:lpstr>Longer Maturity Makes PV More Sensitive to the Discount Rate</vt:lpstr>
      <vt:lpstr>Yield/Internal Rate of Return</vt:lpstr>
      <vt:lpstr>Yield/IRR Depends on Selling Price</vt:lpstr>
      <vt:lpstr>Required Yield Affects Value: The Case of Lee Vista</vt:lpstr>
      <vt:lpstr>The Spectrum of Risk in Investments</vt:lpstr>
      <vt:lpstr>Information on Required Returns/IRRs</vt:lpstr>
      <vt:lpstr>Information on Required Returns/IRRs</vt:lpstr>
      <vt:lpstr>Lee Vista vs. Colony Park</vt:lpstr>
      <vt:lpstr>Comparing Investments with NPV</vt:lpstr>
      <vt:lpstr>PowerPoint Presentation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15:</dc:title>
  <dc:creator>Katherine Mau</dc:creator>
  <cp:lastModifiedBy>Lohn, Jennifer</cp:lastModifiedBy>
  <cp:revision>38</cp:revision>
  <dcterms:created xsi:type="dcterms:W3CDTF">2009-06-23T15:15:38Z</dcterms:created>
  <dcterms:modified xsi:type="dcterms:W3CDTF">2017-08-04T16:57:08Z</dcterms:modified>
</cp:coreProperties>
</file>