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4"/>
  </p:notesMasterIdLst>
  <p:handoutMasterIdLst>
    <p:handoutMasterId r:id="rId55"/>
  </p:handoutMasterIdLst>
  <p:sldIdLst>
    <p:sldId id="309" r:id="rId2"/>
    <p:sldId id="385" r:id="rId3"/>
    <p:sldId id="386" r:id="rId4"/>
    <p:sldId id="387" r:id="rId5"/>
    <p:sldId id="311" r:id="rId6"/>
    <p:sldId id="354" r:id="rId7"/>
    <p:sldId id="388" r:id="rId8"/>
    <p:sldId id="389" r:id="rId9"/>
    <p:sldId id="390" r:id="rId10"/>
    <p:sldId id="391" r:id="rId11"/>
    <p:sldId id="318" r:id="rId12"/>
    <p:sldId id="319" r:id="rId13"/>
    <p:sldId id="392" r:id="rId14"/>
    <p:sldId id="393" r:id="rId15"/>
    <p:sldId id="394" r:id="rId16"/>
    <p:sldId id="395" r:id="rId17"/>
    <p:sldId id="359" r:id="rId18"/>
    <p:sldId id="397" r:id="rId19"/>
    <p:sldId id="324" r:id="rId20"/>
    <p:sldId id="351" r:id="rId21"/>
    <p:sldId id="365" r:id="rId22"/>
    <p:sldId id="396" r:id="rId23"/>
    <p:sldId id="362" r:id="rId24"/>
    <p:sldId id="368" r:id="rId25"/>
    <p:sldId id="367" r:id="rId26"/>
    <p:sldId id="369" r:id="rId27"/>
    <p:sldId id="370" r:id="rId28"/>
    <p:sldId id="336" r:id="rId29"/>
    <p:sldId id="398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99" r:id="rId42"/>
    <p:sldId id="356" r:id="rId43"/>
    <p:sldId id="343" r:id="rId44"/>
    <p:sldId id="353" r:id="rId45"/>
    <p:sldId id="352" r:id="rId46"/>
    <p:sldId id="382" r:id="rId47"/>
    <p:sldId id="383" r:id="rId48"/>
    <p:sldId id="400" r:id="rId49"/>
    <p:sldId id="401" r:id="rId50"/>
    <p:sldId id="402" r:id="rId51"/>
    <p:sldId id="403" r:id="rId52"/>
    <p:sldId id="349" r:id="rId5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39639D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7" autoAdjust="0"/>
    <p:restoredTop sz="94630" autoAdjust="0"/>
  </p:normalViewPr>
  <p:slideViewPr>
    <p:cSldViewPr>
      <p:cViewPr varScale="1">
        <p:scale>
          <a:sx n="113" d="100"/>
          <a:sy n="113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30DCCA-73F2-4343-B48F-DAC82B39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9525D7-C827-4A69-826E-CF772AC59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2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dirty="0" smtClean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4556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87FF-FCE7-4D8E-BCC7-53A71F28B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476999"/>
            <a:ext cx="6929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4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4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niemae.com/" TargetMode="External"/><Relationship Id="rId2" Type="http://schemas.openxmlformats.org/officeDocument/2006/relationships/hyperlink" Target="http://www.hud.gov/local/shared/working/localpo/xmfhsgprograms.cfm?state=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ddiemac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feasanc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762317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Chapter 16: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29384"/>
            <a:ext cx="8077200" cy="1499616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Commercial Mortgage                     Types and Decisions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Other Forms of Permanent Financing for Existing Properties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Floating (i.e., adjustable) rate mortgage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Rate changes periodically based on ∆s in index rate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Index rate is </a:t>
            </a:r>
            <a:r>
              <a:rPr lang="en-US" b="1" dirty="0" smtClean="0"/>
              <a:t>typically LIBOR</a:t>
            </a:r>
            <a:r>
              <a:rPr lang="en-US" dirty="0" smtClean="0"/>
              <a:t>, but may be “prime” rate or other short-term benchmark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Commercial banks most commonly provide floating rate loans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Better matches the maturity of their real estate assets with the maturities of their liabilities</a:t>
            </a:r>
          </a:p>
          <a:p>
            <a:pPr lvl="2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7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219200"/>
          </a:xfrm>
        </p:spPr>
        <p:txBody>
          <a:bodyPr>
            <a:noAutofit/>
          </a:bodyPr>
          <a:lstStyle/>
          <a:p>
            <a:r>
              <a:rPr lang="en-US" sz="3600" dirty="0"/>
              <a:t>Other Forms of Permanent Financing for Existing Properties</a:t>
            </a:r>
            <a:endParaRPr lang="en-US" sz="3600" dirty="0" smtClean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Sale-leaseback</a:t>
            </a:r>
          </a:p>
          <a:p>
            <a:pPr lvl="1" eaLnBrk="1" hangingPunct="1"/>
            <a:r>
              <a:rPr lang="en-US" dirty="0" smtClean="0"/>
              <a:t>Owner-user (bank, restaurant, drug store, </a:t>
            </a:r>
            <a:r>
              <a:rPr lang="en-US" sz="2400" dirty="0" smtClean="0"/>
              <a:t>etc.</a:t>
            </a:r>
            <a:r>
              <a:rPr lang="en-US" dirty="0" smtClean="0"/>
              <a:t>) sells property to long-term RE investor such as a </a:t>
            </a:r>
          </a:p>
          <a:p>
            <a:pPr lvl="2" eaLnBrk="1" hangingPunct="1"/>
            <a:r>
              <a:rPr lang="en-US" dirty="0" smtClean="0"/>
              <a:t>pension fund</a:t>
            </a:r>
          </a:p>
          <a:p>
            <a:pPr lvl="2" eaLnBrk="1" hangingPunct="1"/>
            <a:r>
              <a:rPr lang="en-US" dirty="0" smtClean="0"/>
              <a:t>limited liability company</a:t>
            </a:r>
          </a:p>
          <a:p>
            <a:pPr lvl="2" eaLnBrk="1" hangingPunct="1"/>
            <a:r>
              <a:rPr lang="en-US" dirty="0" smtClean="0"/>
              <a:t>REIT</a:t>
            </a:r>
          </a:p>
          <a:p>
            <a:pPr lvl="1" eaLnBrk="1" hangingPunct="1"/>
            <a:r>
              <a:rPr lang="en-US" dirty="0" smtClean="0"/>
              <a:t>User then leases property back from the investor(s) </a:t>
            </a:r>
            <a:r>
              <a:rPr lang="en-US" sz="2000" dirty="0" smtClean="0"/>
              <a:t>&amp;</a:t>
            </a:r>
            <a:r>
              <a:rPr lang="en-US" dirty="0" smtClean="0"/>
              <a:t> occupies it under a long-term net lease</a:t>
            </a:r>
          </a:p>
          <a:p>
            <a:pPr lvl="1" eaLnBrk="1" hangingPunct="1">
              <a:lnSpc>
                <a:spcPct val="7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Sale-Leaseback (continued)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Benefits to original owner (now tenant):</a:t>
            </a:r>
          </a:p>
          <a:p>
            <a:pPr lvl="1" eaLnBrk="1" hangingPunct="1"/>
            <a:r>
              <a:rPr lang="en-US" dirty="0" smtClean="0"/>
              <a:t>Lease payment is deductible for income taxes</a:t>
            </a:r>
          </a:p>
          <a:p>
            <a:pPr lvl="1" eaLnBrk="1" hangingPunct="1"/>
            <a:r>
              <a:rPr lang="en-US" dirty="0" smtClean="0"/>
              <a:t>Capital from sale can be invested in core business of company</a:t>
            </a:r>
          </a:p>
          <a:p>
            <a:pPr eaLnBrk="1" hangingPunct="1"/>
            <a:r>
              <a:rPr lang="en-US" dirty="0" smtClean="0"/>
              <a:t>Investor benefits:</a:t>
            </a:r>
          </a:p>
          <a:p>
            <a:pPr lvl="1" eaLnBrk="1" hangingPunct="1"/>
            <a:r>
              <a:rPr lang="en-US" dirty="0" smtClean="0"/>
              <a:t>Can be relatively safe investment (depending on credit worthiness of tenant)</a:t>
            </a:r>
          </a:p>
          <a:p>
            <a:pPr lvl="1"/>
            <a:r>
              <a:rPr lang="en-US" dirty="0"/>
              <a:t>Often long term triple-net </a:t>
            </a:r>
            <a:r>
              <a:rPr lang="en-US" dirty="0" smtClean="0"/>
              <a:t>leases </a:t>
            </a:r>
            <a:r>
              <a:rPr lang="en-US" dirty="0"/>
              <a:t>to “credit” </a:t>
            </a:r>
            <a:r>
              <a:rPr lang="en-US" dirty="0" smtClean="0"/>
              <a:t>tenants</a:t>
            </a:r>
            <a:endParaRPr lang="en-US" dirty="0"/>
          </a:p>
          <a:p>
            <a:pPr marL="768096" lvl="2" indent="0" eaLnBrk="1" hangingPunct="1">
              <a:lnSpc>
                <a:spcPct val="7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7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382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Mortgages </a:t>
            </a:r>
            <a:r>
              <a:rPr lang="en-US" sz="3200" dirty="0" smtClean="0"/>
              <a:t>&amp;</a:t>
            </a:r>
            <a:r>
              <a:rPr lang="en-US" sz="3600" dirty="0" smtClean="0"/>
              <a:t> Mezzanine Loans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Supplements underlying first mtg. loan </a:t>
            </a:r>
          </a:p>
          <a:p>
            <a:r>
              <a:rPr lang="en-US" dirty="0" smtClean="0"/>
              <a:t>Sometimes is a 2</a:t>
            </a:r>
            <a:r>
              <a:rPr lang="en-US" baseline="30000" dirty="0" smtClean="0"/>
              <a:t>nd</a:t>
            </a:r>
            <a:r>
              <a:rPr lang="en-US" dirty="0" smtClean="0"/>
              <a:t> mortgage loan </a:t>
            </a:r>
          </a:p>
          <a:p>
            <a:pPr lvl="1"/>
            <a:r>
              <a:rPr lang="en-US" dirty="0" smtClean="0"/>
              <a:t>i.e., secured by property</a:t>
            </a:r>
          </a:p>
          <a:p>
            <a:r>
              <a:rPr lang="en-US" dirty="0" smtClean="0"/>
              <a:t>More often </a:t>
            </a:r>
            <a:r>
              <a:rPr lang="en-US" b="1" dirty="0" smtClean="0"/>
              <a:t>is a non-mortgage loan</a:t>
            </a:r>
            <a:r>
              <a:rPr lang="en-US" dirty="0" smtClean="0"/>
              <a:t> secured by a pledge of borrowers’ ownership interest(s) in entity </a:t>
            </a:r>
          </a:p>
          <a:p>
            <a:pPr lvl="1"/>
            <a:r>
              <a:rPr lang="en-US" dirty="0" smtClean="0"/>
              <a:t>If borrower defaults, </a:t>
            </a:r>
            <a:r>
              <a:rPr lang="en-US" dirty="0" err="1" smtClean="0"/>
              <a:t>mezz</a:t>
            </a:r>
            <a:r>
              <a:rPr lang="en-US" dirty="0" smtClean="0"/>
              <a:t> lender takes over borrower’s ownership position</a:t>
            </a:r>
          </a:p>
          <a:p>
            <a:pPr lvl="2"/>
            <a:r>
              <a:rPr lang="en-US" dirty="0" smtClean="0"/>
              <a:t>May give them more control…can negotiate with first lien holder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1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69720"/>
            <a:ext cx="7086600" cy="521208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Adding a Mezzanine Loan or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Mortgage to the “Capital Stack”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81600" y="3733800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Interest-only loan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86400" y="3429000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Interest-only loan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48200" y="1981200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 smtClean="0"/>
              <a:t>Exhibit 16-3</a:t>
            </a:r>
            <a:endParaRPr lang="en-US" sz="1600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69720"/>
            <a:ext cx="7086600" cy="521208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Adding a Mezzanine Loan or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Mortgage to the “Capital Stack”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6400800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>
                <a:latin typeface="+mn-lt"/>
              </a:rPr>
              <a:t>Why does </a:t>
            </a:r>
            <a:r>
              <a:rPr lang="en-US" sz="1600" b="0" dirty="0" smtClean="0">
                <a:latin typeface="+mn-lt"/>
              </a:rPr>
              <a:t>increased leverage in this example increase </a:t>
            </a:r>
            <a:r>
              <a:rPr lang="en-US" sz="1600" b="0" dirty="0">
                <a:latin typeface="+mn-lt"/>
              </a:rPr>
              <a:t>expected </a:t>
            </a:r>
            <a:r>
              <a:rPr lang="en-US" sz="1600" b="0" dirty="0" smtClean="0">
                <a:latin typeface="+mn-lt"/>
              </a:rPr>
              <a:t>first year return on equity?</a:t>
            </a:r>
            <a:endParaRPr lang="en-US" sz="1600" b="0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81600" y="3761601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Interest-only loan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86400" y="3380601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/>
              <a:t>Interest-only loan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81800" y="510540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0" dirty="0" smtClean="0"/>
              <a:t>Weighted average cost of debt</a:t>
            </a:r>
          </a:p>
          <a:p>
            <a:pPr algn="ctr" eaLnBrk="1" hangingPunct="1"/>
            <a:r>
              <a:rPr lang="en-US" sz="1200" b="0" dirty="0" smtClean="0"/>
              <a:t>= (6.5/8.5)x0.04 + (2.0/8.5)x0.11</a:t>
            </a:r>
          </a:p>
          <a:p>
            <a:pPr algn="ctr" eaLnBrk="1" hangingPunct="1"/>
            <a:r>
              <a:rPr lang="en-US" sz="1200" b="0" dirty="0" smtClean="0"/>
              <a:t>=0.0564 or 5.6%</a:t>
            </a:r>
          </a:p>
          <a:p>
            <a:pPr algn="ctr" eaLnBrk="1" hangingPunct="1"/>
            <a:r>
              <a:rPr lang="en-US" sz="1200" b="0" dirty="0" smtClean="0"/>
              <a:t>which is &lt; 7.5% cap rate</a:t>
            </a:r>
            <a:endParaRPr lang="en-US" sz="1200" b="0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7543800" y="59436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48200" y="1981200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 smtClean="0"/>
              <a:t>Exhibit 16-3</a:t>
            </a:r>
            <a:endParaRPr lang="en-US" sz="16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7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382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Mezzanine Lending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Is more expensive than 1</a:t>
            </a:r>
            <a:r>
              <a:rPr lang="en-US" baseline="30000" dirty="0" smtClean="0"/>
              <a:t>st</a:t>
            </a:r>
            <a:r>
              <a:rPr lang="en-US" dirty="0" smtClean="0"/>
              <a:t> mortgage loan</a:t>
            </a:r>
          </a:p>
          <a:p>
            <a:r>
              <a:rPr lang="en-US" dirty="0" smtClean="0"/>
              <a:t>But…may be less expensive than raising additional equity capital</a:t>
            </a:r>
          </a:p>
          <a:p>
            <a:pPr lvl="1"/>
            <a:r>
              <a:rPr lang="en-US" sz="2200" dirty="0" smtClean="0"/>
              <a:t>And…sponsor keeps a larger % of equity ownership</a:t>
            </a:r>
          </a:p>
          <a:p>
            <a:r>
              <a:rPr lang="en-US" dirty="0" err="1" smtClean="0"/>
              <a:t>Mezz</a:t>
            </a:r>
            <a:r>
              <a:rPr lang="en-US" dirty="0" smtClean="0"/>
              <a:t> lenders include: </a:t>
            </a:r>
          </a:p>
          <a:p>
            <a:pPr lvl="1"/>
            <a:r>
              <a:rPr lang="en-US" dirty="0" smtClean="0"/>
              <a:t>private equity funds</a:t>
            </a:r>
          </a:p>
          <a:p>
            <a:pPr lvl="1"/>
            <a:r>
              <a:rPr lang="en-US" dirty="0" smtClean="0"/>
              <a:t>off-shore investors</a:t>
            </a:r>
          </a:p>
          <a:p>
            <a:pPr lvl="1"/>
            <a:r>
              <a:rPr lang="en-US" dirty="0" smtClean="0"/>
              <a:t>insurance companies, and </a:t>
            </a:r>
          </a:p>
          <a:p>
            <a:pPr lvl="1"/>
            <a:r>
              <a:rPr lang="en-US" dirty="0" smtClean="0"/>
              <a:t>pension funds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3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82000" cy="1241425"/>
          </a:xfrm>
        </p:spPr>
        <p:txBody>
          <a:bodyPr>
            <a:noAutofit/>
          </a:bodyPr>
          <a:lstStyle/>
          <a:p>
            <a:r>
              <a:rPr lang="en-US" sz="3600" dirty="0"/>
              <a:t>Other Forms of Permanent Financing for Existing Properties</a:t>
            </a:r>
            <a:endParaRPr lang="en-US" sz="3600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FHA insured loans for investment in low </a:t>
            </a:r>
            <a:r>
              <a:rPr lang="en-US" sz="2400" dirty="0" smtClean="0"/>
              <a:t>&amp;</a:t>
            </a:r>
            <a:r>
              <a:rPr lang="en-US" dirty="0" smtClean="0"/>
              <a:t> moderate income multifamily housing</a:t>
            </a:r>
            <a:r>
              <a:rPr lang="en-US" sz="1700" dirty="0" smtClean="0">
                <a:hlinkClick r:id="rId2"/>
              </a:rPr>
              <a:t>       www.hud.gov/local/shared/working/localpo/xmfhsgprograms.cfm?state=ak</a:t>
            </a:r>
            <a:endParaRPr lang="en-US" sz="1700" dirty="0" smtClean="0"/>
          </a:p>
          <a:p>
            <a:pPr marL="118872" indent="0">
              <a:buNone/>
            </a:pPr>
            <a:endParaRPr lang="en-US" sz="1700" dirty="0"/>
          </a:p>
          <a:p>
            <a:pPr eaLnBrk="1" hangingPunct="1"/>
            <a:r>
              <a:rPr lang="en-US" dirty="0" smtClean="0"/>
              <a:t>Freddie Mac </a:t>
            </a:r>
            <a:r>
              <a:rPr lang="en-US" sz="2400" dirty="0" smtClean="0"/>
              <a:t>&amp;</a:t>
            </a:r>
            <a:r>
              <a:rPr lang="en-US" dirty="0" smtClean="0"/>
              <a:t> Fannie Mae multifamily lending programs</a:t>
            </a:r>
          </a:p>
          <a:p>
            <a:pPr lvl="1" eaLnBrk="1" hangingPunct="1"/>
            <a:r>
              <a:rPr lang="en-US" dirty="0" smtClean="0"/>
              <a:t>Many targeted to low </a:t>
            </a:r>
            <a:r>
              <a:rPr lang="en-US" sz="2000" dirty="0" smtClean="0"/>
              <a:t>&amp;</a:t>
            </a:r>
            <a:r>
              <a:rPr lang="en-US" dirty="0" smtClean="0"/>
              <a:t> moderate income housing</a:t>
            </a:r>
          </a:p>
          <a:p>
            <a:pPr lvl="1" eaLnBrk="1" hangingPunct="1"/>
            <a:r>
              <a:rPr lang="en-US" dirty="0" smtClean="0"/>
              <a:t>See Fannie </a:t>
            </a:r>
            <a:r>
              <a:rPr lang="en-US" sz="2000" dirty="0" smtClean="0"/>
              <a:t>&amp;</a:t>
            </a:r>
            <a:r>
              <a:rPr lang="en-US" dirty="0" smtClean="0"/>
              <a:t> Freddie websites (</a:t>
            </a:r>
            <a:r>
              <a:rPr lang="en-US" dirty="0" smtClean="0">
                <a:hlinkClick r:id="rId3"/>
              </a:rPr>
              <a:t>www.fanniemae.com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www.freddiemac.com</a:t>
            </a:r>
            <a:r>
              <a:rPr lang="en-US" dirty="0" smtClean="0"/>
              <a:t>)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077200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Underwriting Ratios                        Used by CRE Lenders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2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Debt Coverage Ratio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2672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Indicator of “cash flow cushion” from lender’s perspective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where</a:t>
            </a:r>
            <a:r>
              <a:rPr lang="en-US" sz="2600" dirty="0" smtClean="0"/>
              <a:t>: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600" dirty="0" smtClean="0"/>
              <a:t>		</a:t>
            </a:r>
            <a:r>
              <a:rPr lang="en-US" sz="2400" dirty="0" smtClean="0"/>
              <a:t>NOI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first year (next 12 months) NOI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		DS is annual debt service (monthly payment x 12)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 smtClean="0"/>
              <a:t>Lender’s want DCR to be as high as possible, but typically 1.20 or higher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2615405"/>
                <a:ext cx="4572000" cy="6400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𝐶𝑅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𝐷𝑆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15405"/>
                <a:ext cx="4572000" cy="640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“Commercial” Mortgage Loans vs. Home Loans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Commercial mortgages </a:t>
            </a:r>
            <a:r>
              <a:rPr lang="en-US" sz="2400" dirty="0" smtClean="0"/>
              <a:t>&amp;</a:t>
            </a:r>
            <a:r>
              <a:rPr lang="en-US" dirty="0" smtClean="0"/>
              <a:t> notes for existing properties </a:t>
            </a:r>
            <a:r>
              <a:rPr lang="en-US" b="1" dirty="0" smtClean="0"/>
              <a:t>not</a:t>
            </a:r>
            <a:r>
              <a:rPr lang="en-US" dirty="0" smtClean="0"/>
              <a:t> as standardized as home loans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Documents are longer </a:t>
            </a:r>
            <a:r>
              <a:rPr lang="en-US" sz="2400" dirty="0" smtClean="0"/>
              <a:t>&amp;</a:t>
            </a:r>
            <a:r>
              <a:rPr lang="en-US" dirty="0" smtClean="0"/>
              <a:t> more complex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Often no personal liability: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Legal borrower often is a single asset entity (usually a LLC or LP)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Shields sponsor from personal liability unless he/she provides other guarantees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“Passive” investors always shielded from personal liability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5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Loan-to-Value Ratio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An indicator of borrower’s incentive to maintain the loan (i.e., not default)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dirty="0" smtClean="0"/>
              <a:t>			</a:t>
            </a:r>
          </a:p>
          <a:p>
            <a:pPr eaLnBrk="1" hangingPunct="1">
              <a:lnSpc>
                <a:spcPct val="95000"/>
              </a:lnSpc>
            </a:pPr>
            <a:endParaRPr lang="en-US" dirty="0" smtClean="0"/>
          </a:p>
          <a:p>
            <a:pPr eaLnBrk="1" hangingPunct="1">
              <a:lnSpc>
                <a:spcPts val="3400"/>
              </a:lnSpc>
            </a:pPr>
            <a:r>
              <a:rPr lang="en-US" dirty="0" smtClean="0"/>
              <a:t>Higher initial LTVs increase the probability of subsequent default, all else equal</a:t>
            </a:r>
          </a:p>
          <a:p>
            <a:pPr eaLnBrk="1" hangingPunct="1">
              <a:lnSpc>
                <a:spcPts val="3400"/>
              </a:lnSpc>
            </a:pPr>
            <a:r>
              <a:rPr lang="en-US" dirty="0" smtClean="0"/>
              <a:t>Typical maximum LTV at origination is 75%</a:t>
            </a:r>
          </a:p>
          <a:p>
            <a:pPr eaLnBrk="1" hangingPunct="1">
              <a:lnSpc>
                <a:spcPts val="3400"/>
              </a:lnSpc>
            </a:pPr>
            <a:r>
              <a:rPr lang="en-US" dirty="0" smtClean="0"/>
              <a:t>Mezzanine </a:t>
            </a:r>
            <a:r>
              <a:rPr lang="en-US" sz="2600" dirty="0" smtClean="0"/>
              <a:t>&amp;</a:t>
            </a:r>
            <a:r>
              <a:rPr lang="en-US" dirty="0" smtClean="0"/>
              <a:t> second loans can increase leverage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2438400"/>
                <a:ext cx="4572000" cy="7315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𝐿𝑇𝑉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𝐿𝑜𝑎𝑛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𝐴𝑚𝑜𝑢𝑛𝑡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𝐴𝑐𝑞𝑢𝑖𝑠𝑖𝑡𝑖𝑜𝑛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𝑃𝑟𝑖𝑐𝑒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38400"/>
                <a:ext cx="4572000" cy="7315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Debt Yield Ratio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Indicator of lender’s mortgage “return”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Cash-on-cash return lender </a:t>
            </a:r>
            <a:r>
              <a:rPr lang="en-US" dirty="0"/>
              <a:t>would enjoy </a:t>
            </a:r>
            <a:r>
              <a:rPr lang="en-US" dirty="0" smtClean="0"/>
              <a:t>if </a:t>
            </a:r>
            <a:r>
              <a:rPr lang="en-US" dirty="0"/>
              <a:t>it foreclosed </a:t>
            </a:r>
            <a:r>
              <a:rPr lang="en-US" sz="2400" dirty="0" smtClean="0"/>
              <a:t>&amp;</a:t>
            </a:r>
            <a:r>
              <a:rPr lang="en-US" dirty="0" smtClean="0"/>
              <a:t> took title to property on day of loan origination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Does </a:t>
            </a:r>
            <a:r>
              <a:rPr lang="en-US" b="1" dirty="0"/>
              <a:t>not</a:t>
            </a:r>
            <a:r>
              <a:rPr lang="en-US" dirty="0"/>
              <a:t> consider </a:t>
            </a:r>
            <a:r>
              <a:rPr lang="en-US" dirty="0" smtClean="0"/>
              <a:t>contract interest </a:t>
            </a:r>
            <a:r>
              <a:rPr lang="en-US" dirty="0"/>
              <a:t>rate </a:t>
            </a:r>
            <a:r>
              <a:rPr lang="en-US" dirty="0" smtClean="0"/>
              <a:t>or amortization period</a:t>
            </a:r>
          </a:p>
          <a:p>
            <a:pPr>
              <a:lnSpc>
                <a:spcPct val="95000"/>
              </a:lnSpc>
            </a:pPr>
            <a:r>
              <a:rPr lang="en-US" i="1" dirty="0" smtClean="0"/>
              <a:t>DYR</a:t>
            </a:r>
            <a:r>
              <a:rPr lang="en-US" dirty="0" smtClean="0"/>
              <a:t> only considers how </a:t>
            </a:r>
            <a:r>
              <a:rPr lang="en-US" dirty="0"/>
              <a:t>large </a:t>
            </a:r>
            <a:r>
              <a:rPr lang="en-US" dirty="0" smtClean="0"/>
              <a:t>loan is relative to property's </a:t>
            </a:r>
            <a:r>
              <a:rPr lang="en-US" dirty="0"/>
              <a:t>NOI </a:t>
            </a: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Typical minimum </a:t>
            </a:r>
            <a:r>
              <a:rPr lang="en-US" i="1" dirty="0" smtClean="0"/>
              <a:t>DYR</a:t>
            </a:r>
            <a:r>
              <a:rPr lang="en-US" dirty="0" smtClean="0"/>
              <a:t> is 9.0% or higher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2164080"/>
                <a:ext cx="4572000" cy="7315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𝑌𝑅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𝐿𝑜𝑎𝑛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𝐴𝑚𝑜𝑢𝑛𝑡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64080"/>
                <a:ext cx="4572000" cy="7315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96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399"/>
            <a:ext cx="8961120" cy="3020199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Typical Terms on CRE Mortgages:    ( Exhibit 16-1)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4876800"/>
            <a:ext cx="3276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0" dirty="0" smtClean="0"/>
              <a:t> *From Ted Starkey at Wells Fargo</a:t>
            </a:r>
            <a:endParaRPr lang="en-US" sz="1200" b="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09800" y="2819400"/>
            <a:ext cx="99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0" dirty="0" smtClean="0"/>
              <a:t>(Minimum)</a:t>
            </a:r>
            <a:endParaRPr lang="en-US" sz="1200" b="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00200" y="3124200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0" dirty="0" smtClean="0"/>
              <a:t>(Maximum)</a:t>
            </a:r>
            <a:endParaRPr lang="en-US" sz="12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43000" y="3456801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0" dirty="0" smtClean="0"/>
              <a:t>(Maximum)</a:t>
            </a:r>
            <a:endParaRPr lang="en-US" sz="1200" b="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14400" y="3810000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0" dirty="0" smtClean="0"/>
              <a:t>(Maximum)</a:t>
            </a:r>
            <a:endParaRPr lang="en-US" sz="1200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Borrower’s Decision Making Process: Loan Size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Reasons for use of debt by investors: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Limited financial resources/accumulated wealth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Debt alters risk </a:t>
            </a:r>
            <a:r>
              <a:rPr lang="en-US" sz="2400" dirty="0" smtClean="0"/>
              <a:t>&amp;</a:t>
            </a:r>
            <a:r>
              <a:rPr lang="en-US" dirty="0" smtClean="0"/>
              <a:t> equity return of investment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“Magnifies” rate of return on invested equity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This magnification known as positive (or negative) leverage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Diversify investment portfolio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2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5344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When is Use of Leverage Expected to be Favorable?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Increased leverage will </a:t>
            </a:r>
            <a:r>
              <a:rPr lang="en-US" b="1" dirty="0" smtClean="0"/>
              <a:t>increase</a:t>
            </a:r>
            <a:r>
              <a:rPr lang="en-US" dirty="0" smtClean="0"/>
              <a:t> expected return when….</a:t>
            </a:r>
          </a:p>
          <a:p>
            <a:pPr lvl="1" eaLnBrk="1" hangingPunct="1"/>
            <a:r>
              <a:rPr lang="en-US" dirty="0" smtClean="0"/>
              <a:t>the rate of return without leverage exceeds the cost of debt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Borrower’s Decision Making Process (continued)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Financial risk: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Risk that NOI will be insufficient to cover (“service”) </a:t>
            </a:r>
            <a:r>
              <a:rPr lang="en-US" dirty="0" smtClean="0">
                <a:sym typeface="Wingdings" pitchFamily="2" charset="2"/>
              </a:rPr>
              <a:t>the mortgage payment obligation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This negative cash flow may lead to default </a:t>
            </a:r>
            <a:r>
              <a:rPr lang="en-US" sz="2000" dirty="0" smtClean="0">
                <a:sym typeface="Wingdings" pitchFamily="2" charset="2"/>
              </a:rPr>
              <a:t>&amp;</a:t>
            </a:r>
            <a:r>
              <a:rPr lang="en-US" dirty="0" smtClean="0">
                <a:sym typeface="Wingdings" pitchFamily="2" charset="2"/>
              </a:rPr>
              <a:t> foreclosure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This risk increases with leverage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Leverage also increases variability of equity returns (more on this in Chapter 19)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7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Borrower’s Decision Making Process: Refinancing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Refinancing </a:t>
            </a:r>
            <a:r>
              <a:rPr lang="en-US" dirty="0"/>
              <a:t>involves a NPV decision</a:t>
            </a:r>
          </a:p>
          <a:p>
            <a:pPr lvl="1"/>
            <a:r>
              <a:rPr lang="en-US" dirty="0"/>
              <a:t>Even more focused on NPV than home mortgage refinancing</a:t>
            </a:r>
          </a:p>
          <a:p>
            <a:pPr lvl="2"/>
            <a:r>
              <a:rPr lang="en-US" dirty="0" smtClean="0"/>
              <a:t>More sophisticated borrowers</a:t>
            </a:r>
            <a:endParaRPr lang="en-US" dirty="0"/>
          </a:p>
          <a:p>
            <a:pPr lvl="2"/>
            <a:r>
              <a:rPr lang="en-US" dirty="0"/>
              <a:t>Fewer non-financial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22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Borrower’s Decision Making Process: Refinancing (continued)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Must </a:t>
            </a:r>
            <a:r>
              <a:rPr lang="en-US" dirty="0"/>
              <a:t>account for </a:t>
            </a:r>
            <a:r>
              <a:rPr lang="en-US" dirty="0" smtClean="0"/>
              <a:t>lockout periods and/or prepayment </a:t>
            </a:r>
            <a:r>
              <a:rPr lang="en-US" dirty="0"/>
              <a:t>penalty</a:t>
            </a:r>
          </a:p>
          <a:p>
            <a:pPr>
              <a:spcBef>
                <a:spcPts val="600"/>
              </a:spcBef>
            </a:pPr>
            <a:r>
              <a:rPr lang="en-US" dirty="0"/>
              <a:t>NPV = PV of payment savings </a:t>
            </a:r>
            <a:r>
              <a:rPr lang="en-US" dirty="0" smtClean="0"/>
              <a:t>                                      	     – </a:t>
            </a:r>
            <a:r>
              <a:rPr lang="en-US" dirty="0" err="1"/>
              <a:t>Refi</a:t>
            </a:r>
            <a:r>
              <a:rPr lang="en-US" dirty="0"/>
              <a:t> Cost – Prepay Penalty</a:t>
            </a:r>
          </a:p>
          <a:p>
            <a:pPr lvl="1"/>
            <a:r>
              <a:rPr lang="en-US" dirty="0" smtClean="0"/>
              <a:t>Should discount </a:t>
            </a:r>
            <a:r>
              <a:rPr lang="en-US" dirty="0"/>
              <a:t>monthly savings at current market mortgage </a:t>
            </a:r>
            <a:r>
              <a:rPr lang="en-US" dirty="0" smtClean="0"/>
              <a:t>rate</a:t>
            </a:r>
          </a:p>
          <a:p>
            <a:r>
              <a:rPr lang="en-US" dirty="0"/>
              <a:t>Expected holding period after refinancing is </a:t>
            </a:r>
            <a:r>
              <a:rPr lang="en-US" dirty="0" smtClean="0"/>
              <a:t>important assumption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1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Borrower’s Decision Making Process: Default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For lenders, default is the signature risk of commercial mortgages</a:t>
            </a:r>
          </a:p>
          <a:p>
            <a:pPr lvl="1" eaLnBrk="1" hangingPunct="1"/>
            <a:r>
              <a:rPr lang="en-US" dirty="0" smtClean="0"/>
              <a:t>Borrower seldom can cover for long the loan payment for a crippled commercial property</a:t>
            </a:r>
          </a:p>
          <a:p>
            <a:pPr lvl="1" eaLnBrk="1" hangingPunct="1"/>
            <a:r>
              <a:rPr lang="en-US" dirty="0" smtClean="0"/>
              <a:t>Loan is often (effectively) non-recourse (good for borrower, bad for lender)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</a:t>
            </a:r>
            <a:r>
              <a:rPr lang="en-US" sz="3200" dirty="0" smtClean="0"/>
              <a:t>&amp;</a:t>
            </a:r>
            <a:r>
              <a:rPr lang="en-US" sz="3600" dirty="0" smtClean="0"/>
              <a:t>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Borrowers seeking to acquire or refinance an existing </a:t>
            </a:r>
            <a:r>
              <a:rPr lang="en-US" dirty="0" smtClean="0"/>
              <a:t>CRE property </a:t>
            </a:r>
            <a:r>
              <a:rPr lang="en-US" dirty="0"/>
              <a:t>may submit loan requests directly </a:t>
            </a:r>
            <a:r>
              <a:rPr lang="en-US" dirty="0" smtClean="0"/>
              <a:t>to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commercial banks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life </a:t>
            </a:r>
            <a:r>
              <a:rPr lang="en-US" dirty="0"/>
              <a:t>insurance companies, or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other </a:t>
            </a:r>
            <a:r>
              <a:rPr lang="en-US" dirty="0"/>
              <a:t>direct </a:t>
            </a:r>
            <a:r>
              <a:rPr lang="en-US" dirty="0" smtClean="0"/>
              <a:t>lenders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4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When Do We See Recourse Loans?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On construction loans…almost always!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On permanent financing, nonrecourse </a:t>
            </a:r>
            <a:r>
              <a:rPr lang="en-US" dirty="0"/>
              <a:t>loans dominate </a:t>
            </a:r>
            <a:r>
              <a:rPr lang="en-US" dirty="0" smtClean="0"/>
              <a:t>pension fund, </a:t>
            </a:r>
            <a:r>
              <a:rPr lang="en-US" dirty="0"/>
              <a:t>life </a:t>
            </a:r>
            <a:r>
              <a:rPr lang="en-US" dirty="0" smtClean="0"/>
              <a:t>company, </a:t>
            </a:r>
            <a:r>
              <a:rPr lang="en-US" sz="2400" dirty="0" smtClean="0"/>
              <a:t>&amp;</a:t>
            </a:r>
            <a:r>
              <a:rPr lang="en-US" dirty="0" smtClean="0"/>
              <a:t> CMBS loans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But…commercial banks may require </a:t>
            </a:r>
            <a:r>
              <a:rPr lang="en-US" dirty="0"/>
              <a:t>some form of credit “</a:t>
            </a:r>
            <a:r>
              <a:rPr lang="en-US" dirty="0" smtClean="0"/>
              <a:t>enhancement”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Often a </a:t>
            </a:r>
            <a:r>
              <a:rPr lang="en-US" dirty="0"/>
              <a:t>guarantee by </a:t>
            </a:r>
            <a:r>
              <a:rPr lang="en-US" dirty="0" smtClean="0"/>
              <a:t>organizer/sponsor </a:t>
            </a:r>
            <a:r>
              <a:rPr lang="en-US" dirty="0"/>
              <a:t>of </a:t>
            </a:r>
            <a:r>
              <a:rPr lang="en-US" dirty="0" smtClean="0"/>
              <a:t>investment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to </a:t>
            </a:r>
            <a:r>
              <a:rPr lang="en-US" dirty="0"/>
              <a:t>make </a:t>
            </a:r>
            <a:r>
              <a:rPr lang="en-US" dirty="0" smtClean="0"/>
              <a:t>lender </a:t>
            </a:r>
            <a:r>
              <a:rPr lang="en-US" dirty="0"/>
              <a:t>whole in </a:t>
            </a:r>
            <a:r>
              <a:rPr lang="en-US" dirty="0" smtClean="0"/>
              <a:t>event lender </a:t>
            </a:r>
            <a:r>
              <a:rPr lang="en-US" dirty="0"/>
              <a:t>suffers a </a:t>
            </a:r>
            <a:r>
              <a:rPr lang="en-US" dirty="0" smtClean="0"/>
              <a:t>capital loss </a:t>
            </a:r>
            <a:r>
              <a:rPr lang="en-US" dirty="0"/>
              <a:t>on </a:t>
            </a:r>
            <a:r>
              <a:rPr lang="en-US" dirty="0" smtClean="0"/>
              <a:t>loan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Another </a:t>
            </a:r>
            <a:r>
              <a:rPr lang="en-US" dirty="0"/>
              <a:t>channel for </a:t>
            </a:r>
            <a:r>
              <a:rPr lang="en-US" dirty="0" smtClean="0"/>
              <a:t>loan </a:t>
            </a:r>
            <a:r>
              <a:rPr lang="en-US" dirty="0"/>
              <a:t>requests is through mortgage bankers </a:t>
            </a:r>
            <a:r>
              <a:rPr lang="en-US" sz="2800" dirty="0" smtClean="0"/>
              <a:t>&amp;</a:t>
            </a:r>
            <a:r>
              <a:rPr lang="en-US" dirty="0" smtClean="0"/>
              <a:t> brokers</a:t>
            </a:r>
          </a:p>
          <a:p>
            <a:pPr lvl="1"/>
            <a:r>
              <a:rPr lang="en-US" dirty="0" smtClean="0"/>
              <a:t>Mortgage </a:t>
            </a:r>
            <a:r>
              <a:rPr lang="en-US" dirty="0"/>
              <a:t>brokers specialize in </a:t>
            </a:r>
            <a:r>
              <a:rPr lang="en-US" dirty="0" smtClean="0"/>
              <a:t>putting </a:t>
            </a:r>
            <a:r>
              <a:rPr lang="en-US" dirty="0"/>
              <a:t>together loan application packages that meet </a:t>
            </a:r>
            <a:r>
              <a:rPr lang="en-US" dirty="0" smtClean="0"/>
              <a:t> </a:t>
            </a:r>
            <a:r>
              <a:rPr lang="en-US" dirty="0"/>
              <a:t>requirements of both borrowers and </a:t>
            </a:r>
            <a:r>
              <a:rPr lang="en-US" dirty="0" smtClean="0"/>
              <a:t>lenders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also assist borrowers in assembling the loan submission </a:t>
            </a:r>
            <a:r>
              <a:rPr lang="en-US" dirty="0" smtClean="0"/>
              <a:t>package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these services, </a:t>
            </a:r>
            <a:r>
              <a:rPr lang="en-US" dirty="0" smtClean="0"/>
              <a:t>mortgage </a:t>
            </a:r>
            <a:r>
              <a:rPr lang="en-US" dirty="0"/>
              <a:t>brokers receive a </a:t>
            </a:r>
            <a:r>
              <a:rPr lang="en-US" dirty="0" smtClean="0"/>
              <a:t>fee at </a:t>
            </a:r>
            <a:r>
              <a:rPr lang="en-US" dirty="0"/>
              <a:t>loan closing that may range from 1/2 to 1 percent of </a:t>
            </a:r>
            <a:r>
              <a:rPr lang="en-US" dirty="0" smtClean="0"/>
              <a:t>loan amount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5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029200"/>
          </a:xfrm>
        </p:spPr>
        <p:txBody>
          <a:bodyPr>
            <a:normAutofit/>
          </a:bodyPr>
          <a:lstStyle/>
          <a:p>
            <a:r>
              <a:rPr lang="en-US" dirty="0"/>
              <a:t>Relative to home loans, </a:t>
            </a:r>
            <a:r>
              <a:rPr lang="en-US" dirty="0" smtClean="0"/>
              <a:t>underwriting </a:t>
            </a:r>
            <a:r>
              <a:rPr lang="en-US" dirty="0"/>
              <a:t>process for commercial loans is more complicated </a:t>
            </a:r>
            <a:r>
              <a:rPr lang="en-US" sz="2800" dirty="0" smtClean="0"/>
              <a:t>&amp;</a:t>
            </a:r>
            <a:r>
              <a:rPr lang="en-US" dirty="0" smtClean="0"/>
              <a:t> more focused on  </a:t>
            </a:r>
            <a:r>
              <a:rPr lang="en-US" dirty="0"/>
              <a:t>property used as collateral for the </a:t>
            </a:r>
            <a:r>
              <a:rPr lang="en-US" dirty="0" smtClean="0"/>
              <a:t>loan</a:t>
            </a:r>
          </a:p>
          <a:p>
            <a:r>
              <a:rPr lang="en-US" dirty="0" smtClean="0"/>
              <a:t>Primary reason? </a:t>
            </a:r>
          </a:p>
          <a:p>
            <a:pPr lvl="1"/>
            <a:r>
              <a:rPr lang="en-US" dirty="0" smtClean="0"/>
              <a:t>Payments </a:t>
            </a:r>
            <a:r>
              <a:rPr lang="en-US" dirty="0"/>
              <a:t>on commercial </a:t>
            </a:r>
            <a:r>
              <a:rPr lang="en-US" dirty="0" smtClean="0"/>
              <a:t>RE loans </a:t>
            </a:r>
            <a:r>
              <a:rPr lang="en-US" dirty="0"/>
              <a:t>are expected to come from income generated by </a:t>
            </a:r>
            <a:r>
              <a:rPr lang="en-US" dirty="0" smtClean="0"/>
              <a:t>property</a:t>
            </a:r>
          </a:p>
          <a:p>
            <a:pPr lvl="1"/>
            <a:r>
              <a:rPr lang="en-US" dirty="0" smtClean="0"/>
              <a:t>Result? The </a:t>
            </a:r>
            <a:r>
              <a:rPr lang="en-US" dirty="0"/>
              <a:t>commercial loan underwriting process focuses first on the property being pledged as collateral for </a:t>
            </a:r>
            <a:r>
              <a:rPr lang="en-US" dirty="0" smtClean="0"/>
              <a:t>loan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7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Borrowers, perhaps aided by </a:t>
            </a:r>
            <a:r>
              <a:rPr lang="en-US" dirty="0" smtClean="0"/>
              <a:t>mortgage </a:t>
            </a:r>
            <a:r>
              <a:rPr lang="en-US" dirty="0"/>
              <a:t>broker, submit a loan package to a lender (or lenders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Purpose </a:t>
            </a:r>
            <a:r>
              <a:rPr lang="en-US" dirty="0"/>
              <a:t>of </a:t>
            </a:r>
            <a:r>
              <a:rPr lang="en-US" dirty="0" smtClean="0"/>
              <a:t>loan </a:t>
            </a:r>
            <a:r>
              <a:rPr lang="en-US" dirty="0"/>
              <a:t>submission package (executive summary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lenders with </a:t>
            </a:r>
            <a:r>
              <a:rPr lang="en-US" dirty="0" smtClean="0"/>
              <a:t>information needed </a:t>
            </a:r>
            <a:r>
              <a:rPr lang="en-US" dirty="0"/>
              <a:t>to quickly evaluate </a:t>
            </a:r>
            <a:r>
              <a:rPr lang="en-US" dirty="0" smtClean="0"/>
              <a:t>request </a:t>
            </a:r>
          </a:p>
          <a:p>
            <a:pPr lvl="1"/>
            <a:r>
              <a:rPr lang="en-US" dirty="0" smtClean="0"/>
              <a:t>Package </a:t>
            </a:r>
            <a:r>
              <a:rPr lang="en-US" dirty="0"/>
              <a:t>typically contains information </a:t>
            </a:r>
            <a:r>
              <a:rPr lang="en-US" dirty="0" smtClean="0"/>
              <a:t>on:</a:t>
            </a:r>
          </a:p>
          <a:p>
            <a:pPr lvl="2"/>
            <a:r>
              <a:rPr lang="en-US" dirty="0" smtClean="0"/>
              <a:t>type</a:t>
            </a:r>
            <a:r>
              <a:rPr lang="en-US" dirty="0"/>
              <a:t>, size, and location of </a:t>
            </a:r>
            <a:r>
              <a:rPr lang="en-US" dirty="0" smtClean="0"/>
              <a:t>property</a:t>
            </a:r>
          </a:p>
          <a:p>
            <a:pPr lvl="2"/>
            <a:r>
              <a:rPr lang="en-US" dirty="0" smtClean="0"/>
              <a:t>maps </a:t>
            </a:r>
            <a:r>
              <a:rPr lang="en-US" dirty="0"/>
              <a:t>and </a:t>
            </a:r>
            <a:r>
              <a:rPr lang="en-US" dirty="0" smtClean="0"/>
              <a:t>photographs</a:t>
            </a:r>
          </a:p>
          <a:p>
            <a:pPr lvl="2"/>
            <a:r>
              <a:rPr lang="en-US" dirty="0" smtClean="0"/>
              <a:t>property age</a:t>
            </a:r>
          </a:p>
          <a:p>
            <a:pPr lvl="2"/>
            <a:r>
              <a:rPr lang="en-US" dirty="0" smtClean="0"/>
              <a:t>purchase price</a:t>
            </a:r>
          </a:p>
          <a:p>
            <a:pPr lvl="2"/>
            <a:r>
              <a:rPr lang="en-US" dirty="0" smtClean="0"/>
              <a:t>requested </a:t>
            </a:r>
            <a:r>
              <a:rPr lang="en-US" dirty="0"/>
              <a:t>loan amount and other basic loan </a:t>
            </a:r>
            <a:r>
              <a:rPr lang="en-US" dirty="0" smtClean="0"/>
              <a:t>terms</a:t>
            </a:r>
          </a:p>
          <a:p>
            <a:pPr lvl="2"/>
            <a:r>
              <a:rPr lang="en-US" dirty="0" smtClean="0"/>
              <a:t>recent operating </a:t>
            </a:r>
            <a:r>
              <a:rPr lang="en-US" dirty="0"/>
              <a:t>history of </a:t>
            </a:r>
            <a:r>
              <a:rPr lang="en-US" dirty="0" smtClean="0"/>
              <a:t>property</a:t>
            </a:r>
          </a:p>
          <a:p>
            <a:pPr lvl="2"/>
            <a:r>
              <a:rPr lang="en-US" dirty="0" smtClean="0"/>
              <a:t>current </a:t>
            </a:r>
            <a:r>
              <a:rPr lang="en-US" dirty="0"/>
              <a:t>rent roll, and </a:t>
            </a:r>
            <a:endParaRPr lang="en-US" dirty="0" smtClean="0"/>
          </a:p>
          <a:p>
            <a:pPr lvl="2"/>
            <a:r>
              <a:rPr lang="en-US" dirty="0" smtClean="0"/>
              <a:t>estimated PGI over next </a:t>
            </a:r>
            <a:r>
              <a:rPr lang="en-US" dirty="0"/>
              <a:t>twelve </a:t>
            </a:r>
            <a:r>
              <a:rPr lang="en-US" dirty="0" smtClean="0"/>
              <a:t>months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9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029200"/>
          </a:xfrm>
        </p:spPr>
        <p:txBody>
          <a:bodyPr>
            <a:normAutofit/>
          </a:bodyPr>
          <a:lstStyle/>
          <a:p>
            <a:r>
              <a:rPr lang="en-US" dirty="0"/>
              <a:t>Based on </a:t>
            </a:r>
            <a:r>
              <a:rPr lang="en-US" dirty="0" smtClean="0"/>
              <a:t>loan </a:t>
            </a:r>
            <a:r>
              <a:rPr lang="en-US" dirty="0"/>
              <a:t>submission package and, </a:t>
            </a:r>
            <a:r>
              <a:rPr lang="en-US" dirty="0" smtClean="0"/>
              <a:t>perhaps, </a:t>
            </a:r>
            <a:r>
              <a:rPr lang="en-US" dirty="0"/>
              <a:t>conversations with </a:t>
            </a:r>
            <a:r>
              <a:rPr lang="en-US" dirty="0" smtClean="0"/>
              <a:t>borrower </a:t>
            </a:r>
            <a:r>
              <a:rPr lang="en-US" dirty="0"/>
              <a:t>or borrower’s </a:t>
            </a:r>
            <a:r>
              <a:rPr lang="en-US" dirty="0" smtClean="0"/>
              <a:t>broker</a:t>
            </a:r>
            <a:r>
              <a:rPr lang="en-US" dirty="0"/>
              <a:t>, </a:t>
            </a:r>
            <a:r>
              <a:rPr lang="en-US" dirty="0" smtClean="0"/>
              <a:t>lender </a:t>
            </a:r>
            <a:r>
              <a:rPr lang="en-US" dirty="0"/>
              <a:t>either </a:t>
            </a:r>
            <a:r>
              <a:rPr lang="en-US" dirty="0" smtClean="0"/>
              <a:t>(1) rejects loan or (2) issues  </a:t>
            </a:r>
            <a:r>
              <a:rPr lang="en-US" dirty="0"/>
              <a:t>preliminary </a:t>
            </a:r>
            <a:r>
              <a:rPr lang="en-US" dirty="0" smtClean="0"/>
              <a:t>quote</a:t>
            </a:r>
          </a:p>
          <a:p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contains basic </a:t>
            </a:r>
            <a:r>
              <a:rPr lang="en-US" dirty="0"/>
              <a:t>terms of </a:t>
            </a:r>
            <a:r>
              <a:rPr lang="en-US" dirty="0" smtClean="0"/>
              <a:t>proposed loan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sometimes referred to as a letter of </a:t>
            </a:r>
            <a:r>
              <a:rPr lang="en-US" dirty="0" smtClean="0"/>
              <a:t>intent (LOI)</a:t>
            </a:r>
          </a:p>
          <a:p>
            <a:r>
              <a:rPr lang="en-US" dirty="0" smtClean="0"/>
              <a:t>Borrower then choses </a:t>
            </a:r>
            <a:r>
              <a:rPr lang="en-US" dirty="0"/>
              <a:t>to reject or </a:t>
            </a:r>
            <a:r>
              <a:rPr lang="en-US" dirty="0" smtClean="0"/>
              <a:t>accept quote</a:t>
            </a:r>
          </a:p>
          <a:p>
            <a:r>
              <a:rPr lang="en-US" dirty="0" smtClean="0"/>
              <a:t>Or</a:t>
            </a:r>
            <a:r>
              <a:rPr lang="en-US" dirty="0"/>
              <a:t>, in some cases, attempt to negotiate better loan </a:t>
            </a:r>
            <a:r>
              <a:rPr lang="en-US" dirty="0" smtClean="0"/>
              <a:t>terms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8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If lender </a:t>
            </a:r>
            <a:r>
              <a:rPr lang="en-US" sz="2800" dirty="0" smtClean="0"/>
              <a:t>&amp;</a:t>
            </a:r>
            <a:r>
              <a:rPr lang="en-US" dirty="0" smtClean="0"/>
              <a:t> borrower </a:t>
            </a:r>
            <a:r>
              <a:rPr lang="en-US" dirty="0"/>
              <a:t>are able to </a:t>
            </a:r>
            <a:r>
              <a:rPr lang="en-US" dirty="0" smtClean="0"/>
              <a:t>agree on </a:t>
            </a:r>
            <a:r>
              <a:rPr lang="en-US" dirty="0"/>
              <a:t>the basic </a:t>
            </a:r>
            <a:r>
              <a:rPr lang="en-US" dirty="0" smtClean="0"/>
              <a:t>loan terms</a:t>
            </a:r>
          </a:p>
          <a:p>
            <a:pPr lvl="1"/>
            <a:r>
              <a:rPr lang="en-US" dirty="0" smtClean="0"/>
              <a:t>lender </a:t>
            </a:r>
            <a:r>
              <a:rPr lang="en-US" dirty="0"/>
              <a:t>will finalize </a:t>
            </a:r>
            <a:r>
              <a:rPr lang="en-US" dirty="0" smtClean="0"/>
              <a:t>loan application</a:t>
            </a:r>
          </a:p>
          <a:p>
            <a:pPr lvl="1"/>
            <a:r>
              <a:rPr lang="en-US" dirty="0" smtClean="0"/>
              <a:t>which is then signed </a:t>
            </a:r>
            <a:r>
              <a:rPr lang="en-US" dirty="0"/>
              <a:t>by </a:t>
            </a:r>
            <a:r>
              <a:rPr lang="en-US" dirty="0" smtClean="0"/>
              <a:t>borrower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8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Length </a:t>
            </a:r>
            <a:r>
              <a:rPr lang="en-US" sz="2600" dirty="0" smtClean="0"/>
              <a:t>&amp;</a:t>
            </a:r>
            <a:r>
              <a:rPr lang="en-US" dirty="0" smtClean="0"/>
              <a:t> details </a:t>
            </a:r>
            <a:r>
              <a:rPr lang="en-US" dirty="0"/>
              <a:t>of </a:t>
            </a:r>
            <a:r>
              <a:rPr lang="en-US" dirty="0" smtClean="0"/>
              <a:t>loan </a:t>
            </a:r>
            <a:r>
              <a:rPr lang="en-US" dirty="0"/>
              <a:t>application vary </a:t>
            </a:r>
            <a:r>
              <a:rPr lang="en-US" dirty="0" smtClean="0"/>
              <a:t>with</a:t>
            </a:r>
          </a:p>
          <a:p>
            <a:pPr lvl="1"/>
            <a:r>
              <a:rPr lang="en-US" dirty="0" smtClean="0"/>
              <a:t>size </a:t>
            </a:r>
            <a:r>
              <a:rPr lang="en-US" dirty="0"/>
              <a:t>of </a:t>
            </a:r>
            <a:r>
              <a:rPr lang="en-US" dirty="0" smtClean="0"/>
              <a:t>loan request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of property being used as collateral (e.g., office, apartment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whether loan </a:t>
            </a:r>
            <a:r>
              <a:rPr lang="en-US" dirty="0"/>
              <a:t>will be held in </a:t>
            </a:r>
            <a:r>
              <a:rPr lang="en-US" dirty="0" smtClean="0"/>
              <a:t>lender’s </a:t>
            </a:r>
            <a:r>
              <a:rPr lang="en-US" dirty="0"/>
              <a:t>portfolio or sold in </a:t>
            </a:r>
            <a:r>
              <a:rPr lang="en-US" dirty="0" smtClean="0"/>
              <a:t>secondary </a:t>
            </a:r>
            <a:r>
              <a:rPr lang="en-US" dirty="0"/>
              <a:t>market to be used as collateral for the issuance of a </a:t>
            </a:r>
            <a:r>
              <a:rPr lang="en-US" dirty="0" smtClean="0"/>
              <a:t>CMBS </a:t>
            </a:r>
          </a:p>
          <a:p>
            <a:r>
              <a:rPr lang="en-US" dirty="0" smtClean="0"/>
              <a:t>Loan applications </a:t>
            </a:r>
            <a:r>
              <a:rPr lang="en-US" dirty="0"/>
              <a:t>typically contains a great deal of </a:t>
            </a:r>
            <a:r>
              <a:rPr lang="en-US" dirty="0" smtClean="0"/>
              <a:t>terms &amp; language </a:t>
            </a:r>
            <a:r>
              <a:rPr lang="en-US" dirty="0"/>
              <a:t>that will be included in </a:t>
            </a:r>
            <a:r>
              <a:rPr lang="en-US" dirty="0" smtClean="0"/>
              <a:t>final </a:t>
            </a:r>
            <a:r>
              <a:rPr lang="en-US" dirty="0"/>
              <a:t>promissory </a:t>
            </a:r>
            <a:r>
              <a:rPr lang="en-US" dirty="0" smtClean="0"/>
              <a:t>note/mortgage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75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dirty="0" smtClean="0"/>
              <a:t>application </a:t>
            </a:r>
            <a:r>
              <a:rPr lang="en-US" dirty="0"/>
              <a:t>is </a:t>
            </a:r>
            <a:r>
              <a:rPr lang="en-US" dirty="0" smtClean="0"/>
              <a:t>signed, borrower typically pays </a:t>
            </a:r>
            <a:r>
              <a:rPr lang="en-US" dirty="0"/>
              <a:t>a non-refundable loan processing fee to cover </a:t>
            </a:r>
            <a:r>
              <a:rPr lang="en-US" dirty="0" smtClean="0"/>
              <a:t>lender expenses</a:t>
            </a:r>
          </a:p>
          <a:p>
            <a:r>
              <a:rPr lang="en-US" dirty="0" smtClean="0"/>
              <a:t>Fee </a:t>
            </a:r>
            <a:r>
              <a:rPr lang="en-US" dirty="0"/>
              <a:t>is usually </a:t>
            </a:r>
            <a:r>
              <a:rPr lang="en-US" dirty="0" smtClean="0"/>
              <a:t>modest</a:t>
            </a:r>
            <a:r>
              <a:rPr lang="en-US" dirty="0"/>
              <a:t>, often </a:t>
            </a:r>
            <a:r>
              <a:rPr lang="en-US" dirty="0" smtClean="0"/>
              <a:t>&lt; $</a:t>
            </a:r>
            <a:r>
              <a:rPr lang="en-US" dirty="0"/>
              <a:t>5,000 even on loans in excess of $15 to $20 </a:t>
            </a:r>
            <a:r>
              <a:rPr lang="en-US" dirty="0" smtClean="0"/>
              <a:t>million</a:t>
            </a:r>
          </a:p>
          <a:p>
            <a:r>
              <a:rPr lang="en-US" dirty="0" smtClean="0"/>
              <a:t>Lender </a:t>
            </a:r>
            <a:r>
              <a:rPr lang="en-US" dirty="0"/>
              <a:t>will also require a “good faith” deposit, which can be </a:t>
            </a:r>
            <a:r>
              <a:rPr lang="en-US" dirty="0" smtClean="0"/>
              <a:t>1-2% of loan amount</a:t>
            </a:r>
          </a:p>
          <a:p>
            <a:pPr lvl="1"/>
            <a:r>
              <a:rPr lang="en-US" dirty="0" smtClean="0"/>
              <a:t>Required because lender </a:t>
            </a:r>
            <a:r>
              <a:rPr lang="en-US" dirty="0"/>
              <a:t>will now proceed to secure </a:t>
            </a:r>
            <a:r>
              <a:rPr lang="en-US" dirty="0" smtClean="0"/>
              <a:t>the </a:t>
            </a:r>
            <a:r>
              <a:rPr lang="en-US" dirty="0"/>
              <a:t>loan funds, complete </a:t>
            </a:r>
            <a:r>
              <a:rPr lang="en-US" dirty="0" smtClean="0"/>
              <a:t>loan </a:t>
            </a:r>
            <a:r>
              <a:rPr lang="en-US" dirty="0"/>
              <a:t>underwriting process, and issue a loan </a:t>
            </a:r>
            <a:r>
              <a:rPr lang="en-US" dirty="0" smtClean="0"/>
              <a:t>commitment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7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With </a:t>
            </a:r>
            <a:r>
              <a:rPr lang="en-US" dirty="0" smtClean="0"/>
              <a:t>signed </a:t>
            </a:r>
            <a:r>
              <a:rPr lang="en-US" dirty="0"/>
              <a:t>application, loan processing fee, good faith deposit, and deposit for legal fees </a:t>
            </a:r>
            <a:r>
              <a:rPr lang="en-US" sz="2800" dirty="0" smtClean="0"/>
              <a:t>&amp;</a:t>
            </a:r>
            <a:r>
              <a:rPr lang="en-US" dirty="0" smtClean="0"/>
              <a:t> third </a:t>
            </a:r>
            <a:r>
              <a:rPr lang="en-US" dirty="0"/>
              <a:t>party reports in hand, the lender is confident </a:t>
            </a:r>
            <a:r>
              <a:rPr lang="en-US" dirty="0" smtClean="0"/>
              <a:t>borrower </a:t>
            </a:r>
            <a:r>
              <a:rPr lang="en-US" dirty="0"/>
              <a:t>intends to close </a:t>
            </a:r>
            <a:r>
              <a:rPr lang="en-US" dirty="0" smtClean="0"/>
              <a:t>loan</a:t>
            </a:r>
          </a:p>
          <a:p>
            <a:r>
              <a:rPr lang="en-US" dirty="0" smtClean="0"/>
              <a:t>So…makes </a:t>
            </a:r>
            <a:r>
              <a:rPr lang="en-US" dirty="0"/>
              <a:t>sense for </a:t>
            </a:r>
            <a:r>
              <a:rPr lang="en-US" dirty="0" smtClean="0"/>
              <a:t>lender </a:t>
            </a:r>
            <a:r>
              <a:rPr lang="en-US" dirty="0"/>
              <a:t>to incur the additional expenses associated with moving </a:t>
            </a:r>
            <a:r>
              <a:rPr lang="en-US" dirty="0" smtClean="0"/>
              <a:t>loan </a:t>
            </a:r>
            <a:r>
              <a:rPr lang="en-US" dirty="0"/>
              <a:t>forward </a:t>
            </a:r>
            <a:r>
              <a:rPr lang="en-US" dirty="0" smtClean="0"/>
              <a:t>to </a:t>
            </a:r>
            <a:r>
              <a:rPr lang="en-US" dirty="0"/>
              <a:t>formal commitment and </a:t>
            </a:r>
            <a:r>
              <a:rPr lang="en-US" dirty="0" smtClean="0"/>
              <a:t>closing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1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Lender’s </a:t>
            </a:r>
            <a:r>
              <a:rPr lang="en-US" dirty="0"/>
              <a:t>required </a:t>
            </a:r>
            <a:r>
              <a:rPr lang="en-US" dirty="0" smtClean="0"/>
              <a:t>“due diligence” </a:t>
            </a:r>
            <a:r>
              <a:rPr lang="en-US" dirty="0"/>
              <a:t>begins once </a:t>
            </a:r>
            <a:r>
              <a:rPr lang="en-US" dirty="0" smtClean="0"/>
              <a:t>application </a:t>
            </a:r>
            <a:r>
              <a:rPr lang="en-US" dirty="0"/>
              <a:t>is </a:t>
            </a:r>
            <a:r>
              <a:rPr lang="en-US" dirty="0" smtClean="0"/>
              <a:t>signed</a:t>
            </a:r>
          </a:p>
          <a:p>
            <a:r>
              <a:rPr lang="en-US" dirty="0" smtClean="0"/>
              <a:t>Due </a:t>
            </a:r>
            <a:r>
              <a:rPr lang="en-US" dirty="0"/>
              <a:t>diligence process typically </a:t>
            </a:r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ordering appraisal</a:t>
            </a:r>
            <a:r>
              <a:rPr lang="en-US" dirty="0"/>
              <a:t>, </a:t>
            </a:r>
            <a:r>
              <a:rPr lang="en-US" dirty="0" smtClean="0"/>
              <a:t>title </a:t>
            </a:r>
            <a:r>
              <a:rPr lang="en-US" dirty="0"/>
              <a:t>report, and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/>
              <a:t>inspection, compliance, and engineering </a:t>
            </a:r>
            <a:r>
              <a:rPr lang="en-US" dirty="0" smtClean="0"/>
              <a:t>reports </a:t>
            </a:r>
          </a:p>
          <a:p>
            <a:r>
              <a:rPr lang="en-US" dirty="0" smtClean="0"/>
              <a:t>This </a:t>
            </a:r>
            <a:r>
              <a:rPr lang="en-US" dirty="0"/>
              <a:t>is also when </a:t>
            </a:r>
            <a:r>
              <a:rPr lang="en-US" dirty="0" smtClean="0"/>
              <a:t>lender evaluates property’s </a:t>
            </a:r>
            <a:r>
              <a:rPr lang="en-US" dirty="0"/>
              <a:t>income producing </a:t>
            </a:r>
            <a:r>
              <a:rPr lang="en-US" dirty="0" smtClean="0"/>
              <a:t>ability in detail</a:t>
            </a:r>
          </a:p>
          <a:p>
            <a:r>
              <a:rPr lang="en-US" dirty="0" smtClean="0"/>
              <a:t>Lender </a:t>
            </a:r>
            <a:r>
              <a:rPr lang="en-US" dirty="0"/>
              <a:t>performs due diligence to make sure </a:t>
            </a:r>
            <a:r>
              <a:rPr lang="en-US" dirty="0" smtClean="0"/>
              <a:t>borrower </a:t>
            </a:r>
            <a:r>
              <a:rPr lang="en-US" dirty="0"/>
              <a:t>did not </a:t>
            </a:r>
            <a:r>
              <a:rPr lang="en-US" dirty="0" smtClean="0"/>
              <a:t>misrepresent property </a:t>
            </a:r>
            <a:r>
              <a:rPr lang="en-US" dirty="0"/>
              <a:t>in any way in </a:t>
            </a:r>
            <a:r>
              <a:rPr lang="en-US" dirty="0" smtClean="0"/>
              <a:t>original </a:t>
            </a:r>
            <a:r>
              <a:rPr lang="en-US" dirty="0"/>
              <a:t>loan submission </a:t>
            </a:r>
            <a:r>
              <a:rPr lang="en-US" dirty="0" smtClean="0"/>
              <a:t>package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6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dirty="0" smtClean="0"/>
              <a:t>lender uncovers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inconsistency or error in </a:t>
            </a:r>
            <a:r>
              <a:rPr lang="en-US" dirty="0" smtClean="0"/>
              <a:t>information </a:t>
            </a:r>
            <a:r>
              <a:rPr lang="en-US" dirty="0"/>
              <a:t>provided by </a:t>
            </a:r>
            <a:r>
              <a:rPr lang="en-US" dirty="0" smtClean="0"/>
              <a:t>borrower or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undisclosed problem with the land, building, title, borrower, etc., </a:t>
            </a:r>
            <a:endParaRPr lang="en-US" dirty="0" smtClean="0"/>
          </a:p>
          <a:p>
            <a:r>
              <a:rPr lang="en-US" dirty="0" smtClean="0"/>
              <a:t>lender </a:t>
            </a:r>
            <a:r>
              <a:rPr lang="en-US" dirty="0"/>
              <a:t>may choose to </a:t>
            </a:r>
            <a:r>
              <a:rPr lang="en-US" dirty="0" smtClean="0"/>
              <a:t>(1) back </a:t>
            </a:r>
            <a:r>
              <a:rPr lang="en-US" dirty="0"/>
              <a:t>out </a:t>
            </a:r>
            <a:r>
              <a:rPr lang="en-US" dirty="0" smtClean="0"/>
              <a:t>or (2) hold </a:t>
            </a:r>
            <a:r>
              <a:rPr lang="en-US" dirty="0"/>
              <a:t>back on </a:t>
            </a:r>
            <a:r>
              <a:rPr lang="en-US" dirty="0" smtClean="0"/>
              <a:t>final </a:t>
            </a:r>
            <a:r>
              <a:rPr lang="en-US" dirty="0"/>
              <a:t>commitment until </a:t>
            </a:r>
            <a:r>
              <a:rPr lang="en-US" dirty="0" smtClean="0"/>
              <a:t>issue </a:t>
            </a:r>
            <a:r>
              <a:rPr lang="en-US" dirty="0"/>
              <a:t>is addressed to </a:t>
            </a:r>
            <a:r>
              <a:rPr lang="en-US" dirty="0" smtClean="0"/>
              <a:t>satisfaction </a:t>
            </a:r>
            <a:r>
              <a:rPr lang="en-US" dirty="0"/>
              <a:t>of </a:t>
            </a:r>
            <a:r>
              <a:rPr lang="en-US" dirty="0" smtClean="0"/>
              <a:t>lender’s staff </a:t>
            </a:r>
          </a:p>
          <a:p>
            <a:r>
              <a:rPr lang="en-US" dirty="0" smtClean="0"/>
              <a:t>If/when full </a:t>
            </a:r>
            <a:r>
              <a:rPr lang="en-US" dirty="0"/>
              <a:t>resolution is obtained, </a:t>
            </a:r>
            <a:r>
              <a:rPr lang="en-US" dirty="0" smtClean="0"/>
              <a:t>staff </a:t>
            </a:r>
            <a:r>
              <a:rPr lang="en-US" dirty="0"/>
              <a:t>prepares a package that is presented to a committee of top executives for final </a:t>
            </a:r>
            <a:r>
              <a:rPr lang="en-US" dirty="0" smtClean="0"/>
              <a:t>approval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4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When Do We See Recourse Loans?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15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Many lenders also </a:t>
            </a:r>
            <a:r>
              <a:rPr lang="en-US" dirty="0"/>
              <a:t>unwilling to relieve borrowers </a:t>
            </a:r>
            <a:r>
              <a:rPr lang="en-US" dirty="0" smtClean="0"/>
              <a:t>of personal </a:t>
            </a:r>
            <a:r>
              <a:rPr lang="en-US" dirty="0"/>
              <a:t>liability </a:t>
            </a:r>
            <a:r>
              <a:rPr lang="en-US" dirty="0" smtClean="0"/>
              <a:t>if a “</a:t>
            </a:r>
            <a:r>
              <a:rPr lang="en-US" b="1" dirty="0" smtClean="0"/>
              <a:t>willful” act </a:t>
            </a:r>
            <a:r>
              <a:rPr lang="en-US" dirty="0"/>
              <a:t>of borrower </a:t>
            </a:r>
            <a:r>
              <a:rPr lang="en-US" dirty="0" smtClean="0"/>
              <a:t>causes </a:t>
            </a:r>
            <a:r>
              <a:rPr lang="en-US" dirty="0"/>
              <a:t>a capital loss for </a:t>
            </a:r>
            <a:r>
              <a:rPr lang="en-US" dirty="0" smtClean="0"/>
              <a:t>lender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Examples: borrower </a:t>
            </a:r>
            <a:r>
              <a:rPr lang="en-US" dirty="0"/>
              <a:t>fraud, environmental problems, unpaid property tax </a:t>
            </a:r>
            <a:r>
              <a:rPr lang="en-US" dirty="0" smtClean="0"/>
              <a:t>obligations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How is this accomplished?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A “</a:t>
            </a:r>
            <a:r>
              <a:rPr lang="en-US" dirty="0"/>
              <a:t>carve-out” clause is often included in </a:t>
            </a:r>
            <a:r>
              <a:rPr lang="en-US" dirty="0" smtClean="0"/>
              <a:t>note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This </a:t>
            </a:r>
            <a:r>
              <a:rPr lang="en-US" dirty="0"/>
              <a:t>“bad boy” clause </a:t>
            </a:r>
            <a:r>
              <a:rPr lang="en-US" dirty="0" smtClean="0"/>
              <a:t>holds borrower(s</a:t>
            </a:r>
            <a:r>
              <a:rPr lang="en-US" dirty="0"/>
              <a:t>) personally liable for lender losses caused by such </a:t>
            </a:r>
            <a:r>
              <a:rPr lang="en-US" dirty="0" smtClean="0"/>
              <a:t>problems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70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approved and issued to the borrower, </a:t>
            </a:r>
            <a:r>
              <a:rPr lang="en-US" dirty="0" smtClean="0"/>
              <a:t>loan </a:t>
            </a:r>
            <a:r>
              <a:rPr lang="en-US" dirty="0"/>
              <a:t>commitment is a binding agreement between </a:t>
            </a:r>
            <a:r>
              <a:rPr lang="en-US" dirty="0" smtClean="0"/>
              <a:t>lender </a:t>
            </a:r>
            <a:r>
              <a:rPr lang="en-US" dirty="0"/>
              <a:t>and </a:t>
            </a:r>
            <a:r>
              <a:rPr lang="en-US" dirty="0" smtClean="0"/>
              <a:t>borrower</a:t>
            </a:r>
          </a:p>
          <a:p>
            <a:r>
              <a:rPr lang="en-US" dirty="0" smtClean="0"/>
              <a:t>A </a:t>
            </a:r>
            <a:r>
              <a:rPr lang="en-US" dirty="0"/>
              <a:t>typical permanent loan submission and approval process is summarized in Exhibit </a:t>
            </a:r>
            <a:r>
              <a:rPr lang="en-US" dirty="0" smtClean="0"/>
              <a:t>16-5</a:t>
            </a:r>
          </a:p>
          <a:p>
            <a:r>
              <a:rPr lang="en-US" dirty="0" smtClean="0"/>
              <a:t>However, process </a:t>
            </a:r>
            <a:r>
              <a:rPr lang="en-US" dirty="0"/>
              <a:t>can vary </a:t>
            </a:r>
            <a:r>
              <a:rPr lang="en-US" dirty="0" smtClean="0"/>
              <a:t>significantly </a:t>
            </a:r>
            <a:r>
              <a:rPr lang="en-US" dirty="0"/>
              <a:t>by property type </a:t>
            </a:r>
            <a:r>
              <a:rPr lang="en-US" dirty="0" smtClean="0"/>
              <a:t>&amp; size </a:t>
            </a:r>
            <a:r>
              <a:rPr lang="en-US" dirty="0"/>
              <a:t>and across borrowers </a:t>
            </a:r>
            <a:r>
              <a:rPr lang="en-US" dirty="0" smtClean="0"/>
              <a:t>&amp; lenders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7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Loan Submission, Application, </a:t>
            </a:r>
            <a:r>
              <a:rPr lang="en-US" sz="3200" dirty="0" smtClean="0"/>
              <a:t>&amp;</a:t>
            </a:r>
            <a:r>
              <a:rPr lang="en-US" sz="3600" dirty="0" smtClean="0"/>
              <a:t> Approval: An Illustration </a:t>
            </a:r>
            <a:endParaRPr lang="en-US" sz="36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81400" y="1687513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0" dirty="0" smtClean="0">
                <a:solidFill>
                  <a:srgbClr val="303F70"/>
                </a:solidFill>
              </a:rPr>
              <a:t>Exhibit 16-4</a:t>
            </a:r>
            <a:endParaRPr lang="en-US" sz="2400" b="0" dirty="0">
              <a:solidFill>
                <a:srgbClr val="303F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882788" cy="3566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So…How Long Does This Take?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/>
              <a:t>A commercial </a:t>
            </a:r>
            <a:r>
              <a:rPr lang="en-US" dirty="0" smtClean="0"/>
              <a:t>loan </a:t>
            </a:r>
            <a:r>
              <a:rPr lang="en-US" dirty="0"/>
              <a:t>may take 90 days from </a:t>
            </a:r>
            <a:r>
              <a:rPr lang="en-US" dirty="0" smtClean="0"/>
              <a:t> </a:t>
            </a:r>
            <a:r>
              <a:rPr lang="en-US" dirty="0"/>
              <a:t>signing of </a:t>
            </a:r>
            <a:r>
              <a:rPr lang="en-US" dirty="0" smtClean="0"/>
              <a:t>purchase </a:t>
            </a:r>
            <a:r>
              <a:rPr lang="en-US" sz="2600" dirty="0" smtClean="0"/>
              <a:t>&amp;</a:t>
            </a:r>
            <a:r>
              <a:rPr lang="en-US" dirty="0" smtClean="0"/>
              <a:t> sale </a:t>
            </a:r>
            <a:r>
              <a:rPr lang="en-US" dirty="0"/>
              <a:t>contact until loan </a:t>
            </a:r>
            <a:r>
              <a:rPr lang="en-US" dirty="0" smtClean="0"/>
              <a:t>closing</a:t>
            </a:r>
          </a:p>
          <a:p>
            <a:r>
              <a:rPr lang="en-US" dirty="0" smtClean="0"/>
              <a:t>But…some </a:t>
            </a:r>
            <a:r>
              <a:rPr lang="en-US" dirty="0"/>
              <a:t>loans can be processed in </a:t>
            </a:r>
            <a:r>
              <a:rPr lang="en-US" dirty="0" smtClean="0"/>
              <a:t>&lt; 45 days</a:t>
            </a:r>
          </a:p>
          <a:p>
            <a:r>
              <a:rPr lang="en-US" dirty="0" smtClean="0"/>
              <a:t>Time </a:t>
            </a:r>
            <a:r>
              <a:rPr lang="en-US" dirty="0"/>
              <a:t>depends on numerous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Loan </a:t>
            </a:r>
            <a:r>
              <a:rPr lang="en-US" dirty="0"/>
              <a:t>application is </a:t>
            </a:r>
            <a:r>
              <a:rPr lang="en-US" dirty="0" smtClean="0"/>
              <a:t>nonbinding</a:t>
            </a:r>
          </a:p>
          <a:p>
            <a:r>
              <a:rPr lang="en-US" dirty="0" smtClean="0"/>
              <a:t>But…loan </a:t>
            </a:r>
            <a:r>
              <a:rPr lang="en-US" dirty="0"/>
              <a:t>commitment is a written agreement that commits </a:t>
            </a:r>
            <a:r>
              <a:rPr lang="en-US" dirty="0" smtClean="0"/>
              <a:t>lender </a:t>
            </a:r>
            <a:r>
              <a:rPr lang="en-US" dirty="0"/>
              <a:t>to make </a:t>
            </a:r>
            <a:r>
              <a:rPr lang="en-US" dirty="0" smtClean="0"/>
              <a:t>the loan to the borrower </a:t>
            </a:r>
            <a:r>
              <a:rPr lang="en-US" dirty="0"/>
              <a:t>provided </a:t>
            </a:r>
            <a:r>
              <a:rPr lang="en-US" dirty="0" smtClean="0"/>
              <a:t>borrower </a:t>
            </a:r>
            <a:r>
              <a:rPr lang="en-US" dirty="0"/>
              <a:t>satisfies </a:t>
            </a:r>
            <a:r>
              <a:rPr lang="en-US" dirty="0" smtClean="0"/>
              <a:t>terms </a:t>
            </a:r>
            <a:r>
              <a:rPr lang="en-US" dirty="0"/>
              <a:t>and conditions of </a:t>
            </a:r>
            <a:r>
              <a:rPr lang="en-US" dirty="0" smtClean="0"/>
              <a:t>commitment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3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Loan Underwriting: Crunching the Numbers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36619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1524000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rgbClr val="303F70"/>
                </a:solidFill>
                <a:latin typeface="+mn-lt"/>
              </a:rPr>
              <a:t>Exhibit </a:t>
            </a:r>
            <a:r>
              <a:rPr lang="en-US" sz="2400" b="0" dirty="0" smtClean="0">
                <a:solidFill>
                  <a:srgbClr val="303F70"/>
                </a:solidFill>
                <a:latin typeface="+mn-lt"/>
              </a:rPr>
              <a:t>16-5</a:t>
            </a:r>
            <a:endParaRPr lang="en-US" sz="2400" b="0" dirty="0">
              <a:solidFill>
                <a:srgbClr val="303F7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5344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 smtClean="0"/>
              <a:t>Gatorwood</a:t>
            </a:r>
            <a:r>
              <a:rPr lang="en-US" sz="3600" dirty="0" smtClean="0"/>
              <a:t> Before-Tax Cash Flow from Operations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4261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18240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rgbClr val="303F70"/>
                </a:solidFill>
                <a:latin typeface="+mn-lt"/>
              </a:rPr>
              <a:t>Exhibit </a:t>
            </a:r>
            <a:r>
              <a:rPr lang="en-US" sz="2400" b="0" dirty="0" smtClean="0">
                <a:solidFill>
                  <a:srgbClr val="303F70"/>
                </a:solidFill>
                <a:latin typeface="+mn-lt"/>
              </a:rPr>
              <a:t>16-5</a:t>
            </a:r>
            <a:endParaRPr lang="en-US" sz="2400" b="0" dirty="0">
              <a:solidFill>
                <a:srgbClr val="303F7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Gatorwood</a:t>
            </a:r>
            <a:r>
              <a:rPr lang="en-US" sz="3600" dirty="0" smtClean="0"/>
              <a:t> Debt Coverage Ratio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667000"/>
            <a:ext cx="8785860" cy="261496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NOI in first year of operations is expected to be half again as large as mortgage payment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Thus, there appears to be sufficient protection against a deterioration in the property’s operating performance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3600" y="1905000"/>
                <a:ext cx="4876800" cy="73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𝐶𝑅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$1,087,200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$719,097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=1.51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905000"/>
                <a:ext cx="4876800" cy="7315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Gatorwood</a:t>
            </a:r>
            <a:r>
              <a:rPr lang="en-US" sz="3600" dirty="0" smtClean="0"/>
              <a:t>: Determining Maximum Available Loan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819400"/>
            <a:ext cx="8785860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Implies a maximum monthly payment of $67,111 ($805,333/12)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With a 5.25% interest rate and 25-year term, implies a maximum loan of $11,199,208 (or 83.7% LTV)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905000"/>
                <a:ext cx="7543800" cy="906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𝑀𝑎𝑥𝑖𝑚𝑢𝑚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𝑑𝑒𝑏𝑡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𝑠𝑒𝑟𝑣𝑖𝑐𝑒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𝑀𝑖𝑛𝑖𝑚𝑢𝑚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𝐷𝐶𝑅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$1,087,200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1.35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=$805,333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05000"/>
                <a:ext cx="7543800" cy="9064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300    5.25/12    </a:t>
            </a:r>
            <a:r>
              <a:rPr lang="en-US" sz="2000" dirty="0">
                <a:latin typeface="Times New Roman" pitchFamily="18" charset="0"/>
              </a:rPr>
              <a:t>	            </a:t>
            </a:r>
            <a:r>
              <a:rPr lang="en-US" sz="2000" dirty="0" smtClean="0">
                <a:latin typeface="Times New Roman" pitchFamily="18" charset="0"/>
              </a:rPr>
              <a:t>   67,111          </a:t>
            </a:r>
            <a:r>
              <a:rPr lang="en-US" sz="2000" dirty="0">
                <a:latin typeface="Times New Roman" pitchFamily="18" charset="0"/>
              </a:rPr>
              <a:t>0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089150" y="5029200"/>
            <a:ext cx="4616450" cy="381000"/>
            <a:chOff x="1941" y="2104"/>
            <a:chExt cx="6480" cy="36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38400" y="53340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</a:rPr>
              <a:t>11,199,208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3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  <p:bldP spid="6" grpId="0" autoUpdateAnimBg="0"/>
      <p:bldP spid="1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Gatorwood</a:t>
            </a:r>
            <a:r>
              <a:rPr lang="en-US" sz="3600" dirty="0" smtClean="0"/>
              <a:t>: Determining Maximum Available Loan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25908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400"/>
              </a:lnSpc>
            </a:pPr>
            <a:r>
              <a:rPr lang="en-US" sz="2800" dirty="0" smtClean="0"/>
              <a:t>It appears the property’s NOI can support an $11,199,208 loan</a:t>
            </a:r>
          </a:p>
          <a:p>
            <a:pPr eaLnBrk="1" hangingPunct="1">
              <a:lnSpc>
                <a:spcPts val="3400"/>
              </a:lnSpc>
            </a:pPr>
            <a:r>
              <a:rPr lang="en-US" sz="2800" dirty="0" smtClean="0"/>
              <a:t>However, maximum loan will be determined by lender’s maximum allowable LTV if it is less than 83.7% (which is likely)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6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Construction </a:t>
            </a:r>
            <a:r>
              <a:rPr lang="en-US" sz="3200" dirty="0" smtClean="0"/>
              <a:t>&amp;</a:t>
            </a:r>
            <a:r>
              <a:rPr lang="en-US" sz="3600" dirty="0" smtClean="0"/>
              <a:t> Development Financing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Land </a:t>
            </a:r>
            <a:r>
              <a:rPr lang="en-US" b="1" dirty="0" smtClean="0"/>
              <a:t>acquisition</a:t>
            </a:r>
            <a:r>
              <a:rPr lang="en-US" dirty="0" smtClean="0"/>
              <a:t> financing</a:t>
            </a:r>
          </a:p>
          <a:p>
            <a:pPr lvl="1" eaLnBrk="1" hangingPunct="1"/>
            <a:r>
              <a:rPr lang="en-US" dirty="0" smtClean="0"/>
              <a:t>To finance purchase of raw land</a:t>
            </a:r>
          </a:p>
          <a:p>
            <a:pPr lvl="1"/>
            <a:r>
              <a:rPr lang="en-US" dirty="0"/>
              <a:t>VERY risky; </a:t>
            </a:r>
            <a:r>
              <a:rPr lang="en-US" dirty="0" smtClean="0"/>
              <a:t>by nature this is speculative development</a:t>
            </a:r>
          </a:p>
          <a:p>
            <a:pPr lvl="2"/>
            <a:r>
              <a:rPr lang="en-US" dirty="0" smtClean="0"/>
              <a:t>No presale contracts with ultimate buyers of land to reduce risk  </a:t>
            </a:r>
          </a:p>
          <a:p>
            <a:pPr lvl="1"/>
            <a:r>
              <a:rPr lang="en-US" dirty="0" smtClean="0"/>
              <a:t>Lenders </a:t>
            </a:r>
            <a:r>
              <a:rPr lang="en-US" dirty="0"/>
              <a:t>offer these loans on an exception basis at low leverage (25%-35% LTVs) to their very best clients </a:t>
            </a:r>
            <a:r>
              <a:rPr lang="en-US" dirty="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7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Construction </a:t>
            </a:r>
            <a:r>
              <a:rPr lang="en-US" sz="3200" dirty="0" smtClean="0"/>
              <a:t>&amp;</a:t>
            </a:r>
            <a:r>
              <a:rPr lang="en-US" sz="3600" dirty="0" smtClean="0"/>
              <a:t> Development Financing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Land </a:t>
            </a:r>
            <a:r>
              <a:rPr lang="en-US" b="1" dirty="0" smtClean="0"/>
              <a:t>development</a:t>
            </a:r>
            <a:r>
              <a:rPr lang="en-US" dirty="0" smtClean="0"/>
              <a:t> loan</a:t>
            </a:r>
          </a:p>
          <a:p>
            <a:pPr lvl="1" eaLnBrk="1" hangingPunct="1"/>
            <a:r>
              <a:rPr lang="en-US" dirty="0" smtClean="0"/>
              <a:t>To finance installation of improvements </a:t>
            </a:r>
            <a:r>
              <a:rPr lang="en-US" b="1" dirty="0" smtClean="0"/>
              <a:t>to</a:t>
            </a:r>
            <a:r>
              <a:rPr lang="en-US" dirty="0" smtClean="0"/>
              <a:t> the land (sewers, utilities, etc.)</a:t>
            </a:r>
          </a:p>
          <a:p>
            <a:pPr lvl="1"/>
            <a:r>
              <a:rPr lang="en-US" dirty="0"/>
              <a:t>If land is ready for development, demand for </a:t>
            </a:r>
            <a:r>
              <a:rPr lang="en-US" dirty="0" smtClean="0"/>
              <a:t>expected </a:t>
            </a:r>
            <a:r>
              <a:rPr lang="en-US" dirty="0"/>
              <a:t>finished product is less uncertain </a:t>
            </a:r>
            <a:endParaRPr lang="en-US" dirty="0" smtClean="0"/>
          </a:p>
          <a:p>
            <a:pPr lvl="1"/>
            <a:r>
              <a:rPr lang="en-US" dirty="0" smtClean="0"/>
              <a:t>Lenders will typically require presale contracts with homebuilders or ultimate buyers of the land</a:t>
            </a:r>
          </a:p>
          <a:p>
            <a:pPr lvl="1"/>
            <a:r>
              <a:rPr lang="en-US" dirty="0" smtClean="0"/>
              <a:t>Typical leverage: 50%-65% of expected sellout value of land/lots (based on appraisal)   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Fixed Rate Commercial Mortgage Loans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Usually a partially amortized “balloon” mortg</a:t>
            </a:r>
            <a:r>
              <a:rPr lang="en-US" sz="2600" dirty="0" smtClean="0"/>
              <a:t>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25-30 year amortization of principle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5-10 year loan maturity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Balance of loan at maturity must be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refinanced or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paid off with a “balloon” payment  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Construction and Development Financing </a:t>
            </a:r>
            <a:r>
              <a:rPr lang="en-US" sz="3200" dirty="0" smtClean="0"/>
              <a:t>(continued)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15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Construction loan</a:t>
            </a:r>
          </a:p>
          <a:p>
            <a:pPr lvl="1" eaLnBrk="1" hangingPunct="1"/>
            <a:r>
              <a:rPr lang="en-US" dirty="0" smtClean="0"/>
              <a:t>To finance </a:t>
            </a:r>
            <a:r>
              <a:rPr lang="en-US" b="1" dirty="0" smtClean="0"/>
              <a:t>vertical</a:t>
            </a:r>
            <a:r>
              <a:rPr lang="en-US" dirty="0" smtClean="0"/>
              <a:t> construction</a:t>
            </a:r>
          </a:p>
          <a:p>
            <a:pPr lvl="1"/>
            <a:r>
              <a:rPr lang="en-US" dirty="0"/>
              <a:t>Arguably, collateral securing </a:t>
            </a:r>
            <a:r>
              <a:rPr lang="en-US" dirty="0" smtClean="0"/>
              <a:t>construction </a:t>
            </a:r>
            <a:r>
              <a:rPr lang="en-US" dirty="0"/>
              <a:t>loan is more valuable than collateral securing land acquisition </a:t>
            </a:r>
            <a:r>
              <a:rPr lang="en-US" sz="2000" dirty="0"/>
              <a:t>&amp;</a:t>
            </a:r>
            <a:r>
              <a:rPr lang="en-US" dirty="0"/>
              <a:t> development loans </a:t>
            </a:r>
            <a:endParaRPr lang="en-US" dirty="0" smtClean="0"/>
          </a:p>
          <a:p>
            <a:pPr lvl="1"/>
            <a:r>
              <a:rPr lang="en-US" dirty="0" smtClean="0"/>
              <a:t>Typical LTV: 65%-75% </a:t>
            </a:r>
          </a:p>
          <a:p>
            <a:pPr lvl="1"/>
            <a:r>
              <a:rPr lang="en-US" dirty="0" smtClean="0"/>
              <a:t>Typical term: 1-3 years; allow time to construct </a:t>
            </a:r>
            <a:r>
              <a:rPr lang="en-US" sz="2000" dirty="0" smtClean="0"/>
              <a:t>&amp;</a:t>
            </a:r>
            <a:r>
              <a:rPr lang="en-US" dirty="0" smtClean="0"/>
              <a:t> lease up the project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79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Construction and Development Financing </a:t>
            </a:r>
            <a:r>
              <a:rPr lang="en-US" sz="3200" dirty="0" smtClean="0"/>
              <a:t>(continued)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49529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Construction loan, cont.</a:t>
            </a:r>
          </a:p>
          <a:p>
            <a:pPr lvl="1"/>
            <a:r>
              <a:rPr lang="en-US" dirty="0" smtClean="0"/>
              <a:t>Often have preleasing requirements (ex. 50% of space must be preleased)</a:t>
            </a:r>
          </a:p>
          <a:p>
            <a:pPr lvl="1"/>
            <a:r>
              <a:rPr lang="en-US" dirty="0" smtClean="0"/>
              <a:t>Due to risk of these loans, lenders</a:t>
            </a:r>
          </a:p>
          <a:p>
            <a:pPr lvl="2"/>
            <a:r>
              <a:rPr lang="en-US" dirty="0" smtClean="0"/>
              <a:t>Carefully screen experience of developers </a:t>
            </a:r>
            <a:r>
              <a:rPr lang="en-US" sz="1600" dirty="0" smtClean="0"/>
              <a:t>&amp;</a:t>
            </a:r>
            <a:r>
              <a:rPr lang="en-US" dirty="0" smtClean="0"/>
              <a:t> the value of their guarantees</a:t>
            </a:r>
          </a:p>
          <a:p>
            <a:pPr lvl="2"/>
            <a:r>
              <a:rPr lang="en-US" dirty="0" smtClean="0"/>
              <a:t>Perform substantial due diligence </a:t>
            </a:r>
            <a:r>
              <a:rPr lang="en-US" sz="1600" dirty="0" smtClean="0"/>
              <a:t>&amp;</a:t>
            </a:r>
            <a:r>
              <a:rPr lang="en-US" dirty="0" smtClean="0"/>
              <a:t> market research</a:t>
            </a:r>
          </a:p>
          <a:p>
            <a:pPr lvl="3"/>
            <a:r>
              <a:rPr lang="en-US" dirty="0" smtClean="0"/>
              <a:t>Permitting approval status, construction plans/specs, quality of architect/engineer/general contractor, environmental and soil reports </a:t>
            </a:r>
          </a:p>
          <a:p>
            <a:pPr lvl="2"/>
            <a:r>
              <a:rPr lang="en-US" dirty="0" smtClean="0"/>
              <a:t>Hire an engineer to monitor construction  </a:t>
            </a:r>
          </a:p>
          <a:p>
            <a:pPr lvl="2"/>
            <a:r>
              <a:rPr lang="en-US" dirty="0" smtClean="0"/>
              <a:t>May require a “takeout” commitment from a permanent lender upon stabilization </a:t>
            </a:r>
            <a:r>
              <a:rPr lang="en-US" b="1" dirty="0" smtClean="0"/>
              <a:t>or</a:t>
            </a:r>
            <a:r>
              <a:rPr lang="en-US" dirty="0" smtClean="0"/>
              <a:t> allow loan to convert to an amortizing 3-5 year balloon loan </a:t>
            </a: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1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End of Chapter 16</a:t>
            </a:r>
          </a:p>
          <a:p>
            <a:pPr eaLnBrk="1" hangingPunct="1"/>
            <a:endParaRPr lang="en-US" sz="3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Attractions of a Balloon Mortgage  to Lender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Reduces interest rate risk on “permanent” mortgages  </a:t>
            </a:r>
          </a:p>
          <a:p>
            <a:pPr eaLnBrk="1" hangingPunct="1"/>
            <a:r>
              <a:rPr lang="en-US" dirty="0" smtClean="0"/>
              <a:t>Reduces default risk</a:t>
            </a:r>
          </a:p>
          <a:p>
            <a:pPr lvl="1" eaLnBrk="1" hangingPunct="1"/>
            <a:r>
              <a:rPr lang="en-US" dirty="0" smtClean="0"/>
              <a:t>Default risk is generally much greater for commercial mortgage loans than home loans</a:t>
            </a:r>
          </a:p>
          <a:p>
            <a:pPr lvl="2" eaLnBrk="1" hangingPunct="1"/>
            <a:r>
              <a:rPr lang="en-US" dirty="0" smtClean="0"/>
              <a:t>Often no personal liability</a:t>
            </a:r>
          </a:p>
          <a:p>
            <a:pPr lvl="2"/>
            <a:r>
              <a:rPr lang="en-US" dirty="0"/>
              <a:t>No FHA/PMI insurance (as in home mtg. market)</a:t>
            </a:r>
          </a:p>
          <a:p>
            <a:pPr lvl="2" eaLnBrk="1" hangingPunct="1"/>
            <a:r>
              <a:rPr lang="en-US" dirty="0" smtClean="0"/>
              <a:t>Borrowers are more “ruthless” about exercising their default options than home owners</a:t>
            </a:r>
          </a:p>
          <a:p>
            <a:pPr lvl="1"/>
            <a:r>
              <a:rPr lang="en-US" dirty="0" smtClean="0"/>
              <a:t>When is borrower’s default option “in-the-money”?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763000" cy="12414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Commercial Mortgage “Spreads” over Treasuries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66938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381000" y="6073914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03F70"/>
                </a:solidFill>
                <a:latin typeface="+mn-lt"/>
              </a:rPr>
              <a:t>Correlation between monthly rates/yields on 10-yr </a:t>
            </a:r>
            <a:r>
              <a:rPr lang="en-US" sz="2000" dirty="0" smtClean="0">
                <a:solidFill>
                  <a:srgbClr val="303F70"/>
                </a:solidFill>
                <a:latin typeface="+mn-lt"/>
              </a:rPr>
              <a:t>mortgages </a:t>
            </a:r>
            <a:r>
              <a:rPr lang="en-US" sz="2000" dirty="0">
                <a:solidFill>
                  <a:srgbClr val="303F70"/>
                </a:solidFill>
                <a:latin typeface="+mn-lt"/>
              </a:rPr>
              <a:t>&amp; 10-yr Treasury securities: </a:t>
            </a:r>
            <a:r>
              <a:rPr lang="en-US" sz="2000" dirty="0" smtClean="0">
                <a:solidFill>
                  <a:srgbClr val="303F70"/>
                </a:solidFill>
                <a:latin typeface="+mn-lt"/>
              </a:rPr>
              <a:t>0.85 </a:t>
            </a:r>
            <a:r>
              <a:rPr lang="en-US" sz="2000" dirty="0">
                <a:solidFill>
                  <a:srgbClr val="303F70"/>
                </a:solidFill>
                <a:latin typeface="+mn-lt"/>
              </a:rPr>
              <a:t>from </a:t>
            </a:r>
            <a:r>
              <a:rPr lang="en-US" sz="2000" dirty="0" smtClean="0">
                <a:solidFill>
                  <a:srgbClr val="303F70"/>
                </a:solidFill>
                <a:latin typeface="+mn-lt"/>
              </a:rPr>
              <a:t>1997-2016</a:t>
            </a:r>
            <a:endParaRPr lang="en-US" sz="2000" dirty="0">
              <a:solidFill>
                <a:srgbClr val="303F70"/>
              </a:solidFill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81800" y="220980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 smtClean="0">
                <a:solidFill>
                  <a:srgbClr val="303F70"/>
                </a:solidFill>
                <a:latin typeface="+mn-lt"/>
              </a:rPr>
              <a:t>Exhibit </a:t>
            </a:r>
            <a:r>
              <a:rPr lang="en-US" b="0" dirty="0">
                <a:solidFill>
                  <a:srgbClr val="303F70"/>
                </a:solidFill>
                <a:latin typeface="+mn-lt"/>
              </a:rPr>
              <a:t>16-2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34200" y="2830513"/>
            <a:ext cx="1905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 smtClean="0">
                <a:solidFill>
                  <a:srgbClr val="303F70"/>
                </a:solidFill>
                <a:latin typeface="+mn-lt"/>
              </a:rPr>
              <a:t>CRE mortgages are “priced off the yield curve” with rates quoted as spreads</a:t>
            </a:r>
            <a:endParaRPr lang="en-US" b="0" dirty="0">
              <a:solidFill>
                <a:srgbClr val="303F7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3" y="1600200"/>
            <a:ext cx="6694232" cy="411480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4800" y="569589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03F70"/>
                </a:solidFill>
                <a:latin typeface="+mn-lt"/>
              </a:rPr>
              <a:t>Source: H-15 report of the Federal Reserve and the Giliberto-Levey Commercial Performance Index (www.jblevyco.com) </a:t>
            </a:r>
            <a:endParaRPr lang="en-US" sz="1200" dirty="0">
              <a:solidFill>
                <a:srgbClr val="303F7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543004"/>
            <a:ext cx="69291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8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Restrictions on Prepayment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b="1" dirty="0" smtClean="0"/>
              <a:t>Lock-out</a:t>
            </a:r>
            <a:r>
              <a:rPr lang="en-US" dirty="0" smtClean="0"/>
              <a:t>: Prohibition against prepayment for up to, say, 5 years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Prepayment penalties:</a:t>
            </a:r>
          </a:p>
          <a:p>
            <a:pPr lvl="1" eaLnBrk="1" hangingPunct="1">
              <a:lnSpc>
                <a:spcPts val="2200"/>
              </a:lnSpc>
              <a:spcBef>
                <a:spcPts val="600"/>
              </a:spcBef>
            </a:pPr>
            <a:r>
              <a:rPr lang="en-US" b="1" dirty="0" smtClean="0"/>
              <a:t>Percentage of loan</a:t>
            </a:r>
            <a:r>
              <a:rPr lang="en-US" dirty="0" smtClean="0"/>
              <a:t>: Say, 2-4% of loan balance</a:t>
            </a:r>
          </a:p>
          <a:p>
            <a:pPr lvl="2"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Used by commercial banks </a:t>
            </a:r>
            <a:r>
              <a:rPr lang="en-US" sz="1800" dirty="0" smtClean="0"/>
              <a:t>&amp;</a:t>
            </a:r>
            <a:r>
              <a:rPr lang="en-US" dirty="0" smtClean="0"/>
              <a:t> other portfolio lenders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b="1" dirty="0" smtClean="0"/>
              <a:t>Yield maintenance penalty</a:t>
            </a:r>
            <a:r>
              <a:rPr lang="en-US" dirty="0" smtClean="0"/>
              <a:t>: Borrower must pay lender PV of losses due to prepayment</a:t>
            </a:r>
          </a:p>
          <a:p>
            <a:pPr lvl="2">
              <a:lnSpc>
                <a:spcPts val="2200"/>
              </a:lnSpc>
              <a:spcBef>
                <a:spcPts val="600"/>
              </a:spcBef>
            </a:pPr>
            <a:r>
              <a:rPr lang="en-US" dirty="0" smtClean="0"/>
              <a:t>Primarily used by life insurance companies</a:t>
            </a:r>
          </a:p>
          <a:p>
            <a:pPr marL="768096" lvl="2" indent="0" eaLnBrk="1" hangingPunct="1">
              <a:lnSpc>
                <a:spcPct val="80000"/>
              </a:lnSpc>
              <a:buNone/>
            </a:pPr>
            <a:endParaRPr lang="en-US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8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Restrictions on Prepayment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Prepayment penalties, continued: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b="1" dirty="0" smtClean="0"/>
              <a:t>Defeasance penalty</a:t>
            </a:r>
            <a:r>
              <a:rPr lang="en-US" dirty="0" smtClean="0"/>
              <a:t>: Borrower must replace mortgage loan with a set of U.S. Treasury securities that produce CFs equivalent to those on paid-off mortgage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Most common form of prepayment penalty on loans used for collateral in CMBS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see </a:t>
            </a:r>
            <a:r>
              <a:rPr lang="en-US" dirty="0" smtClean="0">
                <a:hlinkClick r:id="rId2"/>
              </a:rPr>
              <a:t>www.defeasance.com</a:t>
            </a:r>
            <a:r>
              <a:rPr lang="en-US" dirty="0" smtClean="0"/>
              <a:t> for </a:t>
            </a:r>
            <a:r>
              <a:rPr lang="en-US" dirty="0"/>
              <a:t>a defeasance calculator</a:t>
            </a:r>
          </a:p>
          <a:p>
            <a:pPr lvl="2" eaLnBrk="1" hangingPunct="1">
              <a:lnSpc>
                <a:spcPct val="80000"/>
              </a:lnSpc>
            </a:pPr>
            <a:endParaRPr lang="en-US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3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Custom 3">
      <a:dk1>
        <a:srgbClr val="2A4A75"/>
      </a:dk1>
      <a:lt1>
        <a:sysClr val="window" lastClr="FFFFFF"/>
      </a:lt1>
      <a:dk2>
        <a:srgbClr val="35385A"/>
      </a:dk2>
      <a:lt2>
        <a:srgbClr val="DEF5FA"/>
      </a:lt2>
      <a:accent1>
        <a:srgbClr val="39639D"/>
      </a:accent1>
      <a:accent2>
        <a:srgbClr val="92D050"/>
      </a:accent2>
      <a:accent3>
        <a:srgbClr val="EB641B"/>
      </a:accent3>
      <a:accent4>
        <a:srgbClr val="00B050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3769</Words>
  <Application>Microsoft Office PowerPoint</Application>
  <PresentationFormat>On-screen Show (4:3)</PresentationFormat>
  <Paragraphs>355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1_Module</vt:lpstr>
      <vt:lpstr>Chapter 16:</vt:lpstr>
      <vt:lpstr>“Commercial” Mortgage Loans vs. Home Loans</vt:lpstr>
      <vt:lpstr>When Do We See Recourse Loans? </vt:lpstr>
      <vt:lpstr>When Do We See Recourse Loans? </vt:lpstr>
      <vt:lpstr>Fixed Rate Commercial Mortgage Loans </vt:lpstr>
      <vt:lpstr>Attractions of a Balloon Mortgage  to Lender</vt:lpstr>
      <vt:lpstr>Commercial Mortgage “Spreads” over Treasuries</vt:lpstr>
      <vt:lpstr>Restrictions on Prepayment</vt:lpstr>
      <vt:lpstr>Restrictions on Prepayment</vt:lpstr>
      <vt:lpstr>Other Forms of Permanent Financing for Existing Properties</vt:lpstr>
      <vt:lpstr>Other Forms of Permanent Financing for Existing Properties</vt:lpstr>
      <vt:lpstr>Sale-Leaseback (continued)</vt:lpstr>
      <vt:lpstr>2nd Mortgages &amp; Mezzanine Loans</vt:lpstr>
      <vt:lpstr>Adding a Mezzanine Loan or 2nd Mortgage to the “Capital Stack”</vt:lpstr>
      <vt:lpstr>Adding a Mezzanine Loan or 2nd Mortgage to the “Capital Stack”</vt:lpstr>
      <vt:lpstr>Mezzanine Lending</vt:lpstr>
      <vt:lpstr>Other Forms of Permanent Financing for Existing Properties</vt:lpstr>
      <vt:lpstr>PowerPoint Presentation</vt:lpstr>
      <vt:lpstr>Debt Coverage Ratio</vt:lpstr>
      <vt:lpstr>Loan-to-Value Ratio</vt:lpstr>
      <vt:lpstr>Debt Yield Ratio</vt:lpstr>
      <vt:lpstr>Typical Terms on CRE Mortgages:    ( Exhibit 16-1)</vt:lpstr>
      <vt:lpstr>Borrower’s Decision Making Process: Loan Size</vt:lpstr>
      <vt:lpstr>When is Use of Leverage Expected to be Favorable? </vt:lpstr>
      <vt:lpstr>Borrower’s Decision Making Process (continued)</vt:lpstr>
      <vt:lpstr>Borrower’s Decision Making Process: Refinancing</vt:lpstr>
      <vt:lpstr>Borrower’s Decision Making Process: Refinancing (continued)</vt:lpstr>
      <vt:lpstr>Borrower’s Decision Making Process: Default</vt:lpstr>
      <vt:lpstr>Permanent Loan Application &amp; Approval Process</vt:lpstr>
      <vt:lpstr>Permanent Loan Application and Approval Process</vt:lpstr>
      <vt:lpstr>Permanent Loan Application and Approval Process</vt:lpstr>
      <vt:lpstr>Permanent Loan Application and Approval Process</vt:lpstr>
      <vt:lpstr>Permanent Loan Application and Approval Process</vt:lpstr>
      <vt:lpstr>Permanent Loan Application and Approval Process</vt:lpstr>
      <vt:lpstr>Permanent Loan Application and Approval Process</vt:lpstr>
      <vt:lpstr>Permanent Loan Application and Approval Process</vt:lpstr>
      <vt:lpstr>From Loan Application to Closing</vt:lpstr>
      <vt:lpstr>From Loan Application to Closing</vt:lpstr>
      <vt:lpstr>From Loan Application to Closing</vt:lpstr>
      <vt:lpstr>From Loan Application to Closing</vt:lpstr>
      <vt:lpstr>Loan Submission, Application, &amp; Approval: An Illustration </vt:lpstr>
      <vt:lpstr>So…How Long Does This Take? </vt:lpstr>
      <vt:lpstr>Loan Underwriting: Crunching the Numbers</vt:lpstr>
      <vt:lpstr>Gatorwood Before-Tax Cash Flow from Operations</vt:lpstr>
      <vt:lpstr>Gatorwood Debt Coverage Ratio</vt:lpstr>
      <vt:lpstr>Gatorwood: Determining Maximum Available Loan</vt:lpstr>
      <vt:lpstr>Gatorwood: Determining Maximum Available Loan</vt:lpstr>
      <vt:lpstr>Construction &amp; Development Financing</vt:lpstr>
      <vt:lpstr>Construction &amp; Development Financing</vt:lpstr>
      <vt:lpstr>Construction and Development Financing (continued)</vt:lpstr>
      <vt:lpstr>Construction and Development Financing (continued)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</dc:title>
  <dc:creator>Katherine Mau</dc:creator>
  <cp:lastModifiedBy>Lohn, Jennifer</cp:lastModifiedBy>
  <cp:revision>201</cp:revision>
  <dcterms:created xsi:type="dcterms:W3CDTF">2009-06-23T15:18:47Z</dcterms:created>
  <dcterms:modified xsi:type="dcterms:W3CDTF">2017-08-04T17:02:07Z</dcterms:modified>
</cp:coreProperties>
</file>