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73"/>
  </p:notesMasterIdLst>
  <p:handoutMasterIdLst>
    <p:handoutMasterId r:id="rId74"/>
  </p:handoutMasterIdLst>
  <p:sldIdLst>
    <p:sldId id="310" r:id="rId2"/>
    <p:sldId id="429" r:id="rId3"/>
    <p:sldId id="430" r:id="rId4"/>
    <p:sldId id="387" r:id="rId5"/>
    <p:sldId id="395" r:id="rId6"/>
    <p:sldId id="431" r:id="rId7"/>
    <p:sldId id="432" r:id="rId8"/>
    <p:sldId id="433" r:id="rId9"/>
    <p:sldId id="434" r:id="rId10"/>
    <p:sldId id="390" r:id="rId11"/>
    <p:sldId id="391" r:id="rId12"/>
    <p:sldId id="435" r:id="rId13"/>
    <p:sldId id="394" r:id="rId14"/>
    <p:sldId id="436" r:id="rId15"/>
    <p:sldId id="398" r:id="rId16"/>
    <p:sldId id="399" r:id="rId17"/>
    <p:sldId id="437" r:id="rId18"/>
    <p:sldId id="438" r:id="rId19"/>
    <p:sldId id="405" r:id="rId20"/>
    <p:sldId id="407" r:id="rId21"/>
    <p:sldId id="409" r:id="rId22"/>
    <p:sldId id="406" r:id="rId23"/>
    <p:sldId id="439" r:id="rId24"/>
    <p:sldId id="440" r:id="rId25"/>
    <p:sldId id="441" r:id="rId26"/>
    <p:sldId id="442" r:id="rId27"/>
    <p:sldId id="444" r:id="rId28"/>
    <p:sldId id="445" r:id="rId29"/>
    <p:sldId id="447" r:id="rId30"/>
    <p:sldId id="448" r:id="rId31"/>
    <p:sldId id="449" r:id="rId32"/>
    <p:sldId id="450" r:id="rId33"/>
    <p:sldId id="451" r:id="rId34"/>
    <p:sldId id="455" r:id="rId35"/>
    <p:sldId id="463" r:id="rId36"/>
    <p:sldId id="456" r:id="rId37"/>
    <p:sldId id="452" r:id="rId38"/>
    <p:sldId id="453" r:id="rId39"/>
    <p:sldId id="454" r:id="rId40"/>
    <p:sldId id="457" r:id="rId41"/>
    <p:sldId id="458" r:id="rId42"/>
    <p:sldId id="325" r:id="rId43"/>
    <p:sldId id="428" r:id="rId44"/>
    <p:sldId id="334" r:id="rId45"/>
    <p:sldId id="335" r:id="rId46"/>
    <p:sldId id="464" r:id="rId47"/>
    <p:sldId id="465" r:id="rId48"/>
    <p:sldId id="336" r:id="rId49"/>
    <p:sldId id="459" r:id="rId50"/>
    <p:sldId id="460" r:id="rId51"/>
    <p:sldId id="461" r:id="rId52"/>
    <p:sldId id="462" r:id="rId53"/>
    <p:sldId id="385" r:id="rId54"/>
    <p:sldId id="382" r:id="rId55"/>
    <p:sldId id="383" r:id="rId56"/>
    <p:sldId id="386" r:id="rId57"/>
    <p:sldId id="384" r:id="rId58"/>
    <p:sldId id="366" r:id="rId59"/>
    <p:sldId id="367" r:id="rId60"/>
    <p:sldId id="368" r:id="rId61"/>
    <p:sldId id="466" r:id="rId62"/>
    <p:sldId id="337" r:id="rId63"/>
    <p:sldId id="338" r:id="rId64"/>
    <p:sldId id="339" r:id="rId65"/>
    <p:sldId id="340" r:id="rId66"/>
    <p:sldId id="344" r:id="rId67"/>
    <p:sldId id="467" r:id="rId68"/>
    <p:sldId id="468" r:id="rId69"/>
    <p:sldId id="469" r:id="rId70"/>
    <p:sldId id="470" r:id="rId71"/>
    <p:sldId id="345" r:id="rId7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7" autoAdjust="0"/>
    <p:restoredTop sz="94630" autoAdjust="0"/>
  </p:normalViewPr>
  <p:slideViewPr>
    <p:cSldViewPr>
      <p:cViewPr varScale="1">
        <p:scale>
          <a:sx n="113" d="100"/>
          <a:sy n="113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1.xml"/><Relationship Id="rId2" Type="http://schemas.openxmlformats.org/officeDocument/2006/relationships/slide" Target="slides/slide47.xml"/><Relationship Id="rId1" Type="http://schemas.openxmlformats.org/officeDocument/2006/relationships/slide" Target="slides/slide35.xml"/><Relationship Id="rId4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3B8334B-66BA-4695-8511-C42500C2D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02001D-6223-4114-AB45-E11BE883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077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314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40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35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481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784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996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8675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0340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422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6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91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829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163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737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0E810-1F7D-4918-BA1E-CD8D74CA02D1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2574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1771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4264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7503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3145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99D4B-6FED-4ADD-B319-60DD46CCC8B3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2520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59580B-32DA-4F97-BD64-B338349336BE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466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885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D9A1A-C60D-4FF1-B82D-176CF82524DC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0532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2FA084-2455-4CD7-92E6-AC4DD153D3CB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7615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135B8-B5AD-48FE-A78F-E15FF46F80EA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0497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11F356-6BC3-4CF4-9FCB-92FC3C436A2F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222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2CFD0-8687-4AC4-8B3F-9CC7D040E1E6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9128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F65B9-F54C-4ACF-814A-C35196B7F492}" type="slidenum">
              <a:rPr lang="en-US" altLang="en-US" smtClean="0"/>
              <a:pPr>
                <a:spcBef>
                  <a:spcPct val="0"/>
                </a:spcBef>
              </a:pPr>
              <a:t>67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982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7DF705-83F0-4ADB-9C22-6188D1624B86}" type="slidenum">
              <a:rPr lang="en-US" altLang="en-US" smtClean="0"/>
              <a:pPr>
                <a:spcBef>
                  <a:spcPct val="0"/>
                </a:spcBef>
              </a:pPr>
              <a:t>68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062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A6AC3A-9628-4CCD-A911-0ECE75C4C44C}" type="slidenum">
              <a:rPr lang="en-US" altLang="en-US" smtClean="0"/>
              <a:pPr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6985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54ECE-727C-4F2C-8EDC-A8BBC1EF1480}" type="slidenum">
              <a:rPr lang="en-US" altLang="en-US" smtClean="0"/>
              <a:pPr>
                <a:spcBef>
                  <a:spcPct val="0"/>
                </a:spcBef>
              </a:pPr>
              <a:t>70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91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6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558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42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628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20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461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4556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A13-F47E-4A0E-962C-B7D8A04DD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447800" y="2514600"/>
            <a:ext cx="6324600" cy="2590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6999"/>
            <a:ext cx="7005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4"/>
        </a:buClr>
        <a:buSzPct val="8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4"/>
        </a:buClr>
        <a:buSzPct val="9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reppreitcafe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tsacrossamerica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t.com/REIT101/REITDirectory/REITsinSPIndexes.asp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t.com/Investing/ListofREITFunds/MutualFunds.asp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it.com/Investing/ListofREITFunds/GlobalFunds.aspx" TargetMode="External"/><Relationship Id="rId5" Type="http://schemas.openxmlformats.org/officeDocument/2006/relationships/hyperlink" Target="http://www.reit.com/Investing/ListofREITFunds/Exchange-TradedFunds.aspx" TargetMode="External"/><Relationship Id="rId4" Type="http://schemas.openxmlformats.org/officeDocument/2006/relationships/hyperlink" Target="http://www.reit.com/Investing/ListofREITFunds/Closed-EndFunds.aspx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it.com/data-research/reit-indexes/real-time-index-returns/enhgeur-f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it.com/investing/reit-basics/global-real-estate-investmen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76231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Chapter 17: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8077200" cy="149961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Sources of Commercial                       Debt and Equity Capital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General Partnership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Treated as conduit for tax purposes… investors avoid double taxation</a:t>
            </a:r>
          </a:p>
          <a:p>
            <a:pPr eaLnBrk="1" hangingPunct="1"/>
            <a:r>
              <a:rPr lang="en-US" dirty="0" smtClean="0"/>
              <a:t>All partners can make operating decisions:</a:t>
            </a:r>
          </a:p>
          <a:p>
            <a:pPr lvl="1" eaLnBrk="1" hangingPunct="1"/>
            <a:r>
              <a:rPr lang="en-US" dirty="0" smtClean="0"/>
              <a:t>How much leverage; when to sell, etc.</a:t>
            </a:r>
          </a:p>
          <a:p>
            <a:pPr eaLnBrk="1" hangingPunct="1"/>
            <a:r>
              <a:rPr lang="en-US" dirty="0" smtClean="0"/>
              <a:t>No separation between ownership </a:t>
            </a:r>
            <a:r>
              <a:rPr lang="en-US" sz="2400" dirty="0" smtClean="0"/>
              <a:t>&amp;</a:t>
            </a:r>
            <a:r>
              <a:rPr lang="en-US" dirty="0" smtClean="0"/>
              <a:t> control; lessens potential conflicts of interest</a:t>
            </a:r>
          </a:p>
          <a:p>
            <a:pPr eaLnBrk="1" hangingPunct="1"/>
            <a:r>
              <a:rPr lang="en-US" dirty="0" smtClean="0"/>
              <a:t>Share of cash flow </a:t>
            </a:r>
            <a:r>
              <a:rPr lang="en-US" sz="2400" dirty="0" smtClean="0"/>
              <a:t>&amp;</a:t>
            </a:r>
            <a:r>
              <a:rPr lang="en-US" dirty="0" smtClean="0"/>
              <a:t> taxable income determined by partnership agreement</a:t>
            </a:r>
          </a:p>
          <a:p>
            <a:pPr lvl="1" eaLnBrk="1" hangingPunct="1"/>
            <a:r>
              <a:rPr lang="en-US" dirty="0" smtClean="0"/>
              <a:t>“special allocations” permitted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General Partnership-Disadvantages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General partners liable for </a:t>
            </a:r>
            <a:r>
              <a:rPr lang="en-US" b="1" dirty="0" smtClean="0"/>
              <a:t>all debts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Contractual debts, debts arising from legal actions, wrongful acts committed by other partners…</a:t>
            </a:r>
          </a:p>
          <a:p>
            <a:pPr lvl="1" eaLnBrk="1" hangingPunct="1"/>
            <a:r>
              <a:rPr lang="en-US" dirty="0" smtClean="0"/>
              <a:t>So…</a:t>
            </a:r>
            <a:r>
              <a:rPr lang="en-US" b="1" dirty="0" smtClean="0"/>
              <a:t>personal assets</a:t>
            </a:r>
            <a:r>
              <a:rPr lang="en-US" dirty="0" smtClean="0"/>
              <a:t> are subject to claim’s of the partnership’s creditors</a:t>
            </a:r>
          </a:p>
          <a:p>
            <a:pPr eaLnBrk="1" hangingPunct="1"/>
            <a:r>
              <a:rPr lang="en-US" dirty="0" smtClean="0"/>
              <a:t>Result?</a:t>
            </a:r>
          </a:p>
          <a:p>
            <a:pPr lvl="1" eaLnBrk="1" hangingPunct="1"/>
            <a:r>
              <a:rPr lang="en-US" dirty="0" smtClean="0"/>
              <a:t>Fairly uncommon </a:t>
            </a:r>
            <a:r>
              <a:rPr lang="en-US" sz="2000" dirty="0" smtClean="0"/>
              <a:t>&amp;</a:t>
            </a:r>
            <a:r>
              <a:rPr lang="en-US" dirty="0" smtClean="0"/>
              <a:t> those that are created have few partners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Limited Partnership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105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Creates 2 types of partners: general </a:t>
            </a:r>
            <a:r>
              <a:rPr lang="en-US" sz="2400" dirty="0" smtClean="0"/>
              <a:t>&amp;</a:t>
            </a:r>
            <a:r>
              <a:rPr lang="en-US" sz="2800" dirty="0" smtClean="0"/>
              <a:t> limited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GP who sponsors/organizes venture is usually a knowledgeable builder, broker, or investor 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“Flow-through” tax treatment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Limited liability for LPs; unlimited for GP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dirty="0" smtClean="0"/>
              <a:t>But GP may be a corporation, LLC, etc.….</a:t>
            </a:r>
          </a:p>
          <a:p>
            <a:pPr>
              <a:spcBef>
                <a:spcPts val="600"/>
              </a:spcBef>
            </a:pPr>
            <a:r>
              <a:rPr lang="en-US" dirty="0"/>
              <a:t>LPs give up control of management </a:t>
            </a:r>
            <a:r>
              <a:rPr lang="en-US" sz="2400" dirty="0"/>
              <a:t>&amp;</a:t>
            </a:r>
            <a:r>
              <a:rPr lang="en-US" dirty="0"/>
              <a:t> policy </a:t>
            </a:r>
            <a:r>
              <a:rPr lang="en-US" dirty="0" smtClean="0"/>
              <a:t>making</a:t>
            </a:r>
          </a:p>
          <a:p>
            <a:pPr>
              <a:spcBef>
                <a:spcPts val="600"/>
              </a:spcBef>
            </a:pPr>
            <a:r>
              <a:rPr lang="en-US" dirty="0"/>
              <a:t>A “principal-agent” relationship is created with its attendant problems </a:t>
            </a:r>
          </a:p>
          <a:p>
            <a:pPr marL="118872" indent="0">
              <a:buNone/>
            </a:pPr>
            <a:endParaRPr lang="en-US" sz="3000" dirty="0" smtClean="0"/>
          </a:p>
          <a:p>
            <a:pPr marL="118872" indent="0">
              <a:buNone/>
            </a:pPr>
            <a:r>
              <a:rPr lang="en-US" sz="1900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9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 Corporations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Legal &amp; taxable entity separate from shareholders</a:t>
            </a:r>
          </a:p>
          <a:p>
            <a:pPr lvl="1" eaLnBrk="1" hangingPunct="1"/>
            <a:r>
              <a:rPr lang="en-US" sz="2400" dirty="0" smtClean="0"/>
              <a:t>Therefore potential double taxation</a:t>
            </a:r>
          </a:p>
          <a:p>
            <a:pPr eaLnBrk="1" hangingPunct="1"/>
            <a:r>
              <a:rPr lang="en-US" sz="2800" dirty="0" smtClean="0"/>
              <a:t>All shareholders have limited liability</a:t>
            </a:r>
          </a:p>
          <a:p>
            <a:pPr eaLnBrk="1" hangingPunct="1"/>
            <a:r>
              <a:rPr lang="en-US" sz="2800" dirty="0" smtClean="0"/>
              <a:t>Separation of ownership &amp; control</a:t>
            </a:r>
          </a:p>
          <a:p>
            <a:pPr lvl="1" eaLnBrk="1" hangingPunct="1"/>
            <a:r>
              <a:rPr lang="en-US" sz="2400" dirty="0" smtClean="0"/>
              <a:t>which creates agency problems </a:t>
            </a:r>
          </a:p>
          <a:p>
            <a:pPr eaLnBrk="1" hangingPunct="1"/>
            <a:r>
              <a:rPr lang="en-US" sz="2800" dirty="0" smtClean="0"/>
              <a:t>Many non-RE C corporations own real estate, but </a:t>
            </a:r>
            <a:r>
              <a:rPr lang="en-US" sz="2800" b="1" dirty="0" smtClean="0"/>
              <a:t>not</a:t>
            </a:r>
            <a:r>
              <a:rPr lang="en-US" sz="2800" dirty="0" smtClean="0"/>
              <a:t> a desirable structure for </a:t>
            </a:r>
            <a:r>
              <a:rPr lang="en-US" sz="2800" b="1" dirty="0" smtClean="0"/>
              <a:t>investing</a:t>
            </a:r>
            <a:r>
              <a:rPr lang="en-US" sz="2800" dirty="0" smtClean="0"/>
              <a:t> in 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2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 Corporations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5344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Limited </a:t>
            </a:r>
            <a:r>
              <a:rPr lang="en-US" dirty="0"/>
              <a:t>liability </a:t>
            </a:r>
            <a:r>
              <a:rPr lang="en-US" dirty="0" smtClean="0"/>
              <a:t>for shareholders</a:t>
            </a:r>
          </a:p>
          <a:p>
            <a:r>
              <a:rPr lang="en-US" dirty="0" smtClean="0"/>
              <a:t>S corps </a:t>
            </a:r>
            <a:r>
              <a:rPr lang="en-US" dirty="0"/>
              <a:t>pay no </a:t>
            </a:r>
            <a:r>
              <a:rPr lang="en-US" dirty="0" smtClean="0"/>
              <a:t>taxes; taxable </a:t>
            </a:r>
            <a:r>
              <a:rPr lang="en-US" dirty="0"/>
              <a:t>income is passed through to </a:t>
            </a:r>
            <a:r>
              <a:rPr lang="en-US" dirty="0" smtClean="0"/>
              <a:t>stockholders </a:t>
            </a:r>
            <a:r>
              <a:rPr lang="en-US" dirty="0"/>
              <a:t>who </a:t>
            </a:r>
            <a:r>
              <a:rPr lang="en-US" dirty="0" smtClean="0"/>
              <a:t>pay taxes</a:t>
            </a:r>
          </a:p>
          <a:p>
            <a:r>
              <a:rPr lang="en-US" dirty="0" smtClean="0"/>
              <a:t>≤ 100 shareholders</a:t>
            </a:r>
          </a:p>
          <a:p>
            <a:r>
              <a:rPr lang="en-US" dirty="0" smtClean="0"/>
              <a:t>All CFs </a:t>
            </a:r>
            <a:r>
              <a:rPr lang="en-US" sz="2400" dirty="0" smtClean="0"/>
              <a:t>&amp;</a:t>
            </a:r>
            <a:r>
              <a:rPr lang="en-US" dirty="0" smtClean="0"/>
              <a:t> taxable </a:t>
            </a:r>
            <a:r>
              <a:rPr lang="en-US" dirty="0"/>
              <a:t>income </a:t>
            </a:r>
            <a:r>
              <a:rPr lang="en-US" dirty="0" smtClean="0"/>
              <a:t>allocated on a pro rata basis</a:t>
            </a:r>
          </a:p>
          <a:p>
            <a:pPr lvl="1"/>
            <a:r>
              <a:rPr lang="en-US" dirty="0" smtClean="0"/>
              <a:t>i.e., “</a:t>
            </a:r>
            <a:r>
              <a:rPr lang="en-US" dirty="0"/>
              <a:t>special” </a:t>
            </a:r>
            <a:r>
              <a:rPr lang="en-US" dirty="0" smtClean="0"/>
              <a:t>allocations are </a:t>
            </a:r>
            <a:r>
              <a:rPr lang="en-US" b="1" dirty="0" smtClean="0"/>
              <a:t>not</a:t>
            </a:r>
            <a:r>
              <a:rPr lang="en-US" dirty="0" smtClean="0"/>
              <a:t> allowed</a:t>
            </a:r>
          </a:p>
          <a:p>
            <a:r>
              <a:rPr lang="en-US" dirty="0" smtClean="0"/>
              <a:t>Used </a:t>
            </a:r>
            <a:r>
              <a:rPr lang="en-US" dirty="0"/>
              <a:t>in some cases by individuals </a:t>
            </a:r>
            <a:r>
              <a:rPr lang="en-US" sz="2400" dirty="0" smtClean="0"/>
              <a:t>&amp;</a:t>
            </a:r>
            <a:r>
              <a:rPr lang="en-US" dirty="0" smtClean="0"/>
              <a:t> families </a:t>
            </a:r>
            <a:r>
              <a:rPr lang="en-US" dirty="0"/>
              <a:t>to own </a:t>
            </a:r>
            <a:r>
              <a:rPr lang="en-US" dirty="0" smtClean="0"/>
              <a:t>CRE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Limited Liability Companies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NOT a corporation, partnership, or sole proprietorship</a:t>
            </a:r>
          </a:p>
          <a:p>
            <a:pPr eaLnBrk="1" hangingPunct="1"/>
            <a:r>
              <a:rPr lang="en-US" sz="2800" dirty="0" smtClean="0"/>
              <a:t>IS a blend of some of best characteristics of corporations, partnerships, &amp; sole proprietorship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		➨  a “super pass through entity”</a:t>
            </a:r>
          </a:p>
          <a:p>
            <a:pPr eaLnBrk="1" hangingPunct="1"/>
            <a:r>
              <a:rPr lang="en-US" sz="2800" dirty="0" smtClean="0"/>
              <a:t>IS a separate legal entity (like a corporation), but is treated as a partnership for tax purposes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6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Limited Liability Companies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95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Relative to LPs, LLC</a:t>
            </a:r>
            <a:r>
              <a:rPr lang="en-US" sz="2400" dirty="0" smtClean="0"/>
              <a:t>s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permit all owners to participate in management </a:t>
            </a:r>
            <a:r>
              <a:rPr lang="en-US" sz="2000" dirty="0" smtClean="0"/>
              <a:t>&amp;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 smtClean="0"/>
              <a:t>have limited liability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/>
              <a:t>Managing member</a:t>
            </a:r>
            <a:r>
              <a:rPr lang="en-US" dirty="0" smtClean="0"/>
              <a:t> creates “operating agreement” that explains operation </a:t>
            </a:r>
            <a:r>
              <a:rPr lang="en-US" sz="2400" dirty="0" smtClean="0"/>
              <a:t>&amp;</a:t>
            </a:r>
            <a:r>
              <a:rPr lang="en-US" dirty="0" smtClean="0"/>
              <a:t> management of entity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Limits decision making ability of passive investors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2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Tenancy in Common (TIC)</a:t>
            </a:r>
            <a:r>
              <a:rPr lang="en-US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 smtClean="0"/>
              <a:t>TICs-one of the oldest forms of co-ownership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Essentially, fee simple ownership interest with </a:t>
            </a:r>
            <a:r>
              <a:rPr lang="en-US" b="1" dirty="0" smtClean="0"/>
              <a:t>multiple </a:t>
            </a:r>
            <a:r>
              <a:rPr lang="en-US" dirty="0" smtClean="0"/>
              <a:t>owners:</a:t>
            </a:r>
          </a:p>
          <a:p>
            <a:pPr lvl="1" eaLnBrk="1" hangingPunct="1"/>
            <a:r>
              <a:rPr lang="en-US" dirty="0" smtClean="0"/>
              <a:t>Investors receive separate deed…are </a:t>
            </a:r>
            <a:r>
              <a:rPr lang="en-US" b="1" dirty="0" smtClean="0"/>
              <a:t>direct</a:t>
            </a:r>
            <a:r>
              <a:rPr lang="en-US" dirty="0" smtClean="0"/>
              <a:t> owners</a:t>
            </a:r>
          </a:p>
          <a:p>
            <a:pPr lvl="1" eaLnBrk="1" hangingPunct="1"/>
            <a:r>
              <a:rPr lang="en-US" dirty="0" smtClean="0"/>
              <a:t>Investors may hold different ownership percentages, otherwise interests are indistinguishable </a:t>
            </a:r>
          </a:p>
          <a:p>
            <a:pPr lvl="2" eaLnBrk="1" hangingPunct="1"/>
            <a:r>
              <a:rPr lang="en-US" sz="2200" dirty="0" smtClean="0"/>
              <a:t>i.e., investors share “pro rata” in CFs, tax consequences, &amp; price appreciation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cs typeface="Arial" pitchFamily="34" charset="0"/>
              </a:rPr>
              <a:t>≤</a:t>
            </a:r>
            <a:r>
              <a:rPr lang="en-US" dirty="0" smtClean="0"/>
              <a:t> 35 investors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Generally considered </a:t>
            </a:r>
            <a:r>
              <a:rPr lang="en-US" b="1" dirty="0"/>
              <a:t>bad form</a:t>
            </a:r>
            <a:r>
              <a:rPr lang="en-US" dirty="0"/>
              <a:t> for investing in </a:t>
            </a:r>
            <a:r>
              <a:rPr lang="en-US" dirty="0" smtClean="0"/>
              <a:t>CRE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joint </a:t>
            </a:r>
            <a:r>
              <a:rPr lang="en-US" sz="2000" dirty="0"/>
              <a:t>&amp;</a:t>
            </a:r>
            <a:r>
              <a:rPr lang="en-US" dirty="0"/>
              <a:t> several liability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7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Optimal Ownership Form?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LLCs </a:t>
            </a:r>
            <a:r>
              <a:rPr lang="en-US" sz="2400" dirty="0" smtClean="0"/>
              <a:t>&amp;</a:t>
            </a:r>
            <a:r>
              <a:rPr lang="en-US" sz="2800" dirty="0" smtClean="0"/>
              <a:t> LPs are dominant ownership structures</a:t>
            </a:r>
          </a:p>
          <a:p>
            <a:pPr lvl="1" eaLnBrk="1" hangingPunct="1"/>
            <a:r>
              <a:rPr lang="en-US" sz="2400" dirty="0" smtClean="0"/>
              <a:t>RE private equity funds typically set up as LPs</a:t>
            </a:r>
          </a:p>
          <a:p>
            <a:pPr lvl="1" eaLnBrk="1" hangingPunct="1"/>
            <a:r>
              <a:rPr lang="en-US" sz="2400" dirty="0" smtClean="0"/>
              <a:t>Small, “local” investments marketed to accredited, but non-institutional, investors typically set up as LLCs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6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Ultimate Equity Investors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19238"/>
            <a:ext cx="8686800" cy="4805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Investors can hold ownership (equity) positions directly or through intermediaries </a:t>
            </a:r>
          </a:p>
          <a:p>
            <a:pPr lvl="1" eaLnBrk="1" hangingPunct="1">
              <a:defRPr/>
            </a:pPr>
            <a:r>
              <a:rPr lang="en-US" dirty="0" smtClean="0"/>
              <a:t>ex., funds, LLCs, LPs</a:t>
            </a:r>
          </a:p>
          <a:p>
            <a:pPr eaLnBrk="1" hangingPunct="1">
              <a:defRPr/>
            </a:pPr>
            <a:r>
              <a:rPr lang="en-US" dirty="0" smtClean="0"/>
              <a:t>But…most inventors </a:t>
            </a:r>
            <a:r>
              <a:rPr lang="en-US" b="1" dirty="0" smtClean="0"/>
              <a:t>can’t invest directly</a:t>
            </a:r>
          </a:p>
          <a:p>
            <a:pPr eaLnBrk="1" hangingPunct="1">
              <a:defRPr/>
            </a:pPr>
            <a:r>
              <a:rPr lang="en-US" dirty="0" smtClean="0"/>
              <a:t>For well capitalized investors, choice of direct vs. indirect involves trade-offs between:</a:t>
            </a:r>
          </a:p>
          <a:p>
            <a:pPr lvl="1" eaLnBrk="1" hangingPunct="1">
              <a:defRPr/>
            </a:pPr>
            <a:r>
              <a:rPr lang="en-US" dirty="0" smtClean="0"/>
              <a:t>control</a:t>
            </a:r>
          </a:p>
          <a:p>
            <a:pPr lvl="1" eaLnBrk="1" hangingPunct="1">
              <a:defRPr/>
            </a:pPr>
            <a:r>
              <a:rPr lang="en-US" dirty="0" smtClean="0"/>
              <a:t>access to managerial expertise</a:t>
            </a:r>
          </a:p>
          <a:p>
            <a:pPr lvl="1" eaLnBrk="1" hangingPunct="1">
              <a:defRPr/>
            </a:pPr>
            <a:r>
              <a:rPr lang="en-US" dirty="0" smtClean="0"/>
              <a:t>liquidity </a:t>
            </a:r>
            <a:r>
              <a:rPr lang="en-US" sz="2000" dirty="0" smtClean="0"/>
              <a:t>&amp;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risk sharing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85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How Large is U.S. CRE Market?</a:t>
            </a:r>
          </a:p>
        </p:txBody>
      </p:sp>
      <p:sp>
        <p:nvSpPr>
          <p:cNvPr id="18435" name="Text Box 66"/>
          <p:cNvSpPr txBox="1">
            <a:spLocks noChangeArrowheads="1"/>
          </p:cNvSpPr>
          <p:nvPr/>
        </p:nvSpPr>
        <p:spPr bwMode="auto">
          <a:xfrm>
            <a:off x="381000" y="5754469"/>
            <a:ext cx="8305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 smtClean="0">
                <a:latin typeface="+mn-lt"/>
              </a:rPr>
              <a:t>Note: $8.8 trillion of investible CRE </a:t>
            </a:r>
            <a:r>
              <a:rPr lang="en-US" b="1" dirty="0" smtClean="0">
                <a:latin typeface="+mn-lt"/>
              </a:rPr>
              <a:t>excludes</a:t>
            </a:r>
            <a:r>
              <a:rPr lang="en-US" dirty="0" smtClean="0">
                <a:latin typeface="+mn-lt"/>
              </a:rPr>
              <a:t> CRE owned </a:t>
            </a:r>
            <a:r>
              <a:rPr lang="en-US" dirty="0">
                <a:latin typeface="+mn-lt"/>
              </a:rPr>
              <a:t>by </a:t>
            </a:r>
            <a:r>
              <a:rPr lang="en-US" dirty="0" smtClean="0">
                <a:latin typeface="+mn-lt"/>
              </a:rPr>
              <a:t>non-RE companies </a:t>
            </a:r>
            <a:r>
              <a:rPr lang="en-US" dirty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by federal, state, and local governments</a:t>
            </a:r>
            <a:endParaRPr lang="en-US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14478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 smtClean="0"/>
              <a:t>Exhibit 17-1</a:t>
            </a:r>
            <a:endParaRPr lang="en-US" b="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0" y="2847201"/>
            <a:ext cx="2057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303F70"/>
                </a:solidFill>
              </a:rPr>
              <a:t>2015Q4:     $35.7 Trillion</a:t>
            </a:r>
            <a:endParaRPr lang="en-US" sz="1200" dirty="0">
              <a:solidFill>
                <a:srgbClr val="303F7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72200" y="31242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303F70"/>
                </a:solidFill>
              </a:rPr>
              <a:t>2015Q4:  $22.0 Trillion</a:t>
            </a:r>
            <a:endParaRPr lang="en-US" sz="1200" dirty="0">
              <a:solidFill>
                <a:srgbClr val="303F7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57800" y="3380601"/>
            <a:ext cx="144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303F70"/>
                </a:solidFill>
              </a:rPr>
              <a:t>2015Q4:  $11.7</a:t>
            </a:r>
            <a:endParaRPr lang="en-US" sz="1200" dirty="0">
              <a:solidFill>
                <a:srgbClr val="303F7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81600" y="3657600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303F70"/>
                </a:solidFill>
              </a:rPr>
              <a:t>2015Q4:    $15.1</a:t>
            </a:r>
            <a:endParaRPr lang="en-US" sz="1200" dirty="0">
              <a:solidFill>
                <a:srgbClr val="303F7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14800" y="4191000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303F70"/>
                </a:solidFill>
              </a:rPr>
              <a:t>2015Q4:       $3.7</a:t>
            </a:r>
            <a:endParaRPr lang="en-US" sz="1200" dirty="0">
              <a:solidFill>
                <a:srgbClr val="303F7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19600" y="3886200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303F70"/>
                </a:solidFill>
              </a:rPr>
              <a:t>2015Q4: </a:t>
            </a:r>
            <a:r>
              <a:rPr lang="en-US" sz="1200" b="1" dirty="0" smtClean="0">
                <a:solidFill>
                  <a:srgbClr val="303F70"/>
                </a:solidFill>
              </a:rPr>
              <a:t>$8.8 </a:t>
            </a:r>
            <a:endParaRPr lang="en-US" sz="1200" b="1" dirty="0">
              <a:solidFill>
                <a:srgbClr val="303F7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9016330" cy="3505200"/>
          </a:xfrm>
          <a:prstGeom prst="rect">
            <a:avLst/>
          </a:prstGeom>
        </p:spPr>
      </p:pic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152400" y="5238690"/>
            <a:ext cx="883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000" dirty="0">
                <a:latin typeface="+mn-lt"/>
              </a:rPr>
              <a:t>Source: Data from Flow of Funds Accounts of the United States Federal Reserve, March 10, 2016, various tables, </a:t>
            </a:r>
            <a:r>
              <a:rPr lang="en-US" sz="1000" dirty="0" smtClean="0">
                <a:latin typeface="+mn-lt"/>
                <a:hlinkClick r:id="rId3"/>
              </a:rPr>
              <a:t>www.federalreserve.gov</a:t>
            </a:r>
            <a:r>
              <a:rPr lang="en-US" sz="1000" dirty="0" smtClean="0">
                <a:latin typeface="+mn-lt"/>
              </a:rPr>
              <a:t>. Estimate </a:t>
            </a:r>
            <a:r>
              <a:rPr lang="en-US" sz="1000" dirty="0">
                <a:latin typeface="+mn-lt"/>
              </a:rPr>
              <a:t>of investible </a:t>
            </a:r>
            <a:r>
              <a:rPr lang="en-US" sz="1000" dirty="0" smtClean="0">
                <a:latin typeface="+mn-lt"/>
              </a:rPr>
              <a:t>CRE is </a:t>
            </a:r>
            <a:r>
              <a:rPr lang="en-US" sz="1000" dirty="0">
                <a:latin typeface="+mn-lt"/>
              </a:rPr>
              <a:t>from CBRE Global Investors </a:t>
            </a:r>
            <a:r>
              <a:rPr lang="en-US" sz="1000" dirty="0" smtClean="0">
                <a:latin typeface="+mn-lt"/>
              </a:rPr>
              <a:t>(ww.cbreglobalinvestors.com</a:t>
            </a:r>
            <a:r>
              <a:rPr lang="en-US" sz="1000" dirty="0">
                <a:latin typeface="+mn-lt"/>
              </a:rPr>
              <a:t>). </a:t>
            </a:r>
            <a:r>
              <a:rPr lang="en-US" sz="1000" dirty="0" smtClean="0">
                <a:latin typeface="+mn-lt"/>
              </a:rPr>
              <a:t>CRE owned </a:t>
            </a:r>
            <a:r>
              <a:rPr lang="en-US" sz="1000" dirty="0">
                <a:latin typeface="+mn-lt"/>
              </a:rPr>
              <a:t>by </a:t>
            </a:r>
            <a:r>
              <a:rPr lang="en-US" sz="1000" dirty="0" smtClean="0">
                <a:latin typeface="+mn-lt"/>
              </a:rPr>
              <a:t>non-RE companies &amp; by federal, state, &amp; local governments.</a:t>
            </a:r>
            <a:endParaRPr lang="en-US" sz="1000" dirty="0">
              <a:latin typeface="+mn-lt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6019800" y="2285999"/>
            <a:ext cx="1447800" cy="274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400" dirty="0" smtClean="0">
                <a:latin typeface="+mn-lt"/>
              </a:rPr>
              <a:t>(Year-end 2015)</a:t>
            </a:r>
            <a:endParaRPr lang="en-US" sz="14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7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Direct Investment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5362"/>
          </a:xfrm>
        </p:spPr>
        <p:txBody>
          <a:bodyPr/>
          <a:lstStyle/>
          <a:p>
            <a:pPr eaLnBrk="1" hangingPunct="1"/>
            <a:r>
              <a:rPr lang="en-US" dirty="0" smtClean="0"/>
              <a:t>Gives individual </a:t>
            </a:r>
            <a:r>
              <a:rPr lang="en-US" sz="2400" dirty="0" smtClean="0"/>
              <a:t>&amp;</a:t>
            </a:r>
            <a:r>
              <a:rPr lang="en-US" dirty="0" smtClean="0"/>
              <a:t> institutional investors complete control: </a:t>
            </a:r>
          </a:p>
          <a:p>
            <a:pPr lvl="1" eaLnBrk="1" hangingPunct="1"/>
            <a:r>
              <a:rPr lang="en-US" dirty="0" smtClean="0"/>
              <a:t>who leases it, who manages it, how much debt financing is used, when it is sold…</a:t>
            </a:r>
          </a:p>
          <a:p>
            <a:pPr eaLnBrk="1" hangingPunct="1"/>
            <a:r>
              <a:rPr lang="en-US" dirty="0" smtClean="0"/>
              <a:t>But…investor must supply the expertise</a:t>
            </a:r>
          </a:p>
          <a:p>
            <a:pPr eaLnBrk="1" hangingPunct="1"/>
            <a:r>
              <a:rPr lang="en-US" dirty="0" smtClean="0"/>
              <a:t>Liquidity of direct investments reflects the liquidity of the underlying property market</a:t>
            </a:r>
          </a:p>
          <a:p>
            <a:pPr lvl="1" eaLnBrk="1" hangingPunct="1"/>
            <a:r>
              <a:rPr lang="en-US" dirty="0" smtClean="0"/>
              <a:t>i.e., there is no  liquidity!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0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Direct Investment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5362"/>
          </a:xfrm>
        </p:spPr>
        <p:txBody>
          <a:bodyPr/>
          <a:lstStyle/>
          <a:p>
            <a:pPr eaLnBrk="1" hangingPunct="1"/>
            <a:r>
              <a:rPr lang="en-US" dirty="0" smtClean="0"/>
              <a:t>As size of investor's portfolio increases, the economics of direct ownership make more sense; i.e., easier to</a:t>
            </a:r>
          </a:p>
          <a:p>
            <a:pPr lvl="1" eaLnBrk="1" hangingPunct="1"/>
            <a:r>
              <a:rPr lang="en-US" dirty="0" smtClean="0"/>
              <a:t>retain in-house experts or hire consultants</a:t>
            </a:r>
          </a:p>
          <a:p>
            <a:pPr lvl="1" eaLnBrk="1" hangingPunct="1"/>
            <a:r>
              <a:rPr lang="en-US" dirty="0" smtClean="0"/>
              <a:t>diversify risk</a:t>
            </a:r>
          </a:p>
          <a:p>
            <a:pPr lvl="1" eaLnBrk="1" hangingPunct="1"/>
            <a:r>
              <a:rPr lang="en-US" dirty="0" smtClean="0"/>
              <a:t>create liquidity across assets classes </a:t>
            </a:r>
            <a:r>
              <a:rPr lang="en-US" sz="2000" dirty="0" smtClean="0"/>
              <a:t>(stocks, bonds, etc.)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5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Direct Investment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5362"/>
          </a:xfrm>
        </p:spPr>
        <p:txBody>
          <a:bodyPr/>
          <a:lstStyle/>
          <a:p>
            <a:pPr eaLnBrk="1" hangingPunct="1"/>
            <a:r>
              <a:rPr lang="en-US" dirty="0" smtClean="0"/>
              <a:t>Direct ownership also prevalent at smaller end of investor spectrum</a:t>
            </a:r>
          </a:p>
          <a:p>
            <a:pPr lvl="1" eaLnBrk="1" hangingPunct="1"/>
            <a:r>
              <a:rPr lang="en-US" dirty="0" smtClean="0"/>
              <a:t>Single-family rental homes, duplexes and </a:t>
            </a:r>
            <a:r>
              <a:rPr lang="en-US" dirty="0" err="1" smtClean="0"/>
              <a:t>fourplexes</a:t>
            </a:r>
            <a:endParaRPr lang="en-US" dirty="0" smtClean="0"/>
          </a:p>
          <a:p>
            <a:pPr lvl="1" eaLnBrk="1" hangingPunct="1"/>
            <a:r>
              <a:rPr lang="en-US" dirty="0" smtClean="0"/>
              <a:t>Owner-occupied office buildings</a:t>
            </a:r>
          </a:p>
          <a:p>
            <a:pPr eaLnBrk="1" hangingPunct="1"/>
            <a:r>
              <a:rPr lang="en-US" dirty="0" smtClean="0"/>
              <a:t>Lack of diversification vs. local market knowledge?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Tenancy in Common (TIC)</a:t>
            </a:r>
            <a:r>
              <a:rPr lang="en-US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 smtClean="0"/>
              <a:t>TICs-one of the oldest forms of co-ownership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Essentially, fee simple ownership interest with </a:t>
            </a:r>
            <a:r>
              <a:rPr lang="en-US" b="1" dirty="0" smtClean="0"/>
              <a:t>multiple </a:t>
            </a:r>
            <a:r>
              <a:rPr lang="en-US" dirty="0" smtClean="0"/>
              <a:t>owners:</a:t>
            </a:r>
          </a:p>
          <a:p>
            <a:pPr lvl="1" eaLnBrk="1" hangingPunct="1"/>
            <a:r>
              <a:rPr lang="en-US" dirty="0" smtClean="0"/>
              <a:t>Investors receive separate deed…are </a:t>
            </a:r>
            <a:r>
              <a:rPr lang="en-US" b="1" dirty="0" smtClean="0"/>
              <a:t>direct</a:t>
            </a:r>
            <a:r>
              <a:rPr lang="en-US" dirty="0" smtClean="0"/>
              <a:t> owners</a:t>
            </a:r>
          </a:p>
          <a:p>
            <a:pPr lvl="1" eaLnBrk="1" hangingPunct="1"/>
            <a:r>
              <a:rPr lang="en-US" dirty="0" smtClean="0"/>
              <a:t>Investors may hold different ownership percentages, otherwise interests are indistinguishable </a:t>
            </a:r>
          </a:p>
          <a:p>
            <a:pPr lvl="2" eaLnBrk="1" hangingPunct="1"/>
            <a:r>
              <a:rPr lang="en-US" sz="2200" dirty="0" smtClean="0"/>
              <a:t>i.e., investors share “pro rata” in CFs, tax consequences, &amp; price appreciation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cs typeface="Arial" pitchFamily="34" charset="0"/>
              </a:rPr>
              <a:t>≤</a:t>
            </a:r>
            <a:r>
              <a:rPr lang="en-US" dirty="0" smtClean="0"/>
              <a:t> 35 investors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Generally considered </a:t>
            </a:r>
            <a:r>
              <a:rPr lang="en-US" b="1" dirty="0"/>
              <a:t>bad form</a:t>
            </a:r>
            <a:r>
              <a:rPr lang="en-US" dirty="0"/>
              <a:t> for investing in </a:t>
            </a:r>
            <a:r>
              <a:rPr lang="en-US" dirty="0" smtClean="0"/>
              <a:t>CRE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joint </a:t>
            </a:r>
            <a:r>
              <a:rPr lang="en-US" sz="2000" dirty="0"/>
              <a:t>&amp;</a:t>
            </a:r>
            <a:r>
              <a:rPr lang="en-US" dirty="0"/>
              <a:t> several liability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4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Optimal Ownership Form?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LLCs </a:t>
            </a:r>
            <a:r>
              <a:rPr lang="en-US" sz="2400" dirty="0" smtClean="0"/>
              <a:t>&amp;</a:t>
            </a:r>
            <a:r>
              <a:rPr lang="en-US" sz="2800" dirty="0" smtClean="0"/>
              <a:t> LPs are dominant ownership structures</a:t>
            </a:r>
          </a:p>
          <a:p>
            <a:pPr lvl="1" eaLnBrk="1" hangingPunct="1"/>
            <a:r>
              <a:rPr lang="en-US" sz="2400" dirty="0" smtClean="0"/>
              <a:t>RE private equity funds typically set up as LPs</a:t>
            </a:r>
          </a:p>
          <a:p>
            <a:pPr lvl="1" eaLnBrk="1" hangingPunct="1"/>
            <a:r>
              <a:rPr lang="en-US" sz="2400" dirty="0" smtClean="0"/>
              <a:t>Small, “local” investments marketed to accredited, but non-institutional, investors typically set up as LLCs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24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556513" cy="356616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Value of U.S. CRE Equity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950913"/>
            <a:ext cx="91440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39800"/>
            <a:ext cx="6583363" cy="33766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5240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 smtClean="0">
                <a:latin typeface="+mn-lt"/>
              </a:rPr>
              <a:t>Exhibit 17-3</a:t>
            </a:r>
            <a:endParaRPr lang="en-US" sz="2000" dirty="0">
              <a:latin typeface="+mn-lt"/>
            </a:endParaRPr>
          </a:p>
        </p:txBody>
      </p: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152400" y="5543490"/>
            <a:ext cx="883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000" dirty="0">
                <a:latin typeface="+mn-lt"/>
              </a:rPr>
              <a:t>Source: Data from CBRE Global Investors, ACLI Fact Book 2016, Flow of Funds Accounts of the United States </a:t>
            </a:r>
            <a:r>
              <a:rPr lang="en-US" sz="1000" dirty="0" smtClean="0">
                <a:latin typeface="+mn-lt"/>
              </a:rPr>
              <a:t>Federal Reserve</a:t>
            </a:r>
            <a:r>
              <a:rPr lang="en-US" sz="1000" dirty="0">
                <a:latin typeface="+mn-lt"/>
              </a:rPr>
              <a:t>, March 10, 2016</a:t>
            </a:r>
            <a:r>
              <a:rPr lang="en-US" sz="1000" dirty="0" smtClean="0">
                <a:latin typeface="+mn-lt"/>
              </a:rPr>
              <a:t>, www.federalreserve.gov</a:t>
            </a:r>
            <a:r>
              <a:rPr lang="en-US" sz="1000" dirty="0">
                <a:latin typeface="+mn-lt"/>
              </a:rPr>
              <a:t>; Real Capital Analytics; National Council of </a:t>
            </a:r>
            <a:r>
              <a:rPr lang="en-US" sz="1000" dirty="0" smtClean="0">
                <a:latin typeface="+mn-lt"/>
              </a:rPr>
              <a:t>RE Investment Fiduciaries</a:t>
            </a:r>
            <a:r>
              <a:rPr lang="en-US" sz="1000" dirty="0">
                <a:latin typeface="+mn-lt"/>
              </a:rPr>
              <a:t>; National Association of Real Estate Investment Trusts</a:t>
            </a:r>
            <a:r>
              <a:rPr lang="en-US" sz="1000" dirty="0" smtClean="0">
                <a:latin typeface="+mn-lt"/>
              </a:rPr>
              <a:t>. 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6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Institutional Investors in Private Equity Markets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1"/>
            <a:ext cx="8610600" cy="205739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Pension funds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Long-term liabilities well suited to LT RE investments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Direct purchases as well as acquisitions through funds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8547" r="3821" b="5983"/>
          <a:stretch/>
        </p:blipFill>
        <p:spPr>
          <a:xfrm>
            <a:off x="5610225" y="4191000"/>
            <a:ext cx="3533775" cy="2667000"/>
          </a:xfrm>
          <a:prstGeom prst="rect">
            <a:avLst/>
          </a:prstGeom>
        </p:spPr>
      </p:pic>
      <p:cxnSp>
        <p:nvCxnSpPr>
          <p:cNvPr id="6" name="Straight Arrow Connector 6"/>
          <p:cNvCxnSpPr>
            <a:cxnSpLocks noChangeShapeType="1"/>
          </p:cNvCxnSpPr>
          <p:nvPr/>
        </p:nvCxnSpPr>
        <p:spPr bwMode="auto">
          <a:xfrm>
            <a:off x="2551528" y="2980871"/>
            <a:ext cx="5906672" cy="1895929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575213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80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Institutional Investors in Private Equity Markets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10600" cy="373379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Life insurance companies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Long-term liabilities a good match for long-term, illiquid, private RE investments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More active as CRE                                                                          lenders than as equity investors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8547" r="3821" b="5983"/>
          <a:stretch/>
        </p:blipFill>
        <p:spPr>
          <a:xfrm>
            <a:off x="5610225" y="4191000"/>
            <a:ext cx="3533775" cy="2667000"/>
          </a:xfrm>
          <a:prstGeom prst="rect">
            <a:avLst/>
          </a:prstGeom>
        </p:spPr>
      </p:pic>
      <p:cxnSp>
        <p:nvCxnSpPr>
          <p:cNvPr id="6" name="Straight Arrow Connector 6"/>
          <p:cNvCxnSpPr>
            <a:cxnSpLocks noChangeShapeType="1"/>
          </p:cNvCxnSpPr>
          <p:nvPr/>
        </p:nvCxnSpPr>
        <p:spPr bwMode="auto">
          <a:xfrm>
            <a:off x="4876800" y="3657600"/>
            <a:ext cx="3657600" cy="1676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583680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U.S. CRE: A Favorite among Foreign Investors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33604" cy="5110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Several recent high profile foreign investments</a:t>
            </a:r>
          </a:p>
          <a:p>
            <a:pPr lvl="1">
              <a:defRPr/>
            </a:pPr>
            <a:r>
              <a:rPr lang="en-US" sz="2000" dirty="0" smtClean="0"/>
              <a:t>China Life Insurance Co. recently purchased a $1.65 billion Manhattan office tower</a:t>
            </a:r>
          </a:p>
          <a:p>
            <a:pPr>
              <a:defRPr/>
            </a:pPr>
            <a:r>
              <a:rPr lang="en-US" sz="2400" dirty="0" smtClean="0"/>
              <a:t>But “real story” lies in growth of foreign investment in small-to-medium sized U.S. CRE properties</a:t>
            </a:r>
          </a:p>
          <a:p>
            <a:pPr>
              <a:defRPr/>
            </a:pPr>
            <a:r>
              <a:rPr lang="en-US" sz="2400" dirty="0"/>
              <a:t>Marketplace </a:t>
            </a:r>
            <a:r>
              <a:rPr lang="en-US" sz="2400" dirty="0" smtClean="0"/>
              <a:t>(peer-to-peer) lending gives foreign investors opportunity to participate—</a:t>
            </a:r>
            <a:r>
              <a:rPr lang="en-US" sz="2400" b="1" dirty="0" smtClean="0"/>
              <a:t>as lenders</a:t>
            </a:r>
            <a:r>
              <a:rPr lang="en-US" sz="2400" dirty="0" smtClean="0"/>
              <a:t>—in U.S. CRE</a:t>
            </a:r>
          </a:p>
          <a:p>
            <a:pPr lvl="1">
              <a:defRPr/>
            </a:pPr>
            <a:r>
              <a:rPr lang="en-US" sz="2000" dirty="0" smtClean="0"/>
              <a:t>Matching </a:t>
            </a:r>
            <a:r>
              <a:rPr lang="en-US" sz="2000" dirty="0"/>
              <a:t>borrowers </a:t>
            </a:r>
            <a:r>
              <a:rPr lang="en-US" sz="1800" dirty="0" smtClean="0"/>
              <a:t>&amp;</a:t>
            </a:r>
            <a:r>
              <a:rPr lang="en-US" sz="2000" dirty="0" smtClean="0"/>
              <a:t> lenders </a:t>
            </a:r>
            <a:r>
              <a:rPr lang="en-US" sz="2000" dirty="0"/>
              <a:t>through online </a:t>
            </a:r>
            <a:r>
              <a:rPr lang="en-US" sz="2000" dirty="0" smtClean="0"/>
              <a:t>platforms</a:t>
            </a:r>
          </a:p>
          <a:p>
            <a:pPr lvl="1">
              <a:defRPr/>
            </a:pPr>
            <a:r>
              <a:rPr lang="en-US" sz="2000" dirty="0" smtClean="0"/>
              <a:t>Borrowers able </a:t>
            </a:r>
            <a:r>
              <a:rPr lang="en-US" sz="2000" dirty="0"/>
              <a:t>to gain access to funds quickly </a:t>
            </a:r>
            <a:r>
              <a:rPr lang="en-US" sz="2000" dirty="0" smtClean="0"/>
              <a:t>                                           </a:t>
            </a:r>
            <a:r>
              <a:rPr lang="en-US" sz="1800" dirty="0" smtClean="0"/>
              <a:t>&amp;</a:t>
            </a:r>
            <a:r>
              <a:rPr lang="en-US" sz="2000" dirty="0" smtClean="0"/>
              <a:t> typically </a:t>
            </a:r>
            <a:r>
              <a:rPr lang="en-US" sz="2000" dirty="0"/>
              <a:t>at lower interest rates than </a:t>
            </a:r>
            <a:r>
              <a:rPr lang="en-US" sz="2000" dirty="0" smtClean="0"/>
              <a:t>banks</a:t>
            </a:r>
            <a:endParaRPr lang="en-US" sz="16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86800" y="5486400"/>
            <a:ext cx="457200" cy="22860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8547" r="3821" b="5983"/>
          <a:stretch/>
        </p:blipFill>
        <p:spPr>
          <a:xfrm>
            <a:off x="6248400" y="4672642"/>
            <a:ext cx="2895600" cy="218535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34400" y="5334000"/>
            <a:ext cx="457200" cy="22860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583680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7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“Other” Institutional Investors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933604" cy="1021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Hedge funds, endowment funds, real estate private equity funds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86800" y="5410200"/>
            <a:ext cx="457200" cy="22860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8547" r="3821" b="5983"/>
          <a:stretch/>
        </p:blipFill>
        <p:spPr>
          <a:xfrm>
            <a:off x="5105400" y="3733800"/>
            <a:ext cx="4119373" cy="310896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5562600"/>
            <a:ext cx="548640" cy="27432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cxnSp>
        <p:nvCxnSpPr>
          <p:cNvPr id="9" name="Straight Arrow Connector 6"/>
          <p:cNvCxnSpPr>
            <a:cxnSpLocks noChangeShapeType="1"/>
          </p:cNvCxnSpPr>
          <p:nvPr/>
        </p:nvCxnSpPr>
        <p:spPr bwMode="auto">
          <a:xfrm>
            <a:off x="2743200" y="3276600"/>
            <a:ext cx="5562600" cy="2286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771" y="6568440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4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Value of U.S. CRE?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6019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Direct vs. securitized investments?</a:t>
            </a:r>
          </a:p>
          <a:p>
            <a:pPr marL="342900" indent="-342900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+mn-lt"/>
              </a:rPr>
              <a:t>How </a:t>
            </a:r>
            <a:r>
              <a:rPr lang="en-US" sz="2000" dirty="0">
                <a:latin typeface="+mn-lt"/>
              </a:rPr>
              <a:t>leveraged is commercial </a:t>
            </a:r>
            <a:r>
              <a:rPr lang="en-US" sz="2000" dirty="0" smtClean="0">
                <a:latin typeface="+mn-lt"/>
              </a:rPr>
              <a:t>RE?</a:t>
            </a:r>
            <a:endParaRPr lang="en-US" sz="2000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1400" y="15240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 smtClean="0"/>
              <a:t>Exhibit 17-2</a:t>
            </a:r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4999"/>
            <a:ext cx="8458200" cy="42062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5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8547" r="3821" b="5983"/>
          <a:stretch/>
        </p:blipFill>
        <p:spPr>
          <a:xfrm>
            <a:off x="5760719" y="1905000"/>
            <a:ext cx="3230881" cy="2438400"/>
          </a:xfrm>
          <a:prstGeom prst="rect">
            <a:avLst/>
          </a:prstGeo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Institutional vs. Non-Institutional Equity Investors</a:t>
            </a:r>
            <a:endParaRPr lang="en-US" sz="3600" dirty="0" smtClean="0"/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152400" y="1524000"/>
            <a:ext cx="541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$1.8 trillion (48%) of $3.7 trillion in private equity held by institutional investors</a:t>
            </a:r>
            <a:endParaRPr lang="en-US" sz="2400" dirty="0">
              <a:latin typeface="+mn-lt"/>
            </a:endParaRPr>
          </a:p>
          <a:p>
            <a:pPr eaLnBrk="1" hangingPunct="1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Remaining $1.9 trillion (52%) held by (mostly) high net worth investors</a:t>
            </a:r>
          </a:p>
          <a:p>
            <a:pPr eaLnBrk="1" hangingPunct="1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400" dirty="0">
                <a:latin typeface="+mn-lt"/>
              </a:rPr>
              <a:t>Who are these investors </a:t>
            </a:r>
            <a:r>
              <a:rPr lang="en-US" sz="2000" dirty="0">
                <a:latin typeface="+mn-lt"/>
              </a:rPr>
              <a:t>&amp;</a:t>
            </a:r>
            <a:r>
              <a:rPr lang="en-US" sz="2400" dirty="0">
                <a:latin typeface="+mn-lt"/>
              </a:rPr>
              <a:t> how do they invest?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2200" y="1600200"/>
            <a:ext cx="2514600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 smtClean="0">
                <a:latin typeface="+mn-lt"/>
              </a:rPr>
              <a:t>Exhibit 17-3 (partial)</a:t>
            </a:r>
            <a:endParaRPr lang="en-US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22920" y="2438400"/>
            <a:ext cx="640080" cy="118872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153400" y="3825240"/>
            <a:ext cx="640080" cy="18288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82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Investors in Private RE Equity Markets </a:t>
            </a:r>
            <a:r>
              <a:rPr lang="en-US" sz="3200" dirty="0" smtClean="0"/>
              <a:t>(non-institutional)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422775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High net worth individuals </a:t>
            </a:r>
            <a:r>
              <a:rPr lang="en-US" sz="2400" dirty="0" smtClean="0"/>
              <a:t>&amp;</a:t>
            </a:r>
            <a:r>
              <a:rPr lang="en-US" dirty="0" smtClean="0"/>
              <a:t> families that invest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“indirectly” in JVs/LLCs organized by others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“directly” (although they form LLCs, etc.)  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None-institutional investors in private equity funds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The “</a:t>
            </a:r>
            <a:r>
              <a:rPr lang="en-US" b="1" dirty="0" smtClean="0"/>
              <a:t>great investor masses</a:t>
            </a:r>
            <a:r>
              <a:rPr lang="en-US" dirty="0" smtClean="0"/>
              <a:t>” that invest in private “local” RE syndications that form LLCs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So…who </a:t>
            </a:r>
            <a:r>
              <a:rPr lang="en-US" dirty="0"/>
              <a:t>owns the stock of </a:t>
            </a:r>
            <a:r>
              <a:rPr lang="en-US" dirty="0" smtClean="0"/>
              <a:t>                                     CRE </a:t>
            </a:r>
            <a:r>
              <a:rPr lang="en-US" dirty="0"/>
              <a:t>in U.S.?</a:t>
            </a:r>
          </a:p>
          <a:p>
            <a:pPr eaLnBrk="1" hangingPunct="1"/>
            <a:endParaRPr lang="en-US" sz="2000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dirty="0" smtClean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29400" y="4652918"/>
            <a:ext cx="2514600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 smtClean="0">
                <a:latin typeface="+mn-lt"/>
              </a:rPr>
              <a:t>Exhibit 17-3 (partial)</a:t>
            </a:r>
            <a:endParaRPr lang="en-US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8200" y="5958840"/>
            <a:ext cx="640080" cy="36576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0" t="8547" r="3821" b="5983"/>
          <a:stretch/>
        </p:blipFill>
        <p:spPr>
          <a:xfrm>
            <a:off x="6172200" y="4615132"/>
            <a:ext cx="2971800" cy="224286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275320" y="6370320"/>
            <a:ext cx="640080" cy="18288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546427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4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Investment Through Intermediaries:                               </a:t>
            </a:r>
            <a:r>
              <a:rPr lang="en-US" sz="2800" dirty="0" smtClean="0"/>
              <a:t>Other Private Market Investment Vehicles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Private equity funds</a:t>
            </a:r>
          </a:p>
          <a:p>
            <a:pPr lvl="1" eaLnBrk="1" hangingPunct="1"/>
            <a:r>
              <a:rPr lang="en-US" sz="2400" dirty="0" smtClean="0"/>
              <a:t>Did not really exist prior to early 1990s</a:t>
            </a:r>
          </a:p>
          <a:p>
            <a:pPr lvl="1" eaLnBrk="1" hangingPunct="1"/>
            <a:r>
              <a:rPr lang="en-US" dirty="0" smtClean="0"/>
              <a:t>Mostly f</a:t>
            </a:r>
            <a:r>
              <a:rPr lang="en-US" sz="2400" dirty="0" smtClean="0"/>
              <a:t>inite life (typically 7-10 years)</a:t>
            </a:r>
          </a:p>
          <a:p>
            <a:pPr lvl="2" eaLnBrk="1" hangingPunct="1"/>
            <a:r>
              <a:rPr lang="en-US" sz="2000" dirty="0" smtClean="0"/>
              <a:t>Although manager can typically extend life a year or two</a:t>
            </a:r>
          </a:p>
          <a:p>
            <a:pPr lvl="1" eaLnBrk="1" hangingPunct="1"/>
            <a:r>
              <a:rPr lang="en-US" sz="2400" dirty="0" smtClean="0"/>
              <a:t>Typically include some degree of side-by-side investment by fund manager/sponsor</a:t>
            </a:r>
          </a:p>
          <a:p>
            <a:pPr lvl="2" eaLnBrk="1" hangingPunct="1"/>
            <a:r>
              <a:rPr lang="en-US" sz="2000" dirty="0" smtClean="0"/>
              <a:t>Sponsor invests as both GP and LP</a:t>
            </a:r>
          </a:p>
          <a:p>
            <a:pPr lvl="2" eaLnBrk="1" hangingPunct="1"/>
            <a:r>
              <a:rPr lang="en-US" dirty="0" smtClean="0"/>
              <a:t>A</a:t>
            </a:r>
            <a:r>
              <a:rPr lang="en-US" sz="2000" dirty="0" smtClean="0"/>
              <a:t>ligns manager’s incentives </a:t>
            </a:r>
            <a:r>
              <a:rPr lang="en-US" sz="1600" dirty="0" smtClean="0"/>
              <a:t>&amp;</a:t>
            </a:r>
            <a:r>
              <a:rPr lang="en-US" sz="2000" dirty="0" smtClean="0"/>
              <a:t> returns with investors</a:t>
            </a: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sz="2400" dirty="0" smtClean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0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Investment Through Intermediaries:           </a:t>
            </a:r>
            <a:r>
              <a:rPr lang="en-US" sz="2800" dirty="0" smtClean="0"/>
              <a:t>Other Private Market Investment Vehicles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Private equity funds-continued</a:t>
            </a:r>
          </a:p>
          <a:p>
            <a:pPr lvl="1" eaLnBrk="1" hangingPunct="1"/>
            <a:r>
              <a:rPr lang="en-US" sz="2400" dirty="0" smtClean="0"/>
              <a:t>LPs earn a preferred return (e.g., 8%) before GP earns bulk of its expected fees/return</a:t>
            </a:r>
          </a:p>
          <a:p>
            <a:pPr lvl="1" eaLnBrk="1" hangingPunct="1"/>
            <a:r>
              <a:rPr lang="en-US" sz="2400" dirty="0" smtClean="0"/>
              <a:t>Once LPs’ IRR exceeds threshold, GP receives a disproportionate share of remaining cash distributions– called “carried interest”</a:t>
            </a:r>
          </a:p>
          <a:p>
            <a:pPr lvl="2"/>
            <a:r>
              <a:rPr lang="en-US" sz="2000" dirty="0" smtClean="0"/>
              <a:t>Disproportionate relative to what?</a:t>
            </a:r>
          </a:p>
          <a:p>
            <a:pPr lvl="1"/>
            <a:r>
              <a:rPr lang="en-US" dirty="0"/>
              <a:t>20% is a typical </a:t>
            </a:r>
            <a:r>
              <a:rPr lang="en-US" dirty="0" smtClean="0"/>
              <a:t>carried interest </a:t>
            </a:r>
            <a:endParaRPr lang="en-US" dirty="0"/>
          </a:p>
          <a:p>
            <a:pPr lvl="2"/>
            <a:r>
              <a:rPr lang="en-US" dirty="0" smtClean="0"/>
              <a:t>which is more </a:t>
            </a:r>
            <a:r>
              <a:rPr lang="en-US" dirty="0"/>
              <a:t>than a pro rata </a:t>
            </a:r>
            <a:r>
              <a:rPr lang="en-US" dirty="0" smtClean="0"/>
              <a:t>share</a:t>
            </a:r>
          </a:p>
          <a:p>
            <a:endParaRPr lang="en-US" sz="3200" dirty="0"/>
          </a:p>
          <a:p>
            <a:r>
              <a:rPr lang="en-US" dirty="0"/>
              <a:t>Looking ahead…how is risk being shared?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0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Real Estate Investment Trusts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Although vast majority of commercial RE is owned in private markets, $404 billion (is owned &amp; traded in private markets…mostly REITs </a:t>
            </a:r>
          </a:p>
          <a:p>
            <a:r>
              <a:rPr lang="en-US" dirty="0"/>
              <a:t>REITs can be described as mutual funds for investing in RE </a:t>
            </a:r>
          </a:p>
          <a:p>
            <a:pPr lvl="1"/>
            <a:r>
              <a:rPr lang="en-US" dirty="0"/>
              <a:t>Diversification benefits</a:t>
            </a:r>
          </a:p>
          <a:p>
            <a:pPr lvl="1"/>
            <a:r>
              <a:rPr lang="en-US" dirty="0"/>
              <a:t>Liquidity</a:t>
            </a:r>
          </a:p>
          <a:p>
            <a:r>
              <a:rPr lang="en-US" dirty="0"/>
              <a:t>Types of REITs?</a:t>
            </a:r>
          </a:p>
          <a:p>
            <a:pPr lvl="1"/>
            <a:r>
              <a:rPr lang="en-US" dirty="0"/>
              <a:t>Equity REITs</a:t>
            </a:r>
          </a:p>
          <a:p>
            <a:pPr lvl="1"/>
            <a:r>
              <a:rPr lang="en-US" dirty="0"/>
              <a:t>Mortgage REITs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dirty="0" smtClean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0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371600" y="182880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3" name="Chart" r:id="rId4" imgW="6096000" imgH="4076746" progId="MSGraph.Chart.8">
                  <p:embed followColorScheme="full"/>
                </p:oleObj>
              </mc:Choice>
              <mc:Fallback>
                <p:oleObj name="Chart" r:id="rId4" imgW="6096000" imgH="407674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096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0" y="2136775"/>
            <a:ext cx="3124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tabLst>
                <a:tab pos="571500" algn="l"/>
              </a:tabLst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03F70"/>
                </a:solidFill>
                <a:latin typeface="Arial" panose="020B0604020202020204" pitchFamily="34" charset="0"/>
              </a:rPr>
              <a:t> 6% 	MORTGAGE REITs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400">
                <a:solidFill>
                  <a:srgbClr val="303F70"/>
                </a:solidFill>
                <a:latin typeface="Arial" panose="020B0604020202020204" pitchFamily="34" charset="0"/>
              </a:rPr>
              <a:t>	Invest in mortgages or MBS—	derive revenues primarily 	from interest payments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7696200" y="3124200"/>
            <a:ext cx="46038" cy="1295400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6400800" y="4419600"/>
            <a:ext cx="1295400" cy="46038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304800" y="1905000"/>
            <a:ext cx="3048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tabLst>
                <a:tab pos="571500" algn="l"/>
              </a:tabLst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03F70"/>
                </a:solidFill>
                <a:latin typeface="Arial" panose="020B0604020202020204" pitchFamily="34" charset="0"/>
              </a:rPr>
              <a:t>94% EQUITY REITs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400">
                <a:solidFill>
                  <a:srgbClr val="303F70"/>
                </a:solidFill>
                <a:latin typeface="Arial" panose="020B0604020202020204" pitchFamily="34" charset="0"/>
              </a:rPr>
              <a:t>	Own commercial real 	estate—derive revenues 	primarily from rents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1516063" y="2971800"/>
            <a:ext cx="46037" cy="1143000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1560513" y="4114800"/>
            <a:ext cx="1081087" cy="1588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152400" y="152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Types of Listed REITs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+mn-cs"/>
              </a:rPr>
              <a:t>(as of March 31, 2017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)</a:t>
            </a:r>
          </a:p>
          <a:p>
            <a:pPr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  <a:cs typeface="+mn-cs"/>
              </a:rPr>
              <a:t>Percentages Based on Market Capitalizations</a:t>
            </a: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3505200" y="30480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tabLst>
                <a:tab pos="571500" algn="l"/>
              </a:tabLst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03F70"/>
                </a:solidFill>
                <a:latin typeface="Arial" panose="020B0604020202020204" pitchFamily="34" charset="0"/>
              </a:rPr>
              <a:t>Total equity market capitalization</a:t>
            </a:r>
            <a:endParaRPr lang="en-US" altLang="en-US" sz="140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8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Real Estate Investment Trusts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REITs not taxed at corporate level if they satisfy a set of restrictive conditions on an ongoing basis including:</a:t>
            </a:r>
          </a:p>
          <a:p>
            <a:pPr lvl="1" eaLnBrk="1" hangingPunct="1"/>
            <a:r>
              <a:rPr lang="en-US" dirty="0" smtClean="0"/>
              <a:t>At least 100 shareholders</a:t>
            </a:r>
          </a:p>
          <a:p>
            <a:pPr lvl="1" eaLnBrk="1" hangingPunct="1"/>
            <a:r>
              <a:rPr lang="en-US" dirty="0" smtClean="0"/>
              <a:t>75% of assets must be RE, cash, or government securities</a:t>
            </a:r>
          </a:p>
          <a:p>
            <a:pPr lvl="1" eaLnBrk="1" hangingPunct="1"/>
            <a:r>
              <a:rPr lang="en-US" dirty="0" smtClean="0"/>
              <a:t>75% of gross income must come from RE assets</a:t>
            </a:r>
          </a:p>
          <a:p>
            <a:pPr lvl="1" eaLnBrk="1" hangingPunct="1"/>
            <a:r>
              <a:rPr lang="en-US" dirty="0" smtClean="0"/>
              <a:t>90% of REIT taxable income must be paid out in dividends each year</a:t>
            </a:r>
          </a:p>
          <a:p>
            <a:pPr lvl="2" eaLnBrk="1" hangingPunct="1"/>
            <a:r>
              <a:rPr lang="en-US" dirty="0" smtClean="0"/>
              <a:t>Taxed to some extent if &gt; 90% but &lt; 100% of taxable income is distributed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1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Sources of CRE Debt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950913"/>
            <a:ext cx="91440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39800"/>
            <a:ext cx="6583363" cy="33766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5240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 smtClean="0">
                <a:latin typeface="+mn-lt"/>
              </a:rPr>
              <a:t>Exhibit 17-4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74520"/>
            <a:ext cx="8964704" cy="4572000"/>
          </a:xfrm>
          <a:prstGeom prst="rect">
            <a:avLst/>
          </a:prstGeom>
        </p:spPr>
      </p:pic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152400" y="6457890"/>
            <a:ext cx="88392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000" dirty="0">
                <a:latin typeface="+mn-lt"/>
              </a:rPr>
              <a:t>Source: Data from Flow of Funds Accounts of the United States Federal Reserve, March 10, 2016, various tables, </a:t>
            </a:r>
            <a:r>
              <a:rPr lang="en-US" sz="1000" dirty="0">
                <a:latin typeface="+mn-lt"/>
                <a:hlinkClick r:id="rId3"/>
              </a:rPr>
              <a:t>www.federalreserve.gov</a:t>
            </a:r>
            <a:r>
              <a:rPr lang="en-US" sz="1000" dirty="0" smtClean="0">
                <a:latin typeface="+mn-lt"/>
              </a:rPr>
              <a:t>.  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61890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1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Sources of CRE Debt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75% of outstanding commercial mortgage debt (or $2.96 trillion) is </a:t>
            </a:r>
            <a:r>
              <a:rPr lang="en-US" sz="2800" b="1" dirty="0" smtClean="0"/>
              <a:t>privately held</a:t>
            </a:r>
            <a:r>
              <a:rPr lang="en-US" sz="2800" dirty="0" smtClean="0"/>
              <a:t> by individuals </a:t>
            </a:r>
            <a:r>
              <a:rPr lang="en-US" sz="2400" dirty="0" smtClean="0"/>
              <a:t>&amp;</a:t>
            </a:r>
            <a:r>
              <a:rPr lang="en-US" sz="2800" dirty="0" smtClean="0"/>
              <a:t> institutional investors:</a:t>
            </a:r>
          </a:p>
          <a:p>
            <a:pPr lvl="1" eaLnBrk="1" hangingPunct="1"/>
            <a:r>
              <a:rPr lang="en-US" sz="2400" dirty="0" smtClean="0"/>
              <a:t>Commercial banks</a:t>
            </a:r>
          </a:p>
          <a:p>
            <a:pPr lvl="1" eaLnBrk="1" hangingPunct="1"/>
            <a:r>
              <a:rPr lang="en-US" sz="2400" dirty="0" smtClean="0"/>
              <a:t>Savings associations</a:t>
            </a:r>
          </a:p>
          <a:p>
            <a:pPr lvl="1" eaLnBrk="1" hangingPunct="1"/>
            <a:r>
              <a:rPr lang="en-US" sz="2400" dirty="0" smtClean="0"/>
              <a:t>Life insurance companies</a:t>
            </a:r>
          </a:p>
          <a:p>
            <a:pPr lvl="1" eaLnBrk="1" hangingPunct="1"/>
            <a:r>
              <a:rPr lang="en-US" sz="2400" dirty="0" smtClean="0"/>
              <a:t>Freddie </a:t>
            </a:r>
            <a:r>
              <a:rPr lang="en-US" sz="2000" dirty="0" smtClean="0"/>
              <a:t>&amp;</a:t>
            </a:r>
            <a:r>
              <a:rPr lang="en-US" sz="2400" dirty="0" smtClean="0"/>
              <a:t> Fannie (multi)</a:t>
            </a:r>
          </a:p>
          <a:p>
            <a:pPr lvl="1" eaLnBrk="1" hangingPunct="1"/>
            <a:r>
              <a:rPr lang="en-US" sz="2400" dirty="0" smtClean="0"/>
              <a:t>State </a:t>
            </a:r>
            <a:r>
              <a:rPr lang="en-US" sz="2000" dirty="0" smtClean="0"/>
              <a:t>&amp;</a:t>
            </a:r>
            <a:r>
              <a:rPr lang="en-US" sz="2400" dirty="0" smtClean="0"/>
              <a:t> local governments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0" t="4000" r="4800" b="4334"/>
          <a:stretch/>
        </p:blipFill>
        <p:spPr>
          <a:xfrm>
            <a:off x="5562602" y="3210282"/>
            <a:ext cx="3581398" cy="364771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27720" y="6553200"/>
            <a:ext cx="640080" cy="18288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343400" y="2438400"/>
            <a:ext cx="4038600" cy="4114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536267"/>
            <a:ext cx="7005315" cy="274320"/>
          </a:xfrm>
        </p:spPr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7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Commercial Banks are Major Providers of permanent CRE Mortgages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85860" cy="5110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Commercial banks hold in portfolio 46% ($1.84 trillion/$3.973 trillion) of existing CRE debt</a:t>
            </a:r>
          </a:p>
          <a:p>
            <a:pPr lvl="1">
              <a:defRPr/>
            </a:pPr>
            <a:r>
              <a:rPr lang="en-US" dirty="0" smtClean="0"/>
              <a:t>62% of private CRE debt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0" t="39870" r="4800" b="4334"/>
          <a:stretch/>
        </p:blipFill>
        <p:spPr>
          <a:xfrm>
            <a:off x="4078884" y="3840480"/>
            <a:ext cx="5065116" cy="301752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7620000" y="1981200"/>
            <a:ext cx="762000" cy="2362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53200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6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Forms of Ownership for Pooled Equity Investments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0"/>
            <a:ext cx="4114800" cy="43846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General partnership</a:t>
            </a:r>
          </a:p>
          <a:p>
            <a:pPr eaLnBrk="1" hangingPunct="1"/>
            <a:r>
              <a:rPr lang="en-US" dirty="0" smtClean="0"/>
              <a:t>Limited partnership</a:t>
            </a:r>
          </a:p>
          <a:p>
            <a:pPr eaLnBrk="1" hangingPunct="1"/>
            <a:r>
              <a:rPr lang="en-US" dirty="0" smtClean="0"/>
              <a:t>C corporation</a:t>
            </a:r>
          </a:p>
          <a:p>
            <a:pPr eaLnBrk="1" hangingPunct="1"/>
            <a:r>
              <a:rPr lang="en-US" dirty="0" smtClean="0"/>
              <a:t>S corporation</a:t>
            </a:r>
          </a:p>
          <a:p>
            <a:pPr eaLnBrk="1" hangingPunct="1"/>
            <a:r>
              <a:rPr lang="en-US" dirty="0" smtClean="0"/>
              <a:t>Limited liability company</a:t>
            </a:r>
          </a:p>
          <a:p>
            <a:pPr eaLnBrk="1" hangingPunct="1"/>
            <a:r>
              <a:rPr lang="en-US" dirty="0" smtClean="0"/>
              <a:t>Tenancy-in-common</a:t>
            </a:r>
          </a:p>
          <a:p>
            <a:pPr eaLnBrk="1" hangingPunct="1"/>
            <a:r>
              <a:rPr lang="en-US" dirty="0" smtClean="0"/>
              <a:t>REIT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800">
                <a:solidFill>
                  <a:srgbClr val="303F70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400">
                <a:solidFill>
                  <a:srgbClr val="303F70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200">
                <a:solidFill>
                  <a:srgbClr val="303F70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000">
                <a:solidFill>
                  <a:srgbClr val="303F70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1800">
                <a:solidFill>
                  <a:srgbClr val="303F70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Due to large size of typical RE investments, investors almost always pool their </a:t>
            </a:r>
            <a:r>
              <a:rPr lang="en-US" b="1" dirty="0" smtClean="0">
                <a:solidFill>
                  <a:schemeClr val="tx1"/>
                </a:solidFill>
              </a:rPr>
              <a:t>equity</a:t>
            </a:r>
            <a:r>
              <a:rPr lang="en-US" dirty="0" smtClean="0">
                <a:solidFill>
                  <a:schemeClr val="tx1"/>
                </a:solidFill>
              </a:rPr>
              <a:t> capital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0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Sources of CRE Debt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30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24% ($1.0 trillion) is </a:t>
            </a:r>
            <a:r>
              <a:rPr lang="en-US" sz="2800" b="1" dirty="0" smtClean="0"/>
              <a:t>publicly traded</a:t>
            </a:r>
          </a:p>
          <a:p>
            <a:pPr lvl="1" eaLnBrk="1" hangingPunct="1"/>
            <a:r>
              <a:rPr lang="en-US" sz="2400" dirty="0" smtClean="0"/>
              <a:t>GSE-backed commercial mortgage-backed securities (CMBSs)-</a:t>
            </a:r>
            <a:r>
              <a:rPr lang="en-US" sz="2400" b="1" dirty="0" smtClean="0"/>
              <a:t>all multifamily</a:t>
            </a:r>
          </a:p>
          <a:p>
            <a:pPr lvl="1" eaLnBrk="1" hangingPunct="1"/>
            <a:r>
              <a:rPr lang="en-US" sz="2400" dirty="0" smtClean="0"/>
              <a:t>Non-government backed (“private label”) CMBS</a:t>
            </a:r>
          </a:p>
          <a:p>
            <a:pPr lvl="1" eaLnBrk="1" hangingPunct="1"/>
            <a:r>
              <a:rPr lang="en-US" sz="2400" dirty="0" smtClean="0"/>
              <a:t>Investment grade unsecured                                       debt of large REITs</a:t>
            </a:r>
          </a:p>
          <a:p>
            <a:pPr lvl="1" eaLnBrk="1" hangingPunct="1"/>
            <a:r>
              <a:rPr lang="en-US" sz="2400" dirty="0" smtClean="0"/>
              <a:t>CMBS originations about                                              $100 billion in 2014 &amp; 2015…                                      about $67 billion in 2016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03920" y="4693920"/>
            <a:ext cx="640080" cy="18288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267200" y="2667000"/>
            <a:ext cx="1295402" cy="1447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429000" y="3886200"/>
            <a:ext cx="2133602" cy="609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0" t="4000" r="4800" b="4334"/>
          <a:stretch/>
        </p:blipFill>
        <p:spPr>
          <a:xfrm>
            <a:off x="5562602" y="3352800"/>
            <a:ext cx="3581398" cy="35052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6934200" y="3276600"/>
            <a:ext cx="1752600" cy="914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83680"/>
            <a:ext cx="70053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7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Can You Tell a “Story” About the Value and Ownership of CRE Debt &amp; Equity?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1400" y="15240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 smtClean="0"/>
              <a:t>Exhibit 17-2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4999"/>
            <a:ext cx="8458200" cy="42062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Development </a:t>
            </a:r>
            <a:r>
              <a:rPr lang="en-US" sz="3200" dirty="0" smtClean="0"/>
              <a:t>&amp;</a:t>
            </a:r>
            <a:r>
              <a:rPr lang="en-US" sz="3600" dirty="0" smtClean="0"/>
              <a:t> Construction Lending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/>
              <a:t>be extremely </a:t>
            </a:r>
            <a:r>
              <a:rPr lang="en-US" dirty="0" smtClean="0"/>
              <a:t>risky</a:t>
            </a:r>
          </a:p>
          <a:p>
            <a:r>
              <a:rPr lang="en-US" dirty="0" smtClean="0"/>
              <a:t>Developer </a:t>
            </a:r>
            <a:r>
              <a:rPr lang="en-US" dirty="0"/>
              <a:t>will fail to complete the project in a timely manner or fail to </a:t>
            </a:r>
            <a:r>
              <a:rPr lang="en-US" dirty="0" smtClean="0"/>
              <a:t>complete it </a:t>
            </a:r>
            <a:r>
              <a:rPr lang="en-US" dirty="0"/>
              <a:t>at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Builders </a:t>
            </a:r>
            <a:r>
              <a:rPr lang="en-US" dirty="0"/>
              <a:t>may experience cost overruns, poor weather, strikes, structural or </a:t>
            </a:r>
            <a:r>
              <a:rPr lang="en-US" dirty="0" smtClean="0"/>
              <a:t>design problems</a:t>
            </a:r>
            <a:r>
              <a:rPr lang="en-US" dirty="0"/>
              <a:t>, or difficulties with </a:t>
            </a:r>
            <a:r>
              <a:rPr lang="en-US" dirty="0" smtClean="0"/>
              <a:t>subcontractors</a:t>
            </a:r>
          </a:p>
          <a:p>
            <a:r>
              <a:rPr lang="en-US" dirty="0" smtClean="0"/>
              <a:t>Builder </a:t>
            </a:r>
            <a:r>
              <a:rPr lang="en-US" dirty="0"/>
              <a:t>may simply be a bad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Failure </a:t>
            </a:r>
            <a:r>
              <a:rPr lang="en-US" dirty="0"/>
              <a:t>to pass various building code inspections may delay </a:t>
            </a:r>
            <a:r>
              <a:rPr lang="en-US" dirty="0" smtClean="0"/>
              <a:t>ability </a:t>
            </a:r>
            <a:r>
              <a:rPr lang="en-US" dirty="0"/>
              <a:t>of </a:t>
            </a:r>
            <a:r>
              <a:rPr lang="en-US" dirty="0" smtClean="0"/>
              <a:t>tenants to </a:t>
            </a:r>
            <a:r>
              <a:rPr lang="en-US" dirty="0"/>
              <a:t>occupy </a:t>
            </a:r>
            <a:r>
              <a:rPr lang="en-US" dirty="0" smtClean="0"/>
              <a:t>building </a:t>
            </a:r>
            <a:r>
              <a:rPr lang="en-US" dirty="0"/>
              <a:t>(and pay rent</a:t>
            </a:r>
            <a:r>
              <a:rPr lang="en-US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Development </a:t>
            </a:r>
            <a:r>
              <a:rPr lang="en-US" sz="3200" dirty="0" smtClean="0"/>
              <a:t>&amp;</a:t>
            </a:r>
            <a:r>
              <a:rPr lang="en-US" sz="3600" dirty="0" smtClean="0"/>
              <a:t> Construction Lending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of these risks are assumed by </a:t>
            </a:r>
            <a:r>
              <a:rPr lang="en-US" dirty="0" smtClean="0"/>
              <a:t>construction lender</a:t>
            </a:r>
          </a:p>
          <a:p>
            <a:r>
              <a:rPr lang="en-US" dirty="0" smtClean="0"/>
              <a:t>Thus</a:t>
            </a:r>
            <a:r>
              <a:rPr lang="en-US" dirty="0"/>
              <a:t>, construction lenders must have specialized skills in monitoring </a:t>
            </a:r>
            <a:r>
              <a:rPr lang="en-US" dirty="0" smtClean="0"/>
              <a:t>and controlling </a:t>
            </a:r>
            <a:r>
              <a:rPr lang="en-US" dirty="0"/>
              <a:t>the construction </a:t>
            </a:r>
            <a:r>
              <a:rPr lang="en-US" dirty="0" smtClean="0"/>
              <a:t>process</a:t>
            </a:r>
          </a:p>
          <a:p>
            <a:r>
              <a:rPr lang="en-US" dirty="0"/>
              <a:t>Because </a:t>
            </a:r>
            <a:r>
              <a:rPr lang="en-US" dirty="0" smtClean="0"/>
              <a:t>risks are </a:t>
            </a:r>
            <a:r>
              <a:rPr lang="en-US" dirty="0"/>
              <a:t>significant and </a:t>
            </a:r>
            <a:r>
              <a:rPr lang="en-US" dirty="0" smtClean="0"/>
              <a:t>much different than risks </a:t>
            </a:r>
            <a:r>
              <a:rPr lang="en-US" dirty="0"/>
              <a:t>of long-term lending, the capital sources for </a:t>
            </a:r>
            <a:r>
              <a:rPr lang="en-US" dirty="0" smtClean="0"/>
              <a:t>development &amp; construction </a:t>
            </a:r>
            <a:r>
              <a:rPr lang="en-US" dirty="0"/>
              <a:t>loans differ significantly from </a:t>
            </a:r>
            <a:r>
              <a:rPr lang="en-US" dirty="0" smtClean="0"/>
              <a:t>permanent financing </a:t>
            </a:r>
          </a:p>
          <a:p>
            <a:r>
              <a:rPr lang="en-US" dirty="0" smtClean="0"/>
              <a:t>Construction </a:t>
            </a:r>
            <a:r>
              <a:rPr lang="en-US" dirty="0"/>
              <a:t>loan market is dominated by </a:t>
            </a:r>
            <a:r>
              <a:rPr lang="en-US" dirty="0" smtClean="0"/>
              <a:t>commercial banks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7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Closer Look at REIT</a:t>
            </a:r>
            <a:r>
              <a:rPr lang="en-US" dirty="0" smtClean="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0575"/>
            <a:ext cx="6629400" cy="509800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29400" y="2133600"/>
            <a:ext cx="2514600" cy="152400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None/>
              <a:defRPr/>
            </a:pPr>
            <a:r>
              <a:rPr lang="en-US" sz="1600" dirty="0" smtClean="0"/>
              <a:t>Measures of importance of REITs include equity and debt offerings and stock market capitalization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Security Offerings by REITs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822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latin typeface="+mn-lt"/>
              </a:rPr>
              <a:t>Large surge in capital raising in </a:t>
            </a:r>
            <a:r>
              <a:rPr lang="en-US" sz="2000" dirty="0" smtClean="0">
                <a:latin typeface="+mn-lt"/>
              </a:rPr>
              <a:t>97-98, 04-06, and 2011-2013; </a:t>
            </a:r>
            <a:r>
              <a:rPr lang="en-US" sz="2000" dirty="0">
                <a:latin typeface="+mn-lt"/>
              </a:rPr>
              <a:t>capital raised by REITs is primarily used to acquire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7386" r="4569" b="10227"/>
          <a:stretch/>
        </p:blipFill>
        <p:spPr>
          <a:xfrm>
            <a:off x="457200" y="1981200"/>
            <a:ext cx="8283199" cy="338328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7145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 smtClean="0">
                <a:latin typeface="+mn-lt"/>
              </a:rPr>
              <a:t>Exhibit 17-6</a:t>
            </a:r>
            <a:endParaRPr lang="en-US" sz="2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Types of Listed REITs, Continued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REITs distinguish themselves by their focus/specialization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mtClean="0"/>
              <a:t>geographically (by region, state, or metro area) and/or by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mtClean="0"/>
              <a:t>property type (retail, industrial, office, apartments, etc.)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What does stock market tend to reward/punish?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14400" y="57912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800">
                <a:solidFill>
                  <a:srgbClr val="303F70"/>
                </a:solidFill>
                <a:latin typeface="Arial" panose="020B0604020202020204" pitchFamily="34" charset="0"/>
              </a:rPr>
              <a:t>REIT Cafe: </a:t>
            </a:r>
            <a:r>
              <a:rPr lang="en-US" altLang="en-US" sz="1800">
                <a:solidFill>
                  <a:srgbClr val="303F70"/>
                </a:solidFill>
                <a:latin typeface="Arial" panose="020B0604020202020204" pitchFamily="34" charset="0"/>
                <a:hlinkClick r:id="rId3"/>
              </a:rPr>
              <a:t>http://treppreitcafe.com/</a:t>
            </a:r>
            <a:endParaRPr lang="en-US" altLang="en-US" sz="180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2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2286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REIT Industry: as of March 31, 2017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2400" y="15240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30250" indent="-2730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/>
              <a:t>224 REITs in FTSE NAREIT All REIT Index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/>
              <a:t>186 equity REITs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/>
              <a:t>38 mortgage REITs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/>
              <a:t>≈ 50 public, non-listed REITs</a:t>
            </a:r>
          </a:p>
          <a:p>
            <a:pPr eaLnBrk="1" hangingPunct="1">
              <a:spcBef>
                <a:spcPts val="600"/>
              </a:spcBef>
              <a:buSzPct val="90000"/>
            </a:pPr>
            <a:r>
              <a:rPr lang="en-US" altLang="en-US" sz="2400"/>
              <a:t>Listed REITs own 112,375 properties (≈ $1.8 trillion in value)</a:t>
            </a:r>
          </a:p>
          <a:p>
            <a:pPr eaLnBrk="1" hangingPunct="1">
              <a:spcBef>
                <a:spcPts val="600"/>
              </a:spcBef>
              <a:buSzPct val="90000"/>
            </a:pPr>
            <a:r>
              <a:rPr lang="en-US" altLang="en-US" sz="2400"/>
              <a:t>Listed REITs own 15,691 properties ($92 billion) in FL (</a:t>
            </a:r>
            <a:r>
              <a:rPr lang="en-US" altLang="en-US" sz="2400">
                <a:hlinkClick r:id="rId3"/>
              </a:rPr>
              <a:t>http://www.reitsacrossamerica.com/</a:t>
            </a:r>
            <a:r>
              <a:rPr lang="en-US" altLang="en-US" sz="2400"/>
              <a:t>)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61444" name="Rectangle 36"/>
          <p:cNvSpPr>
            <a:spLocks noChangeArrowheads="1"/>
          </p:cNvSpPr>
          <p:nvPr/>
        </p:nvSpPr>
        <p:spPr bwMode="auto">
          <a:xfrm>
            <a:off x="457200" y="5867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ts val="1700"/>
              </a:lnSpc>
              <a:buClrTx/>
              <a:buSzTx/>
              <a:buFontTx/>
              <a:buNone/>
            </a:pPr>
            <a:r>
              <a:rPr lang="en-US" altLang="en-US" sz="1200">
                <a:solidFill>
                  <a:srgbClr val="303F70"/>
                </a:solidFill>
                <a:latin typeface="Arial" panose="020B0604020202020204" pitchFamily="34" charset="0"/>
              </a:rPr>
              <a:t>FTSE is an independent company owned by The Financial Times and the London Stock Exchange. Its sole business is the creation and management of indices and associated data services. </a:t>
            </a:r>
            <a:r>
              <a:rPr lang="en-US" altLang="en-US" sz="1800">
                <a:solidFill>
                  <a:srgbClr val="303F7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9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 What Do REITs Invest?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5856"/>
            <a:ext cx="6705600" cy="480974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0" y="2362200"/>
            <a:ext cx="22860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None/>
              <a:defRPr/>
            </a:pPr>
            <a:r>
              <a:rPr lang="en-US" sz="1600" dirty="0" smtClean="0"/>
              <a:t>“Core” REITs invest in retail, apartment, office, &amp; industrial properties</a:t>
            </a:r>
          </a:p>
          <a:p>
            <a:pPr marL="118872" indent="0" fontAlgn="auto">
              <a:spcAft>
                <a:spcPts val="0"/>
              </a:spcAft>
              <a:buNone/>
              <a:defRPr/>
            </a:pPr>
            <a:endParaRPr lang="en-US" sz="1600" dirty="0"/>
          </a:p>
          <a:p>
            <a:pPr marL="118872" indent="0" fontAlgn="auto">
              <a:spcAft>
                <a:spcPts val="0"/>
              </a:spcAft>
              <a:buNone/>
              <a:defRPr/>
            </a:pPr>
            <a:r>
              <a:rPr lang="en-US" sz="1600" dirty="0" smtClean="0"/>
              <a:t>But many non-core REITs exist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5621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 smtClean="0">
                <a:latin typeface="+mn-lt"/>
              </a:rPr>
              <a:t>Exhibit 17-7</a:t>
            </a:r>
            <a:endParaRPr lang="en-US" sz="2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Types of REITs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In addition to listed (publicly-traded) REITs, there are 2 additional REIT forms: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Private REITs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Public, non-listed REITs (PNLRs) </a:t>
            </a:r>
            <a:endParaRPr lang="en-US" altLang="en-US" smtClean="0">
              <a:latin typeface="Times New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9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Advantages of Pooling Equity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Allows investors to purchase an interest in larger properties</a:t>
            </a:r>
            <a:r>
              <a:rPr lang="en-US" dirty="0" smtClean="0">
                <a:solidFill>
                  <a:srgbClr val="731324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Diversification of portfolio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Economies of scale in acquisitions, management and disposition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Access to cheaper debt capital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Expertise of management team hired by syndicator/organizer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8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Private REITs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Privately issued </a:t>
            </a:r>
            <a:r>
              <a:rPr lang="en-US" altLang="en-US" sz="2400" smtClean="0"/>
              <a:t>&amp;</a:t>
            </a:r>
            <a:r>
              <a:rPr lang="en-US" altLang="en-US" smtClean="0"/>
              <a:t> narrowly held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Not publicly registered or listed on a stock exchange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Private placement sold to accredited investors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Because data are limited to IRS filings, private REIT counts </a:t>
            </a:r>
            <a:r>
              <a:rPr lang="en-US" altLang="en-US" sz="2400" smtClean="0"/>
              <a:t>&amp;</a:t>
            </a:r>
            <a:r>
              <a:rPr lang="en-US" altLang="en-US" smtClean="0"/>
              <a:t> info are difficult to obtain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NAREIT estimates ≈ 800 private REITs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Times New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Times New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1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Public Non-Listed REITs (PNLRs)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Publicly registered </a:t>
            </a:r>
            <a:r>
              <a:rPr lang="en-US" altLang="en-US" sz="2400" smtClean="0"/>
              <a:t>&amp;</a:t>
            </a:r>
            <a:r>
              <a:rPr lang="en-US" altLang="en-US" smtClean="0"/>
              <a:t> publicly offered, but </a:t>
            </a:r>
            <a:r>
              <a:rPr lang="en-US" altLang="en-US" b="1" smtClean="0"/>
              <a:t>not</a:t>
            </a:r>
            <a:r>
              <a:rPr lang="en-US" altLang="en-US" smtClean="0"/>
              <a:t> listed on an exchange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Marketed by brokers through financial advisors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Minimum investment: $5-$10 thousand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8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Public Non-Listed REITs (PNLRs)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Governed by regulatory environment that applies to all publicly registered securities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Must issue a prospectus </a:t>
            </a:r>
            <a:r>
              <a:rPr lang="en-US" altLang="en-US" sz="2000" smtClean="0"/>
              <a:t>&amp;</a:t>
            </a:r>
            <a:r>
              <a:rPr lang="en-US" altLang="en-US" smtClean="0"/>
              <a:t> file 10-K’s, etc. with SEC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Must follow FASB /GAAP; disclosure must conform to Sarbanes-Oxley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These are </a:t>
            </a:r>
            <a:r>
              <a:rPr lang="en-US" altLang="en-US" b="1" smtClean="0"/>
              <a:t>NOT</a:t>
            </a:r>
            <a:r>
              <a:rPr lang="en-US" altLang="en-US" smtClean="0"/>
              <a:t> private placements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mtClean="0"/>
              <a:t>But….they “look </a:t>
            </a:r>
            <a:r>
              <a:rPr lang="en-US" altLang="en-US" sz="2400" smtClean="0"/>
              <a:t>&amp;</a:t>
            </a:r>
            <a:r>
              <a:rPr lang="en-US" altLang="en-US" smtClean="0"/>
              <a:t> feel” like closed-end private equity funds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8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What is an “UPREIT”?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Section 1031 of IRC allows “like-kind” tax-deferred exchanges, which REITs routinely use to acquire properties from other REITs</a:t>
            </a:r>
          </a:p>
          <a:p>
            <a:pPr eaLnBrk="1" hangingPunct="1"/>
            <a:r>
              <a:rPr lang="en-US" sz="2700" dirty="0" smtClean="0"/>
              <a:t>However…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Most U.S commercial RE is held in private markets by LPs or LLCs</a:t>
            </a:r>
          </a:p>
          <a:p>
            <a:pPr lvl="1" eaLnBrk="1" hangingPunct="1"/>
            <a:r>
              <a:rPr lang="en-US" dirty="0" smtClean="0"/>
              <a:t>REITs can’t acquire LP or LLC interests from property owners in exchange for cash or stock (or even RE)</a:t>
            </a:r>
          </a:p>
          <a:p>
            <a:pPr lvl="3" eaLnBrk="1" hangingPunct="1"/>
            <a:r>
              <a:rPr lang="en-US" sz="1800" dirty="0" smtClean="0"/>
              <a:t>Would violate like-kind requirement</a:t>
            </a:r>
            <a:r>
              <a:rPr lang="en-US" sz="1600" dirty="0" smtClean="0"/>
              <a:t> </a:t>
            </a:r>
          </a:p>
          <a:p>
            <a:pPr lvl="1"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UPREITs,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November 1992, a new form of REIT emerged to facilitate tax-deferred exchanges</a:t>
            </a:r>
          </a:p>
          <a:p>
            <a:pPr lvl="1" eaLnBrk="1" hangingPunct="1"/>
            <a:r>
              <a:rPr lang="en-US" dirty="0" err="1" smtClean="0"/>
              <a:t>Taubman</a:t>
            </a:r>
            <a:r>
              <a:rPr lang="en-US" dirty="0" smtClean="0"/>
              <a:t> Centers completed IPO with an “UPREIT” structure</a:t>
            </a:r>
          </a:p>
          <a:p>
            <a:pPr eaLnBrk="1" hangingPunct="1"/>
            <a:r>
              <a:rPr lang="en-US" dirty="0" smtClean="0"/>
              <a:t>“Umbrella partnership REIT" ("UPREIT") structure proved popular in attracting capital</a:t>
            </a:r>
          </a:p>
          <a:p>
            <a:pPr eaLnBrk="1" hangingPunct="1"/>
            <a:r>
              <a:rPr lang="en-US" dirty="0" smtClean="0"/>
              <a:t>Since </a:t>
            </a:r>
            <a:r>
              <a:rPr lang="en-US" dirty="0" err="1" smtClean="0"/>
              <a:t>Taubman</a:t>
            </a:r>
            <a:r>
              <a:rPr lang="en-US" dirty="0" smtClean="0"/>
              <a:t>, more than 75% of new REITs have taken this form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How Does UPREIT Structure Work?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76800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 typical UPREIT, partners in an existing partnerships </a:t>
            </a:r>
            <a:r>
              <a:rPr lang="en-US" sz="2400" dirty="0" smtClean="0"/>
              <a:t>&amp;</a:t>
            </a:r>
            <a:r>
              <a:rPr lang="en-US" dirty="0" smtClean="0"/>
              <a:t> a newly-formed REIT become partners in a new LP termed the “operating partnership” (OP)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Owners transferring LP interests into OP receive units in OP w/o triggering a taxable sale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If they received REIT stock or cash it </a:t>
            </a:r>
            <a:r>
              <a:rPr lang="en-US" b="1" dirty="0" smtClean="0"/>
              <a:t>would</a:t>
            </a:r>
            <a:r>
              <a:rPr lang="en-US" dirty="0" smtClean="0"/>
              <a:t> trigger a taxable gain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How Does UPREIT Structure Work?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Recipients of OP units receive distributions from OP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These “dividends” are equal to dividends paid to REIT shareholders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REIT is general partner </a:t>
            </a:r>
            <a:r>
              <a:rPr lang="en-US" sz="2400" dirty="0" smtClean="0"/>
              <a:t>&amp;</a:t>
            </a:r>
            <a:r>
              <a:rPr lang="en-US" dirty="0" smtClean="0"/>
              <a:t> majority owner of OP Units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96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A Typical UPREIT Structure</a:t>
            </a:r>
          </a:p>
        </p:txBody>
      </p:sp>
      <p:graphicFrame>
        <p:nvGraphicFramePr>
          <p:cNvPr id="272386" name="Object 3"/>
          <p:cNvGraphicFramePr>
            <a:graphicFrameLocks noGrp="1" noChangeAspect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723332830"/>
              </p:ext>
            </p:extLst>
          </p:nvPr>
        </p:nvGraphicFramePr>
        <p:xfrm>
          <a:off x="838200" y="1657350"/>
          <a:ext cx="7239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1" name="Organization Chart" r:id="rId3" imgW="4400280" imgH="2190600" progId="OrgPlusWOPX.4">
                  <p:embed followColorScheme="full"/>
                </p:oleObj>
              </mc:Choice>
              <mc:Fallback>
                <p:oleObj name="Organization Chart" r:id="rId3" imgW="4400280" imgH="219060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6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57350"/>
                        <a:ext cx="7239000" cy="497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Measuring REIT Income:           Funds From Operations (FFO)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6375"/>
            <a:ext cx="8785860" cy="4314825"/>
          </a:xfrm>
        </p:spPr>
        <p:txBody>
          <a:bodyPr/>
          <a:lstStyle/>
          <a:p>
            <a:pPr eaLnBrk="1" hangingPunct="1"/>
            <a:r>
              <a:rPr lang="en-US" dirty="0" smtClean="0"/>
              <a:t>REIT-level cash flow, expressed as “Funds from Operations” (FFO), is often used instead of accounting net income to measure current performance</a:t>
            </a:r>
          </a:p>
          <a:p>
            <a:pPr eaLnBrk="1" hangingPunct="1"/>
            <a:r>
              <a:rPr lang="en-US" dirty="0" smtClean="0"/>
              <a:t>FFO is a supplemental measure of a REIT's operating performance</a:t>
            </a:r>
            <a:r>
              <a:rPr lang="en-US" sz="2300" dirty="0" smtClean="0">
                <a:latin typeface="Times New"/>
              </a:rPr>
              <a:t> </a:t>
            </a:r>
          </a:p>
          <a:p>
            <a:pPr eaLnBrk="1" hangingPunct="1"/>
            <a:endParaRPr lang="en-US" sz="23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Funds From Operations (FFO)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FFO =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000" dirty="0" smtClean="0"/>
              <a:t>	</a:t>
            </a:r>
            <a:r>
              <a:rPr lang="en-US" sz="2800" dirty="0" smtClean="0"/>
              <a:t>Net (accounting) income (excluding gains/losses from sales of</a:t>
            </a:r>
            <a:r>
              <a:rPr lang="en-US" sz="2800" dirty="0" smtClean="0">
                <a:latin typeface="Times New"/>
              </a:rPr>
              <a:t> </a:t>
            </a:r>
            <a:r>
              <a:rPr lang="en-US" sz="2800" dirty="0" smtClean="0"/>
              <a:t>property</a:t>
            </a:r>
            <a:r>
              <a:rPr lang="en-US" sz="2800" dirty="0" smtClean="0">
                <a:latin typeface="Times New"/>
              </a:rPr>
              <a:t>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+ Depreciation (real property)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+ Amortization of leasing expenses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+ Amortization of tenant improvements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 smtClean="0"/>
              <a:t>-  Gaines/losses from infrequent </a:t>
            </a:r>
            <a:r>
              <a:rPr lang="en-US" dirty="0" smtClean="0"/>
              <a:t>&amp;</a:t>
            </a:r>
            <a:r>
              <a:rPr lang="en-US" sz="2800" dirty="0" smtClean="0"/>
              <a:t> unusual events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Disadvantages of Pooling Equity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02748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Often must relinquish management control to active manager(s)</a:t>
            </a:r>
          </a:p>
          <a:p>
            <a:pPr eaLnBrk="1" hangingPunct="1"/>
            <a:r>
              <a:rPr lang="en-US" dirty="0" smtClean="0"/>
              <a:t>Must compensate sponsor/organizer with fees, salary </a:t>
            </a:r>
            <a:r>
              <a:rPr lang="en-US" sz="2000" dirty="0" smtClean="0"/>
              <a:t>&amp;</a:t>
            </a:r>
            <a:r>
              <a:rPr lang="en-US" dirty="0" smtClean="0"/>
              <a:t>/or </a:t>
            </a:r>
            <a:r>
              <a:rPr lang="en-US" b="1" dirty="0" smtClean="0"/>
              <a:t>disproportionate</a:t>
            </a:r>
            <a:r>
              <a:rPr lang="en-US" dirty="0" smtClean="0"/>
              <a:t> share of equity ownership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731324"/>
                </a:solidFill>
                <a:latin typeface="Arial Unicode MS"/>
                <a:ea typeface="Arial Unicode MS"/>
                <a:cs typeface="Arial Unicode MS"/>
              </a:rPr>
              <a:t>	➨	</a:t>
            </a:r>
            <a:r>
              <a:rPr lang="en-US" sz="2800" dirty="0" smtClean="0">
                <a:ea typeface="Arial Unicode MS"/>
                <a:cs typeface="Arial Unicode MS"/>
              </a:rPr>
              <a:t>lower return on equity, all else equal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 Unicode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4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Funds From Operations (FFO)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FFO is different from GAAP net income because commercial RE maintains value to a much greater extent than may other assets</a:t>
            </a:r>
          </a:p>
          <a:p>
            <a:pPr lvl="1" eaLnBrk="1" hangingPunct="1"/>
            <a:r>
              <a:rPr lang="en-US" sz="2200" dirty="0" smtClean="0"/>
              <a:t>Thus, economic depreciation &lt; tax depreciation</a:t>
            </a:r>
          </a:p>
          <a:p>
            <a:pPr eaLnBrk="1" hangingPunct="1"/>
            <a:r>
              <a:rPr lang="en-US" sz="2600" dirty="0" smtClean="0"/>
              <a:t>Security analysts judge REIT performance according to FFO growth</a:t>
            </a:r>
          </a:p>
          <a:p>
            <a:pPr eaLnBrk="1" hangingPunct="1"/>
            <a:r>
              <a:rPr lang="en-US" sz="2600" dirty="0" smtClean="0"/>
              <a:t>Price / FFO multiples reflect underlying RE value, management quality, and growth potential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r="2222" b="14053"/>
          <a:stretch>
            <a:fillRect/>
          </a:stretch>
        </p:blipFill>
        <p:spPr bwMode="auto">
          <a:xfrm>
            <a:off x="152400" y="1571625"/>
            <a:ext cx="886936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52400" y="152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Dividends as a % of FFO</a:t>
            </a:r>
          </a:p>
        </p:txBody>
      </p:sp>
      <p:sp>
        <p:nvSpPr>
          <p:cNvPr id="90116" name="Text Box 99"/>
          <p:cNvSpPr txBox="1">
            <a:spLocks noChangeArrowheads="1"/>
          </p:cNvSpPr>
          <p:nvPr/>
        </p:nvSpPr>
        <p:spPr bwMode="auto">
          <a:xfrm>
            <a:off x="2895600" y="2743200"/>
            <a:ext cx="3429000" cy="708025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303F70"/>
                </a:solidFill>
                <a:latin typeface="Arial" panose="020B0604020202020204" pitchFamily="34" charset="0"/>
              </a:rPr>
              <a:t>REITs not as cash constrained as some think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4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52400"/>
            <a:ext cx="8083550" cy="10175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How Are REIT Stocks Valued?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 determine share values, typical analyses involves one or more of the following criteria: </a:t>
            </a:r>
          </a:p>
          <a:p>
            <a:pPr lvl="1" eaLnBrk="1" hangingPunct="1"/>
            <a:r>
              <a:rPr lang="en-US" dirty="0" smtClean="0"/>
              <a:t>Management quality; </a:t>
            </a:r>
          </a:p>
          <a:p>
            <a:pPr lvl="1" eaLnBrk="1" hangingPunct="1"/>
            <a:r>
              <a:rPr lang="en-US" dirty="0" smtClean="0"/>
              <a:t>Current prevailing dividend yield </a:t>
            </a:r>
          </a:p>
          <a:p>
            <a:pPr lvl="1" eaLnBrk="1" hangingPunct="1"/>
            <a:r>
              <a:rPr lang="en-US" dirty="0" smtClean="0"/>
              <a:t>Anticipated total return from the stock</a:t>
            </a:r>
          </a:p>
          <a:p>
            <a:pPr lvl="1" eaLnBrk="1" hangingPunct="1"/>
            <a:r>
              <a:rPr lang="en-US" dirty="0" smtClean="0"/>
              <a:t>Capital Sources</a:t>
            </a:r>
          </a:p>
          <a:p>
            <a:pPr lvl="2" eaLnBrk="1" hangingPunct="1"/>
            <a:r>
              <a:rPr lang="en-US" dirty="0" smtClean="0"/>
              <a:t>Because REITs are obligated to distribute 90% of taxable income, they usually require external funding 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How Are Total Returns Estimated?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Investors attempt to forecast dividends REIT will pay out over time.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projected dividend stream is converted into a present value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practice, however, long-term dividend projections are difficult to develop</a:t>
            </a:r>
            <a:r>
              <a:rPr lang="en-US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Net Asset Value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 commonly used valuation approach centers around concept of </a:t>
            </a:r>
            <a:r>
              <a:rPr lang="en-US" b="1" dirty="0" smtClean="0">
                <a:cs typeface="Times New Roman" pitchFamily="18" charset="0"/>
              </a:rPr>
              <a:t>net asset value</a:t>
            </a:r>
            <a:r>
              <a:rPr lang="en-US" dirty="0" smtClean="0">
                <a:cs typeface="Times New Roman" pitchFamily="18" charset="0"/>
              </a:rPr>
              <a:t> (NAV)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NAV is equal to estimated total market value of a REIT’s underlying assets, less all liabilities including mortgages </a:t>
            </a:r>
            <a:r>
              <a:rPr lang="en-US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imes New Roman" pitchFamily="18" charset="0"/>
              </a:rPr>
              <a:t>How is NAV Used to Make Decisions?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5640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If stock price per share &gt; its NAV per share, REIT is said to be selling for a “</a:t>
            </a:r>
            <a:r>
              <a:rPr lang="en-US" b="1" dirty="0" smtClean="0">
                <a:cs typeface="Times New Roman" pitchFamily="18" charset="0"/>
              </a:rPr>
              <a:t>premium</a:t>
            </a:r>
            <a:r>
              <a:rPr lang="en-US" dirty="0" smtClean="0">
                <a:cs typeface="Times New Roman" pitchFamily="18" charset="0"/>
              </a:rPr>
              <a:t>” to NAV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 stock price in excess of per-share NAV may indicate a REIT is overpriced relative to value of assets currently in the portfolio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Conversely, REITs selling at “</a:t>
            </a:r>
            <a:r>
              <a:rPr lang="en-US" b="1" dirty="0" smtClean="0">
                <a:cs typeface="Times New Roman" pitchFamily="18" charset="0"/>
              </a:rPr>
              <a:t>discounts</a:t>
            </a:r>
            <a:r>
              <a:rPr lang="en-US" dirty="0" smtClean="0">
                <a:cs typeface="Times New Roman" pitchFamily="18" charset="0"/>
              </a:rPr>
              <a:t>” to NAV may signal buying opportunities for investors</a:t>
            </a:r>
            <a:r>
              <a:rPr lang="en-US" b="1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Or may reflect that the market belies the company is not well-managed/has low growth prospects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REIT Total Return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05000"/>
            <a:ext cx="8153401" cy="33055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5334000"/>
            <a:ext cx="8381999" cy="99060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Equity REITs have performed well relative to both large cap </a:t>
            </a:r>
            <a:r>
              <a:rPr lang="en-US" sz="1600" dirty="0" smtClean="0"/>
              <a:t>&amp;</a:t>
            </a:r>
            <a:r>
              <a:rPr lang="en-US" sz="1800" dirty="0" smtClean="0"/>
              <a:t> small cap stocks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REITs also help to diversify portfolios that contain only stocks and bonds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81400" y="15240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 smtClean="0">
                <a:latin typeface="+mn-lt"/>
              </a:rPr>
              <a:t>Exhibit 17-8</a:t>
            </a:r>
            <a:endParaRPr lang="en-US" sz="20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" y="1524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REITs in S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+mn-cs"/>
              </a:rPr>
              <a:t>&amp;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P 500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914400" y="9906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>
                <a:srgbClr val="FFBA00"/>
              </a:buClr>
              <a:buSzTx/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524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In 2001, Standard &amp; Poor’s added Equity Office Properties (EOP) to S</a:t>
            </a:r>
            <a:r>
              <a:rPr lang="en-US" altLang="en-US" sz="2400"/>
              <a:t>&amp;</a:t>
            </a:r>
            <a:r>
              <a:rPr lang="en-US" altLang="en-US"/>
              <a:t>P 500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27 REITs now included </a:t>
            </a:r>
            <a:r>
              <a:rPr lang="en-US" altLang="en-US" sz="1800"/>
              <a:t>(as of Oct. 2016)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Tx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3"/>
              </a:rPr>
              <a:t>http://www.reit.com/REIT101/REITDirectory/REITsinSPIndexes.aspx</a:t>
            </a:r>
            <a:endParaRPr lang="en-US" altLang="en-US" sz="1600"/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Indicates acceptance of REITs as a mainstream investment</a:t>
            </a:r>
            <a:r>
              <a:rPr lang="en-US" altLang="en-US" sz="2100"/>
              <a:t> </a:t>
            </a:r>
          </a:p>
          <a:p>
            <a:pPr>
              <a:spcBef>
                <a:spcPct val="50000"/>
              </a:spcBef>
              <a:buClr>
                <a:srgbClr val="FFBA00"/>
              </a:buClr>
              <a:buSzTx/>
              <a:buFontTx/>
              <a:buChar char="•"/>
            </a:pPr>
            <a:endParaRPr lang="en-US" altLang="en-US" sz="21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BA00"/>
              </a:buClr>
              <a:buSzTx/>
              <a:buFontTx/>
              <a:buNone/>
            </a:pPr>
            <a:endParaRPr lang="en-US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8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REIT Funds (as of Oct. 31, 2016)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14400" y="9906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>
                <a:srgbClr val="FFBA00"/>
              </a:buClr>
              <a:buSzTx/>
              <a:buFontTx/>
              <a:buNone/>
            </a:pPr>
            <a:r>
              <a:rPr lang="en-US" altLang="en-US" sz="2100">
                <a:solidFill>
                  <a:srgbClr val="303F7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" y="15240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862013" indent="-404813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72 actively managed open-end REIT mutual funds</a:t>
            </a:r>
          </a:p>
          <a:p>
            <a:pPr lvl="1">
              <a:buClr>
                <a:srgbClr val="303F7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/>
              <a:t>Fund that issues or redeems shares at NAV</a:t>
            </a:r>
          </a:p>
          <a:p>
            <a:pPr lvl="1">
              <a:buClr>
                <a:srgbClr val="303F70"/>
              </a:buClr>
              <a:buSzTx/>
              <a:buFontTx/>
              <a:buNone/>
            </a:pPr>
            <a:r>
              <a:rPr lang="en-US" altLang="en-US" sz="1400">
                <a:solidFill>
                  <a:srgbClr val="303F70"/>
                </a:solidFill>
              </a:rPr>
              <a:t>	</a:t>
            </a:r>
            <a:r>
              <a:rPr lang="en-US" altLang="en-US" sz="1300" b="1">
                <a:solidFill>
                  <a:srgbClr val="303F70"/>
                </a:solidFill>
                <a:hlinkClick r:id="rId3"/>
              </a:rPr>
              <a:t>http://www.reit.com/Investing/ListofREITFunds/MutualFunds.aspx</a:t>
            </a:r>
            <a:endParaRPr lang="en-US" altLang="en-US" sz="1300" b="1">
              <a:solidFill>
                <a:srgbClr val="303F70"/>
              </a:solidFill>
            </a:endParaRP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16 closed-end funds</a:t>
            </a:r>
          </a:p>
          <a:p>
            <a:pPr lvl="1">
              <a:buClr>
                <a:srgbClr val="303F7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/>
              <a:t>investment co. that issues fixed # of shares with IPO </a:t>
            </a:r>
          </a:p>
          <a:p>
            <a:pPr lvl="1">
              <a:buClr>
                <a:srgbClr val="303F7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/>
              <a:t>After IPO, shares trade like regular stocks</a:t>
            </a:r>
          </a:p>
          <a:p>
            <a:pPr lvl="1">
              <a:buClr>
                <a:srgbClr val="303F7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1800"/>
              <a:t>Price of shares = its market price, not fund's NAV 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Tx/>
              <a:buNone/>
            </a:pPr>
            <a:r>
              <a:rPr lang="en-US" altLang="en-US" sz="1300">
                <a:solidFill>
                  <a:srgbClr val="303F70"/>
                </a:solidFill>
              </a:rPr>
              <a:t>	</a:t>
            </a:r>
            <a:r>
              <a:rPr lang="en-US" altLang="en-US" sz="1300" b="1">
                <a:solidFill>
                  <a:srgbClr val="303F70"/>
                </a:solidFill>
                <a:hlinkClick r:id="rId4"/>
              </a:rPr>
              <a:t>http://www.reit.com/Investing/ListofREITFunds/Closed-EndFunds.aspx</a:t>
            </a:r>
            <a:endParaRPr lang="en-US" altLang="en-US" sz="1300" b="1">
              <a:solidFill>
                <a:srgbClr val="303F70"/>
              </a:solidFill>
            </a:endParaRP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28 exchange traded funds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Tx/>
              <a:buNone/>
            </a:pPr>
            <a:r>
              <a:rPr lang="en-US" altLang="en-US" sz="1300" b="1">
                <a:solidFill>
                  <a:srgbClr val="303F70"/>
                </a:solidFill>
              </a:rPr>
              <a:t>	</a:t>
            </a:r>
            <a:r>
              <a:rPr lang="en-US" altLang="en-US" sz="1200" b="1">
                <a:solidFill>
                  <a:srgbClr val="303F70"/>
                </a:solidFill>
                <a:hlinkClick r:id="rId5"/>
              </a:rPr>
              <a:t>http://www.reit.com/Investing/ListofREITFunds/Exchange-TradedFunds.aspx</a:t>
            </a:r>
            <a:endParaRPr lang="en-US" altLang="en-US" sz="1200" b="1">
              <a:solidFill>
                <a:srgbClr val="303F70"/>
              </a:solidFill>
            </a:endParaRP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/>
              <a:t>66 global funds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Tx/>
              <a:buNone/>
            </a:pPr>
            <a:r>
              <a:rPr lang="en-US" altLang="en-US" sz="1200">
                <a:solidFill>
                  <a:srgbClr val="303F70"/>
                </a:solidFill>
              </a:rPr>
              <a:t>	</a:t>
            </a:r>
            <a:r>
              <a:rPr lang="en-US" altLang="en-US" sz="1400" b="1">
                <a:solidFill>
                  <a:srgbClr val="303F70"/>
                </a:solidFill>
                <a:hlinkClick r:id="rId6"/>
              </a:rPr>
              <a:t>http://www.reit.com/Investing/ListofREITFunds/GlobalFunds.aspx</a:t>
            </a:r>
            <a:endParaRPr lang="en-US" altLang="en-US" sz="1400" b="1">
              <a:solidFill>
                <a:srgbClr val="303F7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6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03F7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85738" y="400050"/>
            <a:ext cx="815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+mn-cs"/>
              </a:rPr>
              <a:t>Global Real Estate Securities?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15240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Following lead of U.S., many countries have established REIT regimes during last 40+ years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Same attributes that have driven growth of REITs in U.S. are fueling this growth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Diversification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Dividends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Transparency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Liquidity, and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 smtClean="0"/>
              <a:t>Performance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endParaRPr lang="en-US" altLang="en-US" dirty="0" smtClean="0"/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/>
              <a:t>Comprehensive index for the REIT &amp; global listed property market is the FTSE EPRA/NAREIT Global Real Estate Index Series</a:t>
            </a:r>
            <a:r>
              <a:rPr lang="en-US" altLang="en-US" dirty="0" smtClean="0"/>
              <a:t>: </a:t>
            </a:r>
            <a:r>
              <a:rPr lang="en-US" altLang="en-US" sz="1600" dirty="0" smtClean="0">
                <a:hlinkClick r:id="rId3"/>
              </a:rPr>
              <a:t>https://www.reit.com/data-research/reit-indexes/real-time-index-returns/enhgeur-ftx</a:t>
            </a:r>
            <a:endParaRPr lang="en-US" altLang="en-US" sz="1600" dirty="0" smtClean="0"/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Clr>
                <a:srgbClr val="FFBA00"/>
              </a:buClr>
              <a:buSzTx/>
              <a:buFontTx/>
              <a:buChar char="•"/>
              <a:defRPr/>
            </a:pPr>
            <a:endParaRPr lang="en-US" altLang="en-US" sz="2600" dirty="0" smtClean="0">
              <a:solidFill>
                <a:srgbClr val="303F7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BA00"/>
              </a:buClr>
              <a:buSzTx/>
              <a:buFontTx/>
              <a:buNone/>
              <a:defRPr/>
            </a:pPr>
            <a:endParaRPr lang="en-US" altLang="en-US" sz="2600" dirty="0" smtClean="0">
              <a:solidFill>
                <a:srgbClr val="303F7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BA00"/>
              </a:buClr>
              <a:buSzTx/>
              <a:buFontTx/>
              <a:buNone/>
              <a:defRPr/>
            </a:pPr>
            <a:endParaRPr lang="en-US" altLang="en-US" sz="1800" dirty="0" smtClean="0">
              <a:solidFill>
                <a:srgbClr val="303F7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BA00"/>
              </a:buClr>
              <a:buSzTx/>
              <a:buFontTx/>
              <a:buNone/>
              <a:defRPr/>
            </a:pPr>
            <a:endParaRPr lang="en-US" altLang="en-US" sz="1800" dirty="0" smtClean="0">
              <a:solidFill>
                <a:srgbClr val="303F7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What Drives Choice of Ownership Form?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10600" cy="4572000"/>
          </a:xfrm>
        </p:spPr>
        <p:txBody>
          <a:bodyPr/>
          <a:lstStyle/>
          <a:p>
            <a:pPr marL="633222" indent="-514350" eaLnBrk="1" hangingPunct="1">
              <a:buFont typeface="+mj-lt"/>
              <a:buAutoNum type="arabicPeriod"/>
            </a:pPr>
            <a:r>
              <a:rPr lang="en-US" dirty="0" smtClean="0"/>
              <a:t>Federal income tax issues/rules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 smtClean="0"/>
              <a:t>Desire of investors for limited liability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 smtClean="0"/>
              <a:t>Management control issues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 smtClean="0"/>
              <a:t>Ability to access debt </a:t>
            </a:r>
            <a:r>
              <a:rPr lang="en-US" sz="2400" dirty="0" smtClean="0"/>
              <a:t>&amp;</a:t>
            </a:r>
            <a:r>
              <a:rPr lang="en-US" dirty="0" smtClean="0"/>
              <a:t> additional equity capital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 smtClean="0"/>
              <a:t>Ability to share risk with other investors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Including “special allocations”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 smtClean="0"/>
              <a:t>Ability of investors to dispose of their interests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1600200"/>
            <a:ext cx="6766560" cy="822960"/>
          </a:xfrm>
          <a:prstGeom prst="rect">
            <a:avLst/>
          </a:prstGeom>
          <a:noFill/>
          <a:ln w="31750">
            <a:solidFill>
              <a:srgbClr val="2743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78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52400" y="2286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Global Expansion of REIT Market-- Increasing Investment Opportunity</a:t>
            </a:r>
          </a:p>
        </p:txBody>
      </p:sp>
      <p:sp>
        <p:nvSpPr>
          <p:cNvPr id="101379" name="Rectangle 1"/>
          <p:cNvSpPr>
            <a:spLocks noChangeArrowheads="1"/>
          </p:cNvSpPr>
          <p:nvPr/>
        </p:nvSpPr>
        <p:spPr bwMode="auto">
          <a:xfrm>
            <a:off x="736600" y="6324600"/>
            <a:ext cx="754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https://www.reit.com/investing/reit-basics/global-real-estate-investment</a:t>
            </a:r>
            <a:endParaRPr lang="en-US" altLang="en-US"/>
          </a:p>
        </p:txBody>
      </p:sp>
      <p:pic>
        <p:nvPicPr>
          <p:cNvPr id="10138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/>
          <a:stretch>
            <a:fillRect/>
          </a:stretch>
        </p:blipFill>
        <p:spPr bwMode="auto">
          <a:xfrm>
            <a:off x="136525" y="1524000"/>
            <a:ext cx="8778875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6550553"/>
            <a:ext cx="7005315" cy="274320"/>
          </a:xfrm>
        </p:spPr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1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 of Chapter 17</a:t>
            </a:r>
          </a:p>
          <a:p>
            <a:pPr eaLnBrk="1" hangingPunct="1"/>
            <a:endParaRPr lang="en-US" sz="3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Multiple Levels of Organizations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Multiple levels of ownership are commonly </a:t>
            </a:r>
            <a:r>
              <a:rPr lang="en-US" dirty="0"/>
              <a:t>at work in </a:t>
            </a:r>
            <a:r>
              <a:rPr lang="en-US" dirty="0" smtClean="0"/>
              <a:t>CRE investments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Ex., office </a:t>
            </a:r>
            <a:r>
              <a:rPr lang="en-US" dirty="0"/>
              <a:t>building </a:t>
            </a:r>
            <a:r>
              <a:rPr lang="en-US" dirty="0" smtClean="0"/>
              <a:t>owned </a:t>
            </a:r>
            <a:r>
              <a:rPr lang="en-US" dirty="0"/>
              <a:t>by a </a:t>
            </a:r>
            <a:r>
              <a:rPr lang="en-US" dirty="0" smtClean="0"/>
              <a:t>limited liability company (LLC) whose two “members,” </a:t>
            </a:r>
            <a:r>
              <a:rPr lang="en-US" dirty="0"/>
              <a:t>in </a:t>
            </a:r>
            <a:r>
              <a:rPr lang="en-US" dirty="0" smtClean="0"/>
              <a:t>turn, </a:t>
            </a:r>
            <a:r>
              <a:rPr lang="en-US" dirty="0"/>
              <a:t>are </a:t>
            </a:r>
            <a:r>
              <a:rPr lang="en-US" dirty="0" smtClean="0"/>
              <a:t>a LLC and </a:t>
            </a:r>
            <a:r>
              <a:rPr lang="en-US" dirty="0"/>
              <a:t>a publicly-traded </a:t>
            </a:r>
            <a:r>
              <a:rPr lang="en-US" dirty="0" smtClean="0"/>
              <a:t>REIT</a:t>
            </a:r>
          </a:p>
          <a:p>
            <a:pPr marL="118872" indent="0">
              <a:lnSpc>
                <a:spcPct val="90000"/>
              </a:lnSpc>
              <a:buNone/>
            </a:pPr>
            <a:endParaRPr lang="en-U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8077200" cy="14996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/>
              <a:t>A Quick Tour of                                     Possible Ownership                                  Forms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3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Custom 3">
      <a:dk1>
        <a:srgbClr val="2A4A75"/>
      </a:dk1>
      <a:lt1>
        <a:sysClr val="window" lastClr="FFFFFF"/>
      </a:lt1>
      <a:dk2>
        <a:srgbClr val="35385A"/>
      </a:dk2>
      <a:lt2>
        <a:srgbClr val="DEF5FA"/>
      </a:lt2>
      <a:accent1>
        <a:srgbClr val="39639D"/>
      </a:accent1>
      <a:accent2>
        <a:srgbClr val="92D050"/>
      </a:accent2>
      <a:accent3>
        <a:srgbClr val="EB641B"/>
      </a:accent3>
      <a:accent4>
        <a:srgbClr val="00B05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4785</Words>
  <Application>Microsoft Office PowerPoint</Application>
  <PresentationFormat>On-screen Show (4:3)</PresentationFormat>
  <Paragraphs>478</Paragraphs>
  <Slides>71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1_Module</vt:lpstr>
      <vt:lpstr>Chart</vt:lpstr>
      <vt:lpstr>Organization Chart</vt:lpstr>
      <vt:lpstr>Chapter 17:</vt:lpstr>
      <vt:lpstr>How Large is U.S. CRE Market?</vt:lpstr>
      <vt:lpstr>Value of U.S. CRE?</vt:lpstr>
      <vt:lpstr>Forms of Ownership for Pooled Equity Investments</vt:lpstr>
      <vt:lpstr>Advantages of Pooling Equity</vt:lpstr>
      <vt:lpstr>Disadvantages of Pooling Equity</vt:lpstr>
      <vt:lpstr>What Drives Choice of Ownership Form?</vt:lpstr>
      <vt:lpstr>Multiple Levels of Organizations</vt:lpstr>
      <vt:lpstr>PowerPoint Presentation</vt:lpstr>
      <vt:lpstr>General Partnership</vt:lpstr>
      <vt:lpstr>General Partnership-Disadvantages</vt:lpstr>
      <vt:lpstr>Limited Partnership</vt:lpstr>
      <vt:lpstr>C Corporations</vt:lpstr>
      <vt:lpstr>S Corporations</vt:lpstr>
      <vt:lpstr>Limited Liability Companies</vt:lpstr>
      <vt:lpstr>Limited Liability Companies</vt:lpstr>
      <vt:lpstr>Tenancy in Common (TIC) </vt:lpstr>
      <vt:lpstr>Optimal Ownership Form? </vt:lpstr>
      <vt:lpstr>Ultimate Equity Investors </vt:lpstr>
      <vt:lpstr>Direct Investment</vt:lpstr>
      <vt:lpstr>Direct Investment</vt:lpstr>
      <vt:lpstr>Direct Investment</vt:lpstr>
      <vt:lpstr>Tenancy in Common (TIC) </vt:lpstr>
      <vt:lpstr>Optimal Ownership Form? </vt:lpstr>
      <vt:lpstr>Value of U.S. CRE Equity</vt:lpstr>
      <vt:lpstr>Institutional Investors in Private Equity Markets</vt:lpstr>
      <vt:lpstr>Institutional Investors in Private Equity Markets</vt:lpstr>
      <vt:lpstr>U.S. CRE: A Favorite among Foreign Investors</vt:lpstr>
      <vt:lpstr>“Other” Institutional Investors</vt:lpstr>
      <vt:lpstr>Institutional vs. Non-Institutional Equity Investors</vt:lpstr>
      <vt:lpstr>Investors in Private RE Equity Markets (non-institutional)</vt:lpstr>
      <vt:lpstr>Investment Through Intermediaries:                               Other Private Market Investment Vehicles</vt:lpstr>
      <vt:lpstr>Investment Through Intermediaries:           Other Private Market Investment Vehicles</vt:lpstr>
      <vt:lpstr>Real Estate Investment Trusts</vt:lpstr>
      <vt:lpstr>PowerPoint Presentation</vt:lpstr>
      <vt:lpstr>Real Estate Investment Trusts</vt:lpstr>
      <vt:lpstr>Sources of CRE Debt</vt:lpstr>
      <vt:lpstr>Sources of CRE Debt</vt:lpstr>
      <vt:lpstr>Commercial Banks are Major Providers of permanent CRE Mortgages</vt:lpstr>
      <vt:lpstr>Sources of CRE Debt</vt:lpstr>
      <vt:lpstr>Can You Tell a “Story” About the Value and Ownership of CRE Debt &amp; Equity?</vt:lpstr>
      <vt:lpstr>Development &amp; Construction Lending </vt:lpstr>
      <vt:lpstr>Development &amp; Construction Lending </vt:lpstr>
      <vt:lpstr>A Closer Look at REITs</vt:lpstr>
      <vt:lpstr>Security Offerings by REITs</vt:lpstr>
      <vt:lpstr>Types of Listed REITs, Continued</vt:lpstr>
      <vt:lpstr>PowerPoint Presentation</vt:lpstr>
      <vt:lpstr>In What Do REITs Invest?</vt:lpstr>
      <vt:lpstr>Types of REITs</vt:lpstr>
      <vt:lpstr>Private REITs </vt:lpstr>
      <vt:lpstr>Public Non-Listed REITs (PNLRs) </vt:lpstr>
      <vt:lpstr>Public Non-Listed REITs (PNLRs) </vt:lpstr>
      <vt:lpstr>What is an “UPREIT”?</vt:lpstr>
      <vt:lpstr>UPREITs, continued</vt:lpstr>
      <vt:lpstr>How Does UPREIT Structure Work?</vt:lpstr>
      <vt:lpstr>How Does UPREIT Structure Work?</vt:lpstr>
      <vt:lpstr>A Typical UPREIT Structure</vt:lpstr>
      <vt:lpstr>Measuring REIT Income:           Funds From Operations (FFO)</vt:lpstr>
      <vt:lpstr>Funds From Operations (FFO)</vt:lpstr>
      <vt:lpstr>Funds From Operations (FFO)</vt:lpstr>
      <vt:lpstr>PowerPoint Presentation</vt:lpstr>
      <vt:lpstr>How Are REIT Stocks Valued?</vt:lpstr>
      <vt:lpstr>How Are Total Returns Estimated?</vt:lpstr>
      <vt:lpstr>Net Asset Value</vt:lpstr>
      <vt:lpstr>How is NAV Used to Make Decisions?</vt:lpstr>
      <vt:lpstr>REIT Total Return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</dc:title>
  <dc:creator>Katherine Mau</dc:creator>
  <cp:lastModifiedBy>Lohn, Jennifer</cp:lastModifiedBy>
  <cp:revision>46</cp:revision>
  <dcterms:created xsi:type="dcterms:W3CDTF">2009-06-23T15:19:17Z</dcterms:created>
  <dcterms:modified xsi:type="dcterms:W3CDTF">2017-08-04T17:07:00Z</dcterms:modified>
</cp:coreProperties>
</file>