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69"/>
  </p:notesMasterIdLst>
  <p:handoutMasterIdLst>
    <p:handoutMasterId r:id="rId70"/>
  </p:handoutMasterIdLst>
  <p:sldIdLst>
    <p:sldId id="309" r:id="rId2"/>
    <p:sldId id="311" r:id="rId3"/>
    <p:sldId id="312" r:id="rId4"/>
    <p:sldId id="313" r:id="rId5"/>
    <p:sldId id="369" r:id="rId6"/>
    <p:sldId id="315" r:id="rId7"/>
    <p:sldId id="316" r:id="rId8"/>
    <p:sldId id="317" r:id="rId9"/>
    <p:sldId id="375" r:id="rId10"/>
    <p:sldId id="318" r:id="rId11"/>
    <p:sldId id="394" r:id="rId12"/>
    <p:sldId id="395" r:id="rId13"/>
    <p:sldId id="396" r:id="rId14"/>
    <p:sldId id="321" r:id="rId15"/>
    <p:sldId id="398" r:id="rId16"/>
    <p:sldId id="322" r:id="rId17"/>
    <p:sldId id="323" r:id="rId18"/>
    <p:sldId id="324" r:id="rId19"/>
    <p:sldId id="378" r:id="rId20"/>
    <p:sldId id="326" r:id="rId21"/>
    <p:sldId id="379" r:id="rId22"/>
    <p:sldId id="328" r:id="rId23"/>
    <p:sldId id="371" r:id="rId24"/>
    <p:sldId id="366" r:id="rId25"/>
    <p:sldId id="330" r:id="rId26"/>
    <p:sldId id="338" r:id="rId27"/>
    <p:sldId id="400" r:id="rId28"/>
    <p:sldId id="401" r:id="rId29"/>
    <p:sldId id="340" r:id="rId30"/>
    <p:sldId id="341" r:id="rId31"/>
    <p:sldId id="402" r:id="rId32"/>
    <p:sldId id="403" r:id="rId33"/>
    <p:sldId id="404" r:id="rId34"/>
    <p:sldId id="365" r:id="rId35"/>
    <p:sldId id="405" r:id="rId36"/>
    <p:sldId id="406" r:id="rId37"/>
    <p:sldId id="407" r:id="rId38"/>
    <p:sldId id="408" r:id="rId39"/>
    <p:sldId id="380" r:id="rId40"/>
    <p:sldId id="381" r:id="rId41"/>
    <p:sldId id="409" r:id="rId42"/>
    <p:sldId id="358" r:id="rId43"/>
    <p:sldId id="359" r:id="rId44"/>
    <p:sldId id="382" r:id="rId45"/>
    <p:sldId id="383" r:id="rId46"/>
    <p:sldId id="410" r:id="rId47"/>
    <p:sldId id="411" r:id="rId48"/>
    <p:sldId id="412" r:id="rId49"/>
    <p:sldId id="413" r:id="rId50"/>
    <p:sldId id="414" r:id="rId51"/>
    <p:sldId id="415" r:id="rId52"/>
    <p:sldId id="389" r:id="rId53"/>
    <p:sldId id="390" r:id="rId54"/>
    <p:sldId id="391" r:id="rId55"/>
    <p:sldId id="392" r:id="rId56"/>
    <p:sldId id="393" r:id="rId57"/>
    <p:sldId id="351" r:id="rId58"/>
    <p:sldId id="352" r:id="rId59"/>
    <p:sldId id="367" r:id="rId60"/>
    <p:sldId id="353" r:id="rId61"/>
    <p:sldId id="368" r:id="rId62"/>
    <p:sldId id="416" r:id="rId63"/>
    <p:sldId id="355" r:id="rId64"/>
    <p:sldId id="372" r:id="rId65"/>
    <p:sldId id="374" r:id="rId66"/>
    <p:sldId id="373" r:id="rId67"/>
    <p:sldId id="356" r:id="rId6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B1"/>
    <a:srgbClr val="FFFF66"/>
    <a:srgbClr val="F26F3A"/>
    <a:srgbClr val="303F70"/>
    <a:srgbClr val="39639D"/>
    <a:srgbClr val="27436B"/>
    <a:srgbClr val="FFF0B1"/>
    <a:srgbClr val="E69502"/>
    <a:srgbClr val="CCCCFF"/>
    <a:srgbClr val="E7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0" autoAdjust="0"/>
    <p:restoredTop sz="94630" autoAdjust="0"/>
  </p:normalViewPr>
  <p:slideViewPr>
    <p:cSldViewPr>
      <p:cViewPr varScale="1">
        <p:scale>
          <a:sx n="113" d="100"/>
          <a:sy n="113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8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ED5E3E-7BB0-4CE4-9E53-C55061F56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FE52BB6-8F46-46D8-A711-7CA8FAA2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70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190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53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27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AB6F4-FCD5-4709-962E-600B8124C06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81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6A8D-D937-4D0A-88A4-FA54E42D7D1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494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754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340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1193D-5D2B-43D6-9171-1D62111DEF9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181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9FC98-4305-4A48-9F97-DED731D723A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556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347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45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49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791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2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dirty="0" smtClean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4556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048C1-47C8-4F81-A95E-B36F6839C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280E-82BB-405C-91CD-900085674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476999"/>
            <a:ext cx="6929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4"/>
        </a:buClr>
        <a:buSzPct val="8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4"/>
        </a:buClr>
        <a:buSzPct val="90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hud.gov/hudportal/HUD?src=/program_offices/fair_housing_equal_opp/lihtcmo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index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62317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Chapter 20: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828800"/>
            <a:ext cx="8077200" cy="1499616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Income Taxation                                 and Value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Important Exemptions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$25,000 exemption for taxpayers with AGI &lt;  $100,000</a:t>
            </a:r>
          </a:p>
          <a:p>
            <a:pPr eaLnBrk="1" hangingPunct="1"/>
            <a:r>
              <a:rPr lang="en-US" dirty="0" smtClean="0"/>
              <a:t>Corporations </a:t>
            </a:r>
            <a:r>
              <a:rPr lang="en-US" b="1" dirty="0" smtClean="0"/>
              <a:t>not</a:t>
            </a:r>
            <a:r>
              <a:rPr lang="en-US" dirty="0" smtClean="0"/>
              <a:t> subject to PAL restrictions</a:t>
            </a:r>
          </a:p>
          <a:p>
            <a:pPr eaLnBrk="1" hangingPunct="1"/>
            <a:r>
              <a:rPr lang="en-US" dirty="0" smtClean="0"/>
              <a:t>If taxpayer’s primary business is “real estate” (at least 750 hours per year), net tax losses from RE rental activities </a:t>
            </a:r>
            <a:r>
              <a:rPr lang="en-US" b="1" dirty="0" smtClean="0"/>
              <a:t>may be used</a:t>
            </a:r>
            <a:r>
              <a:rPr lang="en-US" dirty="0" smtClean="0"/>
              <a:t> to offset income from providing the following  RE services: </a:t>
            </a:r>
          </a:p>
          <a:p>
            <a:pPr lvl="1" eaLnBrk="1" hangingPunct="1"/>
            <a:r>
              <a:rPr lang="en-US" sz="2300" dirty="0" smtClean="0"/>
              <a:t>Development, Construction, Acquisition, Management, Brokerage, Leasing, and others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Two Examples of $25,000 Exemption Phase Out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6225"/>
            <a:ext cx="72469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9288"/>
            <a:ext cx="7246938" cy="24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72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Federal Tax Rates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551" t="10977" r="12245" b="45018"/>
          <a:stretch/>
        </p:blipFill>
        <p:spPr>
          <a:xfrm>
            <a:off x="1125621" y="1524000"/>
            <a:ext cx="6799179" cy="52882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6537960"/>
            <a:ext cx="69291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0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Average vs. Marginal Tax Rates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If single taxpayer had $50,000 in 2016 </a:t>
            </a:r>
            <a:r>
              <a:rPr lang="en-US" u="sng" dirty="0" smtClean="0"/>
              <a:t>taxable income</a:t>
            </a:r>
            <a:r>
              <a:rPr lang="en-US" dirty="0" smtClean="0"/>
              <a:t>, total federal tax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400" dirty="0" smtClean="0"/>
              <a:t>= $5,183.75 + 0.25 ($50,000-$37,650)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        = $8,271.25</a:t>
            </a:r>
          </a:p>
          <a:p>
            <a:pPr eaLnBrk="1" hangingPunct="1"/>
            <a:r>
              <a:rPr lang="en-US" dirty="0" smtClean="0"/>
              <a:t>Marginal Rate: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= </a:t>
            </a:r>
            <a:r>
              <a:rPr lang="en-US" sz="2400" dirty="0" smtClean="0"/>
              <a:t>25%</a:t>
            </a:r>
          </a:p>
          <a:p>
            <a:pPr eaLnBrk="1" hangingPunct="1"/>
            <a:r>
              <a:rPr lang="en-US" dirty="0" smtClean="0"/>
              <a:t>Average Rate: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400" dirty="0" smtClean="0"/>
              <a:t>$8,271.25/$50,000 = 0.1654 or 16.5%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7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Estimating Tax Liabilities from Operations: Exhibit 20-3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8600" y="4572000"/>
            <a:ext cx="8534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>
                <a:latin typeface="+mn-lt"/>
              </a:rPr>
              <a:t>Investors are concerned with CFs, but tax calculations are required to get to the net CFs received by investor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28600" y="5334000"/>
            <a:ext cx="84582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Because all CAPX was subtracted from EGI in the calculation of NOI, all CAPX must be </a:t>
            </a:r>
            <a:r>
              <a:rPr lang="en-US" dirty="0">
                <a:latin typeface="+mn-lt"/>
              </a:rPr>
              <a:t>added back in the cash </a:t>
            </a:r>
            <a:r>
              <a:rPr lang="en-US" dirty="0" smtClean="0">
                <a:latin typeface="+mn-lt"/>
              </a:rPr>
              <a:t>calculations. Why? Because CAPX are not deductible in the year in which they are incurred (they are depreciated)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7977"/>
            <a:ext cx="7467600" cy="2926080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72400" y="2514600"/>
            <a:ext cx="99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Need to review Chapters 8 and 18</a:t>
            </a:r>
            <a:endParaRPr lang="en-US" sz="1400" dirty="0">
              <a:latin typeface="+mn-lt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705600" y="3352800"/>
            <a:ext cx="1041596" cy="115907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6553200" y="2249507"/>
            <a:ext cx="1193996" cy="417493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Estimating Tax Liabilities from Operations: Exhibit 20-3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7977"/>
            <a:ext cx="7467600" cy="292608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81800" y="2968823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Mortgage payment</a:t>
            </a:r>
          </a:p>
        </p:txBody>
      </p:sp>
      <p:sp>
        <p:nvSpPr>
          <p:cNvPr id="13" name="Right Brace 1"/>
          <p:cNvSpPr>
            <a:spLocks/>
          </p:cNvSpPr>
          <p:nvPr/>
        </p:nvSpPr>
        <p:spPr bwMode="auto">
          <a:xfrm>
            <a:off x="6400800" y="2819400"/>
            <a:ext cx="304800" cy="549275"/>
          </a:xfrm>
          <a:prstGeom prst="rightBrace">
            <a:avLst>
              <a:gd name="adj1" fmla="val 8343"/>
              <a:gd name="adj2" fmla="val 50000"/>
            </a:avLst>
          </a:prstGeom>
          <a:noFill/>
          <a:ln w="25400" algn="ctr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3400" y="4659868"/>
            <a:ext cx="8153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>
                <a:latin typeface="+mn-lt"/>
              </a:rPr>
              <a:t>Big driver of difference between TI and BTCF? Depreciation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0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Cost of Mortgage Financing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Mortgage interest is generally deductible in the year paid</a:t>
            </a:r>
          </a:p>
          <a:p>
            <a:pPr eaLnBrk="1" hangingPunct="1"/>
            <a:r>
              <a:rPr lang="en-US" dirty="0" smtClean="0"/>
              <a:t>Repayment of loan principal is </a:t>
            </a:r>
            <a:r>
              <a:rPr lang="en-US" b="1" dirty="0" smtClean="0"/>
              <a:t>not</a:t>
            </a:r>
          </a:p>
          <a:p>
            <a:pPr eaLnBrk="1" hangingPunct="1"/>
            <a:r>
              <a:rPr lang="en-US" dirty="0" smtClean="0"/>
              <a:t>Up-front financing costs on trade or business properties or investment properties are amortized over life of loan</a:t>
            </a:r>
          </a:p>
          <a:p>
            <a:pPr lvl="1" eaLnBrk="1" hangingPunct="1"/>
            <a:r>
              <a:rPr lang="en-US" dirty="0" smtClean="0"/>
              <a:t>If loan is prepaid before up-front costs are fully deducted, remaining costs can be deducted in year of sale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" y="152400"/>
            <a:ext cx="8440738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Calculating Tax Depreciation</a:t>
            </a:r>
            <a:r>
              <a:rPr lang="en-US" sz="3600" b="1" dirty="0" smtClean="0"/>
              <a:t>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"conceptual" basis for tax depreciation?</a:t>
            </a:r>
          </a:p>
          <a:p>
            <a:pPr eaLnBrk="1" hangingPunct="1"/>
            <a:r>
              <a:rPr lang="en-US" dirty="0" smtClean="0"/>
              <a:t>What determines amount of  tax depreciation?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600" dirty="0" smtClean="0"/>
              <a:t>1. Original depreciable basis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	2. Cost recovery period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	3. Method of depreciation</a:t>
            </a:r>
            <a:endParaRPr lang="en-US" dirty="0" smtClean="0"/>
          </a:p>
        </p:txBody>
      </p:sp>
      <p:pic>
        <p:nvPicPr>
          <p:cNvPr id="32772" name="Picture 4" descr="ALS0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8867" y="3429000"/>
            <a:ext cx="1946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" y="152400"/>
            <a:ext cx="844073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Depreciable Basis of Existing Property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Starting point is </a:t>
            </a:r>
            <a:r>
              <a:rPr lang="en-US" b="1" dirty="0" smtClean="0"/>
              <a:t>original cost basis</a:t>
            </a:r>
            <a:r>
              <a:rPr lang="en-US" dirty="0" smtClean="0"/>
              <a:t>, which is equal to total acquisition price of property:</a:t>
            </a:r>
          </a:p>
          <a:p>
            <a:pPr lvl="1" eaLnBrk="1" hangingPunct="1"/>
            <a:r>
              <a:rPr lang="en-US" dirty="0" smtClean="0"/>
              <a:t>Land, building, </a:t>
            </a:r>
            <a:r>
              <a:rPr lang="en-US" sz="2200" dirty="0" smtClean="0"/>
              <a:t>&amp;</a:t>
            </a:r>
            <a:r>
              <a:rPr lang="en-US" dirty="0" smtClean="0"/>
              <a:t> personal property</a:t>
            </a:r>
          </a:p>
          <a:p>
            <a:pPr eaLnBrk="1" hangingPunct="1"/>
            <a:r>
              <a:rPr lang="en-US" b="1" dirty="0" smtClean="0"/>
              <a:t>Original depreciable basis</a:t>
            </a:r>
            <a:r>
              <a:rPr lang="en-US" dirty="0" smtClean="0"/>
              <a:t> for existing property:</a:t>
            </a:r>
          </a:p>
          <a:p>
            <a:pPr lvl="1" eaLnBrk="1" hangingPunct="1"/>
            <a:r>
              <a:rPr lang="en-US" dirty="0" smtClean="0"/>
              <a:t>Original cost basis - land value</a:t>
            </a:r>
          </a:p>
          <a:p>
            <a:pPr eaLnBrk="1" hangingPunct="1"/>
            <a:r>
              <a:rPr lang="en-US" b="1" dirty="0" smtClean="0"/>
              <a:t>Depreciable basis</a:t>
            </a:r>
            <a:r>
              <a:rPr lang="en-US" dirty="0" smtClean="0"/>
              <a:t> of the </a:t>
            </a:r>
            <a:r>
              <a:rPr lang="en-US" b="1" dirty="0" smtClean="0"/>
              <a:t>real</a:t>
            </a:r>
            <a:r>
              <a:rPr lang="en-US" dirty="0" smtClean="0"/>
              <a:t> property:</a:t>
            </a:r>
          </a:p>
          <a:p>
            <a:pPr lvl="1" eaLnBrk="1" hangingPunct="1"/>
            <a:r>
              <a:rPr lang="en-US" dirty="0" smtClean="0"/>
              <a:t>Original depreciable basis minus value of </a:t>
            </a:r>
            <a:r>
              <a:rPr lang="en-US" b="1" dirty="0" smtClean="0"/>
              <a:t>personal property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0173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" y="152400"/>
            <a:ext cx="844073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Depreciable Basis of Existing Property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	Original cost basis </a:t>
            </a:r>
            <a:r>
              <a:rPr lang="en-US" sz="2000" dirty="0" smtClean="0"/>
              <a:t>(typically, price + acquisition costs)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/>
              <a:t>         </a:t>
            </a:r>
            <a:r>
              <a:rPr lang="en-US" dirty="0" smtClean="0"/>
              <a:t>-  Land value </a:t>
            </a:r>
            <a:r>
              <a:rPr lang="en-US" sz="2000" b="1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      = Original (total) depreciable basis </a:t>
            </a:r>
          </a:p>
          <a:p>
            <a:pPr marL="0" lvl="1" indent="0" eaLnBrk="1" hangingPunct="1">
              <a:buFont typeface="Wingdings" pitchFamily="2" charset="2"/>
              <a:buNone/>
            </a:pPr>
            <a:r>
              <a:rPr lang="en-US" sz="2800" b="1" dirty="0" smtClean="0"/>
              <a:t>       -	</a:t>
            </a:r>
            <a:r>
              <a:rPr lang="en-US" sz="3200" dirty="0" smtClean="0"/>
              <a:t>Value of personal property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      = Depreciable basis of </a:t>
            </a:r>
            <a:r>
              <a:rPr lang="en-US" b="1" dirty="0" smtClean="0"/>
              <a:t>real</a:t>
            </a:r>
            <a:r>
              <a:rPr lang="en-US" dirty="0" smtClean="0"/>
              <a:t> property  </a:t>
            </a:r>
            <a:endParaRPr lang="en-US" b="1" dirty="0" smtClean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143000" y="2514600"/>
            <a:ext cx="65836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143000" y="3581400"/>
            <a:ext cx="65836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57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Federal Income Taxation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If RE investors are successful, the                                      federal (</a:t>
            </a:r>
            <a:r>
              <a:rPr lang="en-US" sz="2400" dirty="0" smtClean="0"/>
              <a:t>&amp;</a:t>
            </a:r>
            <a:r>
              <a:rPr lang="en-US" dirty="0" smtClean="0"/>
              <a:t> usually state) government                      shares in that success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RE investors lose, federal                     government may </a:t>
            </a:r>
            <a:r>
              <a:rPr lang="en-US" b="1" dirty="0" smtClean="0"/>
              <a:t>not </a:t>
            </a:r>
            <a:r>
              <a:rPr lang="en-US" dirty="0" smtClean="0"/>
              <a:t>share in losses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Income taxes have a significant effect on returns that can ultimately be consumed or invested by investor/taxpayer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Result?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Market values/prices significantly affected by tax law </a:t>
            </a:r>
          </a:p>
        </p:txBody>
      </p:sp>
      <p:pic>
        <p:nvPicPr>
          <p:cNvPr id="18436" name="Picture 4" descr="AML0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676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Cost Recovery Periods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38260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Cost recovery periods for real (not personal) property:</a:t>
            </a:r>
          </a:p>
          <a:p>
            <a:pPr lvl="1" eaLnBrk="1" hangingPunct="1"/>
            <a:r>
              <a:rPr lang="en-US" sz="2300" dirty="0" smtClean="0"/>
              <a:t>27.5 years for "residential" income property</a:t>
            </a:r>
          </a:p>
          <a:p>
            <a:pPr lvl="1" eaLnBrk="1" hangingPunct="1"/>
            <a:r>
              <a:rPr lang="en-US" sz="2300" dirty="0" smtClean="0"/>
              <a:t>39.0 years for "non-residential" income property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300" dirty="0" smtClean="0"/>
              <a:t>	(31.5 if placed in service before May 13, 1993)</a:t>
            </a:r>
            <a:endParaRPr lang="en-US" dirty="0" smtClean="0"/>
          </a:p>
          <a:p>
            <a:pPr eaLnBrk="1" hangingPunct="1"/>
            <a:r>
              <a:rPr lang="en-US" dirty="0" smtClean="0"/>
              <a:t>Distinction between residential </a:t>
            </a:r>
            <a:r>
              <a:rPr lang="en-US" sz="2400" dirty="0" smtClean="0"/>
              <a:t>&amp;</a:t>
            </a:r>
            <a:r>
              <a:rPr lang="en-US" dirty="0" smtClean="0"/>
              <a:t> non-residential income property?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5181600"/>
            <a:ext cx="4419600" cy="1143000"/>
          </a:xfrm>
          <a:prstGeom prst="rect">
            <a:avLst/>
          </a:prstGeom>
          <a:noFill/>
          <a:ln w="25400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800">
                <a:solidFill>
                  <a:srgbClr val="303F70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400">
                <a:solidFill>
                  <a:srgbClr val="303F70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200">
                <a:solidFill>
                  <a:srgbClr val="303F70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000">
                <a:solidFill>
                  <a:srgbClr val="303F70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1800">
                <a:solidFill>
                  <a:srgbClr val="303F70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What determines amount of tax depreciation?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	1. Original depreciable basis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	2. Cost recovery period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	3. Method of depreciation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Methods of Depreciation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837" y="1524001"/>
            <a:ext cx="7675563" cy="3886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Straight-line method</a:t>
            </a:r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/>
            <a:r>
              <a:rPr lang="en-US" sz="2800" dirty="0" smtClean="0"/>
              <a:t>For 27.5 year residential: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For 39 year commercial: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731324"/>
              </a:solidFill>
            </a:endParaRP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70332271"/>
              </p:ext>
            </p:extLst>
          </p:nvPr>
        </p:nvGraphicFramePr>
        <p:xfrm>
          <a:off x="2220913" y="2192338"/>
          <a:ext cx="34337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4" imgW="2692400" imgH="431800" progId="Equation.3">
                  <p:embed/>
                </p:oleObj>
              </mc:Choice>
              <mc:Fallback>
                <p:oleObj name="Equation" r:id="rId4" imgW="269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2192338"/>
                        <a:ext cx="34337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67243302"/>
              </p:ext>
            </p:extLst>
          </p:nvPr>
        </p:nvGraphicFramePr>
        <p:xfrm>
          <a:off x="2312988" y="3429000"/>
          <a:ext cx="40433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6" imgW="2984500" imgH="393700" progId="Equation.3">
                  <p:embed/>
                </p:oleObj>
              </mc:Choice>
              <mc:Fallback>
                <p:oleObj name="Equation" r:id="rId6" imgW="2984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3429000"/>
                        <a:ext cx="40433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91800"/>
              </p:ext>
            </p:extLst>
          </p:nvPr>
        </p:nvGraphicFramePr>
        <p:xfrm>
          <a:off x="2065337" y="4748213"/>
          <a:ext cx="46402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8" imgW="2794000" imgH="393700" progId="Equation.3">
                  <p:embed/>
                </p:oleObj>
              </mc:Choice>
              <mc:Fallback>
                <p:oleObj name="Equation" r:id="rId8" imgW="2794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7" y="4748213"/>
                        <a:ext cx="464026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5638801"/>
            <a:ext cx="8458200" cy="914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576072" indent="-45720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0996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17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6484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2400" dirty="0" smtClean="0"/>
              <a:t>Depreciation tables supplied by IRS</a:t>
            </a:r>
          </a:p>
          <a:p>
            <a:pPr>
              <a:defRPr/>
            </a:pPr>
            <a:r>
              <a:rPr lang="en-US" sz="2400" dirty="0" smtClean="0"/>
              <a:t>“Mid-month” convention?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731324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rgbClr val="731324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rgbClr val="731324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73132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4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Methods of Depreciation for Personal-Not Real-Property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78586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Declining balance methods (i.e., accelerated)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/>
            <a:r>
              <a:rPr lang="en-US" sz="2800" dirty="0" smtClean="0"/>
              <a:t>For 150% declining balance </a:t>
            </a:r>
            <a:r>
              <a:rPr lang="en-US" sz="2400" dirty="0" smtClean="0"/>
              <a:t>&amp;</a:t>
            </a:r>
            <a:r>
              <a:rPr lang="en-US" sz="2800" dirty="0" smtClean="0"/>
              <a:t> 15-year recovery period:</a:t>
            </a:r>
          </a:p>
          <a:p>
            <a:pPr eaLnBrk="1" hangingPunct="1"/>
            <a:endParaRPr lang="en-US" sz="2900" dirty="0" smtClean="0"/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  <a:p>
            <a:pPr eaLnBrk="1" hangingPunct="1"/>
            <a:endParaRPr lang="en-US" sz="2800" dirty="0" smtClean="0">
              <a:solidFill>
                <a:srgbClr val="731324"/>
              </a:solidFill>
            </a:endParaRPr>
          </a:p>
        </p:txBody>
      </p:sp>
      <p:graphicFrame>
        <p:nvGraphicFramePr>
          <p:cNvPr id="307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2181069"/>
              </p:ext>
            </p:extLst>
          </p:nvPr>
        </p:nvGraphicFramePr>
        <p:xfrm>
          <a:off x="2362200" y="3733800"/>
          <a:ext cx="38052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3" imgW="2425680" imgH="393480" progId="Equation.3">
                  <p:embed/>
                </p:oleObj>
              </mc:Choice>
              <mc:Fallback>
                <p:oleObj name="Equation" r:id="rId3" imgW="24256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33800"/>
                        <a:ext cx="380523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531348"/>
              </p:ext>
            </p:extLst>
          </p:nvPr>
        </p:nvGraphicFramePr>
        <p:xfrm>
          <a:off x="2008188" y="2133600"/>
          <a:ext cx="49657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5" imgW="3238200" imgH="431640" progId="Equation.3">
                  <p:embed/>
                </p:oleObj>
              </mc:Choice>
              <mc:Fallback>
                <p:oleObj name="Equation" r:id="rId5" imgW="32382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2133600"/>
                        <a:ext cx="49657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Depreciation of Personal Property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Cost recovery periods for personal (not real) property:</a:t>
            </a:r>
          </a:p>
          <a:p>
            <a:pPr lvl="1" eaLnBrk="1" hangingPunct="1"/>
            <a:r>
              <a:rPr lang="en-US" dirty="0" smtClean="0"/>
              <a:t>Carpeting </a:t>
            </a:r>
            <a:r>
              <a:rPr lang="en-US" sz="2200" dirty="0" smtClean="0"/>
              <a:t>&amp;</a:t>
            </a:r>
            <a:r>
              <a:rPr lang="en-US" dirty="0" smtClean="0"/>
              <a:t> draperies: 3 years, 200% declining balance.</a:t>
            </a:r>
          </a:p>
          <a:p>
            <a:pPr lvl="1" eaLnBrk="1" hangingPunct="1"/>
            <a:r>
              <a:rPr lang="en-US" dirty="0" smtClean="0"/>
              <a:t>Office equipment </a:t>
            </a:r>
            <a:r>
              <a:rPr lang="en-US" sz="2200" dirty="0" smtClean="0"/>
              <a:t>&amp;</a:t>
            </a:r>
            <a:r>
              <a:rPr lang="en-US" dirty="0" smtClean="0"/>
              <a:t> fixtures: 7 years, 200% declining balance</a:t>
            </a:r>
          </a:p>
          <a:p>
            <a:pPr lvl="1" eaLnBrk="1" hangingPunct="1"/>
            <a:r>
              <a:rPr lang="en-US" dirty="0" smtClean="0"/>
              <a:t>Landscaping </a:t>
            </a:r>
            <a:r>
              <a:rPr lang="en-US" sz="2200" dirty="0" smtClean="0"/>
              <a:t>&amp;</a:t>
            </a:r>
            <a:r>
              <a:rPr lang="en-US" dirty="0" smtClean="0"/>
              <a:t> sidewalks: 15 years, 150% declining balance</a:t>
            </a:r>
          </a:p>
          <a:p>
            <a:r>
              <a:rPr lang="en-US" dirty="0"/>
              <a:t>What is “cost segregation”?</a:t>
            </a:r>
          </a:p>
          <a:p>
            <a:pPr lvl="1"/>
            <a:r>
              <a:rPr lang="en-US" dirty="0"/>
              <a:t>see Industry Issues 20-1</a:t>
            </a:r>
          </a:p>
          <a:p>
            <a:pPr marL="118872" indent="0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7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Depreciation Creates Tax Shelter</a:t>
            </a: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1219200" y="1219200"/>
            <a:ext cx="6781800" cy="2868613"/>
            <a:chOff x="816" y="1536"/>
            <a:chExt cx="4272" cy="2173"/>
          </a:xfrm>
        </p:grpSpPr>
        <p:sp>
          <p:nvSpPr>
            <p:cNvPr id="41048" name="Line 4"/>
            <p:cNvSpPr>
              <a:spLocks noChangeShapeType="1"/>
            </p:cNvSpPr>
            <p:nvPr/>
          </p:nvSpPr>
          <p:spPr bwMode="auto">
            <a:xfrm>
              <a:off x="816" y="1536"/>
              <a:ext cx="0" cy="182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Line 5"/>
            <p:cNvSpPr>
              <a:spLocks noChangeShapeType="1"/>
            </p:cNvSpPr>
            <p:nvPr/>
          </p:nvSpPr>
          <p:spPr bwMode="auto">
            <a:xfrm>
              <a:off x="816" y="3360"/>
              <a:ext cx="4272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Text Box 6"/>
            <p:cNvSpPr txBox="1">
              <a:spLocks noChangeArrowheads="1"/>
            </p:cNvSpPr>
            <p:nvPr/>
          </p:nvSpPr>
          <p:spPr bwMode="auto">
            <a:xfrm>
              <a:off x="1046" y="3431"/>
              <a:ext cx="3876" cy="2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</a:rPr>
                <a:t>1	2	3	4	5		Year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71600" y="1450975"/>
            <a:ext cx="4281488" cy="2141538"/>
            <a:chOff x="864" y="914"/>
            <a:chExt cx="2697" cy="1349"/>
          </a:xfrm>
        </p:grpSpPr>
        <p:sp>
          <p:nvSpPr>
            <p:cNvPr id="41041" name="Text Box 8"/>
            <p:cNvSpPr txBox="1">
              <a:spLocks noChangeArrowheads="1"/>
            </p:cNvSpPr>
            <p:nvPr/>
          </p:nvSpPr>
          <p:spPr bwMode="auto">
            <a:xfrm>
              <a:off x="864" y="914"/>
              <a:ext cx="13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Rental Income</a:t>
              </a:r>
            </a:p>
          </p:txBody>
        </p:sp>
        <p:grpSp>
          <p:nvGrpSpPr>
            <p:cNvPr id="41042" name="Group 9"/>
            <p:cNvGrpSpPr>
              <a:grpSpLocks/>
            </p:cNvGrpSpPr>
            <p:nvPr/>
          </p:nvGrpSpPr>
          <p:grpSpPr bwMode="auto">
            <a:xfrm>
              <a:off x="1017" y="1146"/>
              <a:ext cx="2544" cy="1117"/>
              <a:chOff x="1056" y="2016"/>
              <a:chExt cx="2544" cy="1344"/>
            </a:xfrm>
          </p:grpSpPr>
          <p:sp>
            <p:nvSpPr>
              <p:cNvPr id="41043" name="Rectangle 10"/>
              <p:cNvSpPr>
                <a:spLocks noChangeArrowheads="1"/>
              </p:cNvSpPr>
              <p:nvPr/>
            </p:nvSpPr>
            <p:spPr bwMode="auto">
              <a:xfrm>
                <a:off x="1056" y="2304"/>
                <a:ext cx="288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4" name="Rectangle 11"/>
              <p:cNvSpPr>
                <a:spLocks noChangeArrowheads="1"/>
              </p:cNvSpPr>
              <p:nvPr/>
            </p:nvSpPr>
            <p:spPr bwMode="auto">
              <a:xfrm>
                <a:off x="1584" y="2208"/>
                <a:ext cx="288" cy="11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5" name="Rectangle 1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6" name="Rectangle 1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288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7" name="Rectangle 14"/>
              <p:cNvSpPr>
                <a:spLocks noChangeArrowheads="1"/>
              </p:cNvSpPr>
              <p:nvPr/>
            </p:nvSpPr>
            <p:spPr bwMode="auto">
              <a:xfrm>
                <a:off x="3312" y="2016"/>
                <a:ext cx="288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219200" y="3581400"/>
            <a:ext cx="6781800" cy="2868613"/>
            <a:chOff x="807" y="1562"/>
            <a:chExt cx="4272" cy="2173"/>
          </a:xfrm>
        </p:grpSpPr>
        <p:grpSp>
          <p:nvGrpSpPr>
            <p:cNvPr id="41019" name="Group 16"/>
            <p:cNvGrpSpPr>
              <a:grpSpLocks/>
            </p:cNvGrpSpPr>
            <p:nvPr/>
          </p:nvGrpSpPr>
          <p:grpSpPr bwMode="auto">
            <a:xfrm>
              <a:off x="807" y="1562"/>
              <a:ext cx="4272" cy="2173"/>
              <a:chOff x="816" y="1536"/>
              <a:chExt cx="4272" cy="2173"/>
            </a:xfrm>
          </p:grpSpPr>
          <p:sp>
            <p:nvSpPr>
              <p:cNvPr id="41038" name="Line 17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Line 18"/>
              <p:cNvSpPr>
                <a:spLocks noChangeShapeType="1"/>
              </p:cNvSpPr>
              <p:nvPr/>
            </p:nvSpPr>
            <p:spPr bwMode="auto">
              <a:xfrm>
                <a:off x="816" y="3360"/>
                <a:ext cx="4272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Text Box 19"/>
              <p:cNvSpPr txBox="1">
                <a:spLocks noChangeArrowheads="1"/>
              </p:cNvSpPr>
              <p:nvPr/>
            </p:nvSpPr>
            <p:spPr bwMode="auto">
              <a:xfrm>
                <a:off x="1046" y="3432"/>
                <a:ext cx="3876" cy="27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333399"/>
                    </a:solidFill>
                  </a:rPr>
                  <a:t>1	2	3	4	5		Year</a:t>
                </a:r>
              </a:p>
            </p:txBody>
          </p:sp>
        </p:grpSp>
        <p:grpSp>
          <p:nvGrpSpPr>
            <p:cNvPr id="41020" name="Group 20"/>
            <p:cNvGrpSpPr>
              <a:grpSpLocks/>
            </p:cNvGrpSpPr>
            <p:nvPr/>
          </p:nvGrpSpPr>
          <p:grpSpPr bwMode="auto">
            <a:xfrm>
              <a:off x="1056" y="2016"/>
              <a:ext cx="2544" cy="1344"/>
              <a:chOff x="1056" y="2016"/>
              <a:chExt cx="2544" cy="1344"/>
            </a:xfrm>
          </p:grpSpPr>
          <p:sp>
            <p:nvSpPr>
              <p:cNvPr id="41033" name="Rectangle 21"/>
              <p:cNvSpPr>
                <a:spLocks noChangeArrowheads="1"/>
              </p:cNvSpPr>
              <p:nvPr/>
            </p:nvSpPr>
            <p:spPr bwMode="auto">
              <a:xfrm>
                <a:off x="1056" y="2255"/>
                <a:ext cx="288" cy="1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4" name="Rectangle 22"/>
              <p:cNvSpPr>
                <a:spLocks noChangeArrowheads="1"/>
              </p:cNvSpPr>
              <p:nvPr/>
            </p:nvSpPr>
            <p:spPr bwMode="auto">
              <a:xfrm>
                <a:off x="1584" y="2208"/>
                <a:ext cx="288" cy="11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5" name="Rectangle 23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6" name="Rectangle 24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288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7" name="Rectangle 25"/>
              <p:cNvSpPr>
                <a:spLocks noChangeArrowheads="1"/>
              </p:cNvSpPr>
              <p:nvPr/>
            </p:nvSpPr>
            <p:spPr bwMode="auto">
              <a:xfrm>
                <a:off x="3312" y="2016"/>
                <a:ext cx="288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1" name="Group 26"/>
            <p:cNvGrpSpPr>
              <a:grpSpLocks/>
            </p:cNvGrpSpPr>
            <p:nvPr/>
          </p:nvGrpSpPr>
          <p:grpSpPr bwMode="auto">
            <a:xfrm>
              <a:off x="1056" y="2736"/>
              <a:ext cx="2544" cy="624"/>
              <a:chOff x="1056" y="2736"/>
              <a:chExt cx="2544" cy="624"/>
            </a:xfrm>
          </p:grpSpPr>
          <p:sp>
            <p:nvSpPr>
              <p:cNvPr id="41028" name="Rectangle 27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288" cy="432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9" name="Rectangle 28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288" cy="480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0" name="Rectangle 29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288" cy="528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1" name="Rectangle 3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288" cy="57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2" name="Rectangle 31"/>
              <p:cNvSpPr>
                <a:spLocks noChangeArrowheads="1"/>
              </p:cNvSpPr>
              <p:nvPr/>
            </p:nvSpPr>
            <p:spPr bwMode="auto">
              <a:xfrm>
                <a:off x="3312" y="2736"/>
                <a:ext cx="288" cy="624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2" name="Group 32"/>
            <p:cNvGrpSpPr>
              <a:grpSpLocks/>
            </p:cNvGrpSpPr>
            <p:nvPr/>
          </p:nvGrpSpPr>
          <p:grpSpPr bwMode="auto">
            <a:xfrm>
              <a:off x="1056" y="2304"/>
              <a:ext cx="2535" cy="624"/>
              <a:chOff x="1056" y="2304"/>
              <a:chExt cx="2535" cy="624"/>
            </a:xfrm>
          </p:grpSpPr>
          <p:sp>
            <p:nvSpPr>
              <p:cNvPr id="41023" name="Rectangle 33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Rectangle 34"/>
              <p:cNvSpPr>
                <a:spLocks noChangeArrowheads="1"/>
              </p:cNvSpPr>
              <p:nvPr/>
            </p:nvSpPr>
            <p:spPr bwMode="auto">
              <a:xfrm>
                <a:off x="1575" y="2448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5" name="Rectangle 35"/>
              <p:cNvSpPr>
                <a:spLocks noChangeArrowheads="1"/>
              </p:cNvSpPr>
              <p:nvPr/>
            </p:nvSpPr>
            <p:spPr bwMode="auto">
              <a:xfrm>
                <a:off x="2151" y="2400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6" name="Rectangle 36"/>
              <p:cNvSpPr>
                <a:spLocks noChangeArrowheads="1"/>
              </p:cNvSpPr>
              <p:nvPr/>
            </p:nvSpPr>
            <p:spPr bwMode="auto">
              <a:xfrm>
                <a:off x="2727" y="2352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Rectangle 37"/>
              <p:cNvSpPr>
                <a:spLocks noChangeArrowheads="1"/>
              </p:cNvSpPr>
              <p:nvPr/>
            </p:nvSpPr>
            <p:spPr bwMode="auto">
              <a:xfrm>
                <a:off x="3303" y="2304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5867400" y="1716088"/>
            <a:ext cx="3270250" cy="457200"/>
            <a:chOff x="3696" y="1081"/>
            <a:chExt cx="2060" cy="288"/>
          </a:xfrm>
        </p:grpSpPr>
        <p:sp>
          <p:nvSpPr>
            <p:cNvPr id="41017" name="Text Box 39"/>
            <p:cNvSpPr txBox="1">
              <a:spLocks noChangeArrowheads="1"/>
            </p:cNvSpPr>
            <p:nvPr/>
          </p:nvSpPr>
          <p:spPr bwMode="auto">
            <a:xfrm>
              <a:off x="3974" y="1081"/>
              <a:ext cx="17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Owner’s Cash Flow</a:t>
              </a:r>
            </a:p>
          </p:txBody>
        </p:sp>
        <p:sp>
          <p:nvSpPr>
            <p:cNvPr id="41018" name="Line 40"/>
            <p:cNvSpPr>
              <a:spLocks noChangeShapeType="1"/>
            </p:cNvSpPr>
            <p:nvPr/>
          </p:nvSpPr>
          <p:spPr bwMode="auto">
            <a:xfrm flipH="1">
              <a:off x="3696" y="1248"/>
              <a:ext cx="240" cy="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5638800" y="4114800"/>
            <a:ext cx="3176588" cy="457200"/>
            <a:chOff x="3552" y="2592"/>
            <a:chExt cx="2001" cy="288"/>
          </a:xfrm>
        </p:grpSpPr>
        <p:sp>
          <p:nvSpPr>
            <p:cNvPr id="41015" name="Text Box 42"/>
            <p:cNvSpPr txBox="1">
              <a:spLocks noChangeArrowheads="1"/>
            </p:cNvSpPr>
            <p:nvPr/>
          </p:nvSpPr>
          <p:spPr bwMode="auto">
            <a:xfrm>
              <a:off x="3792" y="2592"/>
              <a:ext cx="17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Taxable Cash Flow</a:t>
              </a:r>
            </a:p>
          </p:txBody>
        </p:sp>
        <p:sp>
          <p:nvSpPr>
            <p:cNvPr id="41016" name="Line 43"/>
            <p:cNvSpPr>
              <a:spLocks noChangeShapeType="1"/>
            </p:cNvSpPr>
            <p:nvPr/>
          </p:nvSpPr>
          <p:spPr bwMode="auto">
            <a:xfrm rot="300000" flipH="1" flipV="1">
              <a:off x="3552" y="2688"/>
              <a:ext cx="288" cy="48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600200" y="4292600"/>
            <a:ext cx="6184900" cy="527050"/>
            <a:chOff x="1016" y="2812"/>
            <a:chExt cx="3896" cy="332"/>
          </a:xfrm>
        </p:grpSpPr>
        <p:grpSp>
          <p:nvGrpSpPr>
            <p:cNvPr id="41007" name="Group 45"/>
            <p:cNvGrpSpPr>
              <a:grpSpLocks/>
            </p:cNvGrpSpPr>
            <p:nvPr/>
          </p:nvGrpSpPr>
          <p:grpSpPr bwMode="auto">
            <a:xfrm>
              <a:off x="1016" y="2812"/>
              <a:ext cx="2548" cy="320"/>
              <a:chOff x="1016" y="2812"/>
              <a:chExt cx="2548" cy="320"/>
            </a:xfrm>
          </p:grpSpPr>
          <p:sp>
            <p:nvSpPr>
              <p:cNvPr id="41010" name="Rectangle 46"/>
              <p:cNvSpPr>
                <a:spLocks noChangeArrowheads="1"/>
              </p:cNvSpPr>
              <p:nvPr/>
            </p:nvSpPr>
            <p:spPr bwMode="auto">
              <a:xfrm>
                <a:off x="1016" y="2988"/>
                <a:ext cx="288" cy="144"/>
              </a:xfrm>
              <a:prstGeom prst="rect">
                <a:avLst/>
              </a:prstGeom>
              <a:solidFill>
                <a:schemeClr val="accent2">
                  <a:alpha val="45000"/>
                </a:scheme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1" name="Rectangle 47"/>
              <p:cNvSpPr>
                <a:spLocks noChangeArrowheads="1"/>
              </p:cNvSpPr>
              <p:nvPr/>
            </p:nvSpPr>
            <p:spPr bwMode="auto">
              <a:xfrm>
                <a:off x="1544" y="2940"/>
                <a:ext cx="288" cy="175"/>
              </a:xfrm>
              <a:prstGeom prst="rect">
                <a:avLst/>
              </a:prstGeom>
              <a:solidFill>
                <a:schemeClr val="accent2">
                  <a:alpha val="45000"/>
                </a:scheme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2" name="Rectangle 48"/>
              <p:cNvSpPr>
                <a:spLocks noChangeArrowheads="1"/>
              </p:cNvSpPr>
              <p:nvPr/>
            </p:nvSpPr>
            <p:spPr bwMode="auto">
              <a:xfrm>
                <a:off x="2120" y="2909"/>
                <a:ext cx="288" cy="175"/>
              </a:xfrm>
              <a:prstGeom prst="rect">
                <a:avLst/>
              </a:prstGeom>
              <a:solidFill>
                <a:schemeClr val="accent2">
                  <a:alpha val="45000"/>
                </a:scheme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3" name="Rectangle 49"/>
              <p:cNvSpPr>
                <a:spLocks noChangeArrowheads="1"/>
              </p:cNvSpPr>
              <p:nvPr/>
            </p:nvSpPr>
            <p:spPr bwMode="auto">
              <a:xfrm>
                <a:off x="2696" y="2837"/>
                <a:ext cx="288" cy="199"/>
              </a:xfrm>
              <a:prstGeom prst="rect">
                <a:avLst/>
              </a:prstGeom>
              <a:solidFill>
                <a:schemeClr val="accent2">
                  <a:alpha val="45000"/>
                </a:scheme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4" name="Rectangle 50"/>
              <p:cNvSpPr>
                <a:spLocks noChangeArrowheads="1"/>
              </p:cNvSpPr>
              <p:nvPr/>
            </p:nvSpPr>
            <p:spPr bwMode="auto">
              <a:xfrm>
                <a:off x="3276" y="2812"/>
                <a:ext cx="288" cy="176"/>
              </a:xfrm>
              <a:prstGeom prst="rect">
                <a:avLst/>
              </a:prstGeom>
              <a:solidFill>
                <a:schemeClr val="accent2">
                  <a:alpha val="45000"/>
                </a:scheme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8" name="Line 51"/>
            <p:cNvSpPr>
              <a:spLocks noChangeShapeType="1"/>
            </p:cNvSpPr>
            <p:nvPr/>
          </p:nvSpPr>
          <p:spPr bwMode="auto">
            <a:xfrm flipH="1" flipV="1">
              <a:off x="3608" y="2892"/>
              <a:ext cx="336" cy="144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Text Box 52"/>
            <p:cNvSpPr txBox="1">
              <a:spLocks noChangeArrowheads="1"/>
            </p:cNvSpPr>
            <p:nvPr/>
          </p:nvSpPr>
          <p:spPr bwMode="auto">
            <a:xfrm>
              <a:off x="3888" y="2892"/>
              <a:ext cx="10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</a:rPr>
                <a:t>Depreciation</a:t>
              </a: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1614488" y="2198688"/>
            <a:ext cx="7024688" cy="823912"/>
            <a:chOff x="1017" y="1385"/>
            <a:chExt cx="4425" cy="519"/>
          </a:xfrm>
        </p:grpSpPr>
        <p:grpSp>
          <p:nvGrpSpPr>
            <p:cNvPr id="40999" name="Group 54"/>
            <p:cNvGrpSpPr>
              <a:grpSpLocks/>
            </p:cNvGrpSpPr>
            <p:nvPr/>
          </p:nvGrpSpPr>
          <p:grpSpPr bwMode="auto">
            <a:xfrm>
              <a:off x="1017" y="1385"/>
              <a:ext cx="2544" cy="519"/>
              <a:chOff x="1056" y="2304"/>
              <a:chExt cx="2544" cy="624"/>
            </a:xfrm>
          </p:grpSpPr>
          <p:sp>
            <p:nvSpPr>
              <p:cNvPr id="41002" name="Rectangle 55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3" name="Rectangle 56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4" name="Rectangle 57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5" name="Rectangle 58"/>
              <p:cNvSpPr>
                <a:spLocks noChangeArrowheads="1"/>
              </p:cNvSpPr>
              <p:nvPr/>
            </p:nvSpPr>
            <p:spPr bwMode="auto">
              <a:xfrm>
                <a:off x="2736" y="2352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6" name="Rectangle 59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0" name="Text Box 60"/>
            <p:cNvSpPr txBox="1">
              <a:spLocks noChangeArrowheads="1"/>
            </p:cNvSpPr>
            <p:nvPr/>
          </p:nvSpPr>
          <p:spPr bwMode="auto">
            <a:xfrm>
              <a:off x="3936" y="1429"/>
              <a:ext cx="150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>
                  <a:solidFill>
                    <a:srgbClr val="333399"/>
                  </a:solidFill>
                </a:rPr>
                <a:t>Loan Payments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333399"/>
                  </a:solidFill>
                </a:rPr>
                <a:t>(Interest only Loan)</a:t>
              </a:r>
            </a:p>
          </p:txBody>
        </p:sp>
        <p:sp>
          <p:nvSpPr>
            <p:cNvPr id="41001" name="Line 61"/>
            <p:cNvSpPr>
              <a:spLocks noChangeShapeType="1"/>
            </p:cNvSpPr>
            <p:nvPr/>
          </p:nvSpPr>
          <p:spPr bwMode="auto">
            <a:xfrm flipH="1">
              <a:off x="3658" y="1559"/>
              <a:ext cx="240" cy="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1614488" y="2768600"/>
            <a:ext cx="7581900" cy="823913"/>
            <a:chOff x="1017" y="1744"/>
            <a:chExt cx="4776" cy="519"/>
          </a:xfrm>
        </p:grpSpPr>
        <p:grpSp>
          <p:nvGrpSpPr>
            <p:cNvPr id="40991" name="Group 63"/>
            <p:cNvGrpSpPr>
              <a:grpSpLocks/>
            </p:cNvGrpSpPr>
            <p:nvPr/>
          </p:nvGrpSpPr>
          <p:grpSpPr bwMode="auto">
            <a:xfrm>
              <a:off x="1017" y="1744"/>
              <a:ext cx="2544" cy="519"/>
              <a:chOff x="1056" y="2736"/>
              <a:chExt cx="2544" cy="624"/>
            </a:xfrm>
          </p:grpSpPr>
          <p:sp>
            <p:nvSpPr>
              <p:cNvPr id="40994" name="Rectangle 64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288" cy="432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5" name="Rectangle 65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288" cy="480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6" name="Rectangle 66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288" cy="528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7" name="Rectangle 67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288" cy="57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8" name="Rectangle 68"/>
              <p:cNvSpPr>
                <a:spLocks noChangeArrowheads="1"/>
              </p:cNvSpPr>
              <p:nvPr/>
            </p:nvSpPr>
            <p:spPr bwMode="auto">
              <a:xfrm>
                <a:off x="3312" y="2736"/>
                <a:ext cx="288" cy="624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92" name="Text Box 69"/>
            <p:cNvSpPr txBox="1">
              <a:spLocks noChangeArrowheads="1"/>
            </p:cNvSpPr>
            <p:nvPr/>
          </p:nvSpPr>
          <p:spPr bwMode="auto">
            <a:xfrm>
              <a:off x="3936" y="1824"/>
              <a:ext cx="18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33399"/>
                  </a:solidFill>
                </a:rPr>
                <a:t>Operating Expenses</a:t>
              </a:r>
            </a:p>
          </p:txBody>
        </p:sp>
        <p:sp>
          <p:nvSpPr>
            <p:cNvPr id="40993" name="Line 70"/>
            <p:cNvSpPr>
              <a:spLocks noChangeShapeType="1"/>
            </p:cNvSpPr>
            <p:nvPr/>
          </p:nvSpPr>
          <p:spPr bwMode="auto">
            <a:xfrm flipH="1">
              <a:off x="3658" y="1991"/>
              <a:ext cx="240" cy="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0" name="Text Box 72"/>
          <p:cNvSpPr txBox="1">
            <a:spLocks noChangeArrowheads="1"/>
          </p:cNvSpPr>
          <p:nvPr/>
        </p:nvSpPr>
        <p:spPr bwMode="auto">
          <a:xfrm>
            <a:off x="-76200" y="2133600"/>
            <a:ext cx="1303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99"/>
                </a:solidFill>
              </a:rPr>
              <a:t>Owner’s</a:t>
            </a:r>
          </a:p>
          <a:p>
            <a:pPr algn="ctr"/>
            <a:r>
              <a:rPr lang="en-US" sz="2400">
                <a:solidFill>
                  <a:srgbClr val="333399"/>
                </a:solidFill>
              </a:rPr>
              <a:t>view</a:t>
            </a:r>
          </a:p>
        </p:txBody>
      </p:sp>
      <p:sp>
        <p:nvSpPr>
          <p:cNvPr id="245833" name="Text Box 73"/>
          <p:cNvSpPr txBox="1">
            <a:spLocks noChangeArrowheads="1"/>
          </p:cNvSpPr>
          <p:nvPr/>
        </p:nvSpPr>
        <p:spPr bwMode="auto">
          <a:xfrm>
            <a:off x="152400" y="4535488"/>
            <a:ext cx="795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99"/>
                </a:solidFill>
              </a:rPr>
              <a:t>IRS</a:t>
            </a:r>
          </a:p>
          <a:p>
            <a:pPr algn="ctr"/>
            <a:r>
              <a:rPr lang="en-US" sz="2400">
                <a:solidFill>
                  <a:srgbClr val="333399"/>
                </a:solidFill>
              </a:rPr>
              <a:t>view</a:t>
            </a:r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1600200" y="5180013"/>
            <a:ext cx="7581900" cy="838200"/>
            <a:chOff x="1017" y="1734"/>
            <a:chExt cx="4776" cy="528"/>
          </a:xfrm>
        </p:grpSpPr>
        <p:grpSp>
          <p:nvGrpSpPr>
            <p:cNvPr id="40983" name="Group 77"/>
            <p:cNvGrpSpPr>
              <a:grpSpLocks/>
            </p:cNvGrpSpPr>
            <p:nvPr/>
          </p:nvGrpSpPr>
          <p:grpSpPr bwMode="auto">
            <a:xfrm>
              <a:off x="1017" y="1734"/>
              <a:ext cx="2544" cy="528"/>
              <a:chOff x="1056" y="2725"/>
              <a:chExt cx="2544" cy="635"/>
            </a:xfrm>
          </p:grpSpPr>
          <p:sp>
            <p:nvSpPr>
              <p:cNvPr id="40986" name="Rectangle 78"/>
              <p:cNvSpPr>
                <a:spLocks noChangeArrowheads="1"/>
              </p:cNvSpPr>
              <p:nvPr/>
            </p:nvSpPr>
            <p:spPr bwMode="auto">
              <a:xfrm>
                <a:off x="1056" y="2898"/>
                <a:ext cx="288" cy="432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7" name="Rectangle 79"/>
              <p:cNvSpPr>
                <a:spLocks noChangeArrowheads="1"/>
              </p:cNvSpPr>
              <p:nvPr/>
            </p:nvSpPr>
            <p:spPr bwMode="auto">
              <a:xfrm>
                <a:off x="1584" y="2841"/>
                <a:ext cx="288" cy="480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8" name="Rectangle 80"/>
              <p:cNvSpPr>
                <a:spLocks noChangeArrowheads="1"/>
              </p:cNvSpPr>
              <p:nvPr/>
            </p:nvSpPr>
            <p:spPr bwMode="auto">
              <a:xfrm>
                <a:off x="2160" y="2783"/>
                <a:ext cx="288" cy="528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9" name="Rectangle 81"/>
              <p:cNvSpPr>
                <a:spLocks noChangeArrowheads="1"/>
              </p:cNvSpPr>
              <p:nvPr/>
            </p:nvSpPr>
            <p:spPr bwMode="auto">
              <a:xfrm>
                <a:off x="2736" y="2783"/>
                <a:ext cx="288" cy="577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0" name="Rectangle 82"/>
              <p:cNvSpPr>
                <a:spLocks noChangeArrowheads="1"/>
              </p:cNvSpPr>
              <p:nvPr/>
            </p:nvSpPr>
            <p:spPr bwMode="auto">
              <a:xfrm>
                <a:off x="3312" y="2725"/>
                <a:ext cx="288" cy="624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84" name="Text Box 83"/>
            <p:cNvSpPr txBox="1">
              <a:spLocks noChangeArrowheads="1"/>
            </p:cNvSpPr>
            <p:nvPr/>
          </p:nvSpPr>
          <p:spPr bwMode="auto">
            <a:xfrm>
              <a:off x="3936" y="1824"/>
              <a:ext cx="18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Operating Expenses</a:t>
              </a:r>
            </a:p>
          </p:txBody>
        </p:sp>
        <p:sp>
          <p:nvSpPr>
            <p:cNvPr id="40985" name="Line 84"/>
            <p:cNvSpPr>
              <a:spLocks noChangeShapeType="1"/>
            </p:cNvSpPr>
            <p:nvPr/>
          </p:nvSpPr>
          <p:spPr bwMode="auto">
            <a:xfrm flipH="1">
              <a:off x="3658" y="1991"/>
              <a:ext cx="240" cy="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5"/>
          <p:cNvGrpSpPr>
            <a:grpSpLocks/>
          </p:cNvGrpSpPr>
          <p:nvPr/>
        </p:nvGrpSpPr>
        <p:grpSpPr bwMode="auto">
          <a:xfrm>
            <a:off x="1600200" y="4724400"/>
            <a:ext cx="7021513" cy="823913"/>
            <a:chOff x="1017" y="1385"/>
            <a:chExt cx="4423" cy="519"/>
          </a:xfrm>
        </p:grpSpPr>
        <p:grpSp>
          <p:nvGrpSpPr>
            <p:cNvPr id="40975" name="Group 86"/>
            <p:cNvGrpSpPr>
              <a:grpSpLocks/>
            </p:cNvGrpSpPr>
            <p:nvPr/>
          </p:nvGrpSpPr>
          <p:grpSpPr bwMode="auto">
            <a:xfrm>
              <a:off x="1017" y="1385"/>
              <a:ext cx="2544" cy="519"/>
              <a:chOff x="1056" y="2304"/>
              <a:chExt cx="2544" cy="624"/>
            </a:xfrm>
          </p:grpSpPr>
          <p:sp>
            <p:nvSpPr>
              <p:cNvPr id="40978" name="Rectangle 87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9" name="Rectangle 88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Rectangle 89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1" name="Rectangle 90"/>
              <p:cNvSpPr>
                <a:spLocks noChangeArrowheads="1"/>
              </p:cNvSpPr>
              <p:nvPr/>
            </p:nvSpPr>
            <p:spPr bwMode="auto">
              <a:xfrm>
                <a:off x="2736" y="2352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2" name="Rectangle 91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288" cy="43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76" name="Text Box 92"/>
            <p:cNvSpPr txBox="1">
              <a:spLocks noChangeArrowheads="1"/>
            </p:cNvSpPr>
            <p:nvPr/>
          </p:nvSpPr>
          <p:spPr bwMode="auto">
            <a:xfrm>
              <a:off x="3936" y="1429"/>
              <a:ext cx="150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>
                  <a:solidFill>
                    <a:srgbClr val="333399"/>
                  </a:solidFill>
                </a:rPr>
                <a:t>Loan Payments </a:t>
              </a:r>
            </a:p>
          </p:txBody>
        </p:sp>
        <p:sp>
          <p:nvSpPr>
            <p:cNvPr id="40977" name="Line 93"/>
            <p:cNvSpPr>
              <a:spLocks noChangeShapeType="1"/>
            </p:cNvSpPr>
            <p:nvPr/>
          </p:nvSpPr>
          <p:spPr bwMode="auto">
            <a:xfrm flipH="1">
              <a:off x="3658" y="1559"/>
              <a:ext cx="240" cy="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Other Taxing Issues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Treatment of operating expenses vs. capital expenditures</a:t>
            </a:r>
          </a:p>
          <a:p>
            <a:pPr eaLnBrk="1" hangingPunct="1"/>
            <a:r>
              <a:rPr lang="en-US" dirty="0" smtClean="0"/>
              <a:t>Substantial improvements</a:t>
            </a:r>
          </a:p>
          <a:p>
            <a:pPr lvl="1" eaLnBrk="1" hangingPunct="1"/>
            <a:r>
              <a:rPr lang="en-US" sz="2300" dirty="0" smtClean="0"/>
              <a:t>CAPXs made </a:t>
            </a:r>
            <a:r>
              <a:rPr lang="en-US" sz="2300" b="1" dirty="0" smtClean="0"/>
              <a:t>after</a:t>
            </a:r>
            <a:r>
              <a:rPr lang="en-US" sz="2300" dirty="0" smtClean="0"/>
              <a:t> initial purchase are treated as a separate building or improvement</a:t>
            </a:r>
          </a:p>
          <a:p>
            <a:pPr lvl="2"/>
            <a:r>
              <a:rPr lang="en-US" sz="1900" dirty="0" smtClean="0"/>
              <a:t>Depreciation begins in year of expenditure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Centre Point Office Building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Tax assumptions contained in Exhibit 20-5</a:t>
            </a:r>
          </a:p>
          <a:p>
            <a:pPr lvl="1" eaLnBrk="1" hangingPunct="1"/>
            <a:r>
              <a:rPr lang="en-US" dirty="0" smtClean="0"/>
              <a:t>80% of $1,056,000 price (original cost basis), or $844,800, is allocated to depreciable real property</a:t>
            </a:r>
          </a:p>
          <a:p>
            <a:pPr lvl="1" eaLnBrk="1" hangingPunct="1"/>
            <a:r>
              <a:rPr lang="en-US" dirty="0" smtClean="0"/>
              <a:t>20% allocated to land (i.e., no personal property)</a:t>
            </a:r>
          </a:p>
          <a:p>
            <a:pPr lvl="1" eaLnBrk="1" hangingPunct="1"/>
            <a:r>
              <a:rPr lang="en-US" dirty="0" smtClean="0"/>
              <a:t>Investor in 30% tax bracket on ordinary income</a:t>
            </a:r>
          </a:p>
          <a:p>
            <a:pPr eaLnBrk="1" hangingPunct="1"/>
            <a:r>
              <a:rPr lang="en-US" dirty="0" smtClean="0"/>
              <a:t>Total up-front financing cost of $23,769 ($792,000 x 0.03) are amortized over loan term (30 years)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52400"/>
            <a:ext cx="8810625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Centre Point Office Building:  Estimated Taxes From Operations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8305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dirty="0" smtClean="0">
                <a:latin typeface="+mn-lt"/>
              </a:rPr>
              <a:t>CFs over the next 12 months</a:t>
            </a:r>
            <a:endParaRPr lang="en-US" sz="160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10625" cy="361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2800" y="16716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20-6</a:t>
            </a:r>
            <a:endParaRPr lang="en-US" sz="2400" dirty="0">
              <a:latin typeface="+mn-l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371600" y="2649537"/>
            <a:ext cx="2209800" cy="3217862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8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52400"/>
            <a:ext cx="8810625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Centre Point Office Building:  Estimated Taxes From Operations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Assuming, for simplicity, that CAPX are added to tax basis but not </a:t>
            </a:r>
            <a:r>
              <a:rPr lang="en-US" sz="1600" dirty="0" smtClean="0">
                <a:latin typeface="+mn-lt"/>
              </a:rPr>
              <a:t>depreciated; thus, the constant $21,662 depreciation deduction is based on the original depreciable basis of $844,800 ($844,800/39 = $21,662). Calculation ignores mid-month convention.</a:t>
            </a:r>
            <a:endParaRPr lang="en-US" sz="160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10625" cy="361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1600200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20-6</a:t>
            </a:r>
            <a:endParaRPr lang="en-US" sz="2400" dirty="0">
              <a:latin typeface="+mn-l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371600" y="3581398"/>
            <a:ext cx="2133600" cy="2286001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495800" y="5105400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792 = $23,769/30</a:t>
            </a:r>
            <a:endParaRPr lang="en-US" sz="1400" dirty="0">
              <a:latin typeface="+mn-lt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4038600" y="3787874"/>
            <a:ext cx="571500" cy="1393725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5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Centre Point: Estimated After-Tax Cash Flows From Operations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047875"/>
            <a:ext cx="88487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20-6</a:t>
            </a:r>
            <a:endParaRPr lang="en-US" sz="24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Taxation of Individuals </a:t>
            </a:r>
            <a:r>
              <a:rPr lang="en-US" sz="3200" dirty="0" smtClean="0"/>
              <a:t>&amp;</a:t>
            </a:r>
            <a:r>
              <a:rPr lang="en-US" sz="3600" dirty="0" smtClean="0"/>
              <a:t> Corporations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1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 investing in real estate…</a:t>
            </a:r>
          </a:p>
          <a:p>
            <a:pPr marL="653796" lvl="2" indent="0">
              <a:lnSpc>
                <a:spcPct val="90000"/>
              </a:lnSpc>
              <a:buNone/>
            </a:pPr>
            <a:r>
              <a:rPr lang="en-US" sz="2800" dirty="0" smtClean="0"/>
              <a:t>The double taxation of income renders C corporations a less desirable form of ownership than “</a:t>
            </a:r>
            <a:r>
              <a:rPr lang="en-US" sz="2800" dirty="0" err="1" smtClean="0"/>
              <a:t>flowthrough</a:t>
            </a:r>
            <a:r>
              <a:rPr lang="en-US" sz="2800" dirty="0" smtClean="0"/>
              <a:t>” entities such as LLCs and LPs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therefore focus on the </a:t>
            </a:r>
            <a:r>
              <a:rPr lang="en-US" b="1" dirty="0" smtClean="0"/>
              <a:t>taxation of individuals </a:t>
            </a:r>
            <a:r>
              <a:rPr lang="en-US" dirty="0" smtClean="0"/>
              <a:t>who investment in RE via </a:t>
            </a:r>
            <a:r>
              <a:rPr lang="en-US" dirty="0" err="1" smtClean="0"/>
              <a:t>flowthrough</a:t>
            </a:r>
            <a:r>
              <a:rPr lang="en-US" dirty="0" smtClean="0"/>
              <a:t> entities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Estimating Tax Liabilities from Sale</a:t>
            </a:r>
            <a:r>
              <a:rPr lang="en-US" sz="3600" b="1" dirty="0" smtClean="0"/>
              <a:t>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Fully taxable transactions</a:t>
            </a:r>
          </a:p>
          <a:p>
            <a:pPr lvl="1" eaLnBrk="1" hangingPunct="1"/>
            <a:r>
              <a:rPr lang="en-US" dirty="0" smtClean="0"/>
              <a:t>When seller receives full payment from buyer in year of sale</a:t>
            </a:r>
          </a:p>
          <a:p>
            <a:pPr eaLnBrk="1" hangingPunct="1"/>
            <a:r>
              <a:rPr lang="en-US" dirty="0" smtClean="0"/>
              <a:t>Tax-deferred transactions</a:t>
            </a:r>
          </a:p>
          <a:p>
            <a:pPr lvl="1" eaLnBrk="1" hangingPunct="1"/>
            <a:r>
              <a:rPr lang="en-US" dirty="0" smtClean="0"/>
              <a:t>Section 1031 “like-kind “exchanges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Fully Taxable Sale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09600" y="5405735"/>
            <a:ext cx="800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Important!!  </a:t>
            </a:r>
            <a:r>
              <a:rPr lang="en-US" sz="2400" dirty="0" smtClean="0">
                <a:latin typeface="+mn-lt"/>
              </a:rPr>
              <a:t>Total </a:t>
            </a:r>
            <a:r>
              <a:rPr lang="en-US" sz="2400" dirty="0">
                <a:latin typeface="+mn-lt"/>
              </a:rPr>
              <a:t>gain/loss (TG) is </a:t>
            </a:r>
            <a:r>
              <a:rPr lang="en-US" sz="2400" b="1" dirty="0">
                <a:latin typeface="+mn-lt"/>
              </a:rPr>
              <a:t>NOT</a:t>
            </a:r>
            <a:r>
              <a:rPr lang="en-US" sz="2400" dirty="0">
                <a:latin typeface="+mn-lt"/>
              </a:rPr>
              <a:t> equal to BTER!!!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8" y="1981200"/>
            <a:ext cx="408535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20110"/>
            <a:ext cx="3325844" cy="18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16716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20-9</a:t>
            </a:r>
            <a:endParaRPr lang="en-US" sz="2400" dirty="0"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0" y="23574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20-11</a:t>
            </a:r>
            <a:endParaRPr lang="en-US" sz="2400" dirty="0"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58000" y="4495800"/>
            <a:ext cx="1752600" cy="415925"/>
          </a:xfrm>
          <a:prstGeom prst="rect">
            <a:avLst/>
          </a:prstGeom>
          <a:noFill/>
          <a:ln w="19050" algn="ctr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solidFill>
                  <a:srgbClr val="303F70"/>
                </a:solidFill>
              </a:rPr>
              <a:t>Includes land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7086600" y="3669144"/>
            <a:ext cx="1143000" cy="826655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52600" y="1447800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+mn-lt"/>
              </a:rPr>
              <a:t>Cash Calculations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15000" y="2130623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+mn-lt"/>
              </a:rPr>
              <a:t>Tax Calculations</a:t>
            </a:r>
            <a:endParaRPr lang="en-US" sz="14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2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Types of Income Generated by Sale of Property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839200" cy="519797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Total gain/loss from sale of property (TG) must be allocated to the following categories: </a:t>
            </a:r>
          </a:p>
          <a:p>
            <a:pPr lvl="1" eaLnBrk="1" hangingPunct="1"/>
            <a:r>
              <a:rPr lang="en-US" dirty="0" smtClean="0"/>
              <a:t>Ordinary income</a:t>
            </a:r>
          </a:p>
          <a:p>
            <a:pPr lvl="2" eaLnBrk="1" hangingPunct="1"/>
            <a:r>
              <a:rPr lang="en-US" dirty="0" smtClean="0"/>
              <a:t>39.6% max. statutory federal rate</a:t>
            </a:r>
          </a:p>
          <a:p>
            <a:pPr lvl="1" eaLnBrk="1" hangingPunct="1"/>
            <a:r>
              <a:rPr lang="en-US" dirty="0" smtClean="0"/>
              <a:t>Capital gain income</a:t>
            </a:r>
          </a:p>
          <a:p>
            <a:pPr lvl="2" eaLnBrk="1" hangingPunct="1"/>
            <a:r>
              <a:rPr lang="en-US" dirty="0" smtClean="0"/>
              <a:t>20% max. statutory federal rate</a:t>
            </a:r>
          </a:p>
          <a:p>
            <a:pPr lvl="1" eaLnBrk="1" hangingPunct="1"/>
            <a:r>
              <a:rPr lang="en-US" dirty="0" smtClean="0"/>
              <a:t>Depreciation recapture </a:t>
            </a:r>
            <a:r>
              <a:rPr lang="en-US" dirty="0" err="1" smtClean="0"/>
              <a:t>inc.</a:t>
            </a:r>
            <a:r>
              <a:rPr lang="en-US" dirty="0" smtClean="0"/>
              <a:t>                                  income</a:t>
            </a:r>
          </a:p>
          <a:p>
            <a:pPr lvl="2" eaLnBrk="1" hangingPunct="1"/>
            <a:r>
              <a:rPr lang="en-US" dirty="0" smtClean="0"/>
              <a:t>25% max. statutory federal rate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429000" cy="190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0" y="26622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20-11</a:t>
            </a:r>
            <a:endParaRPr lang="en-US" sz="24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0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Types of Income Generated by Sale of Property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839200" cy="519797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Total gain/loss from sale of property (TG) must be allocated to the following categories: </a:t>
            </a:r>
          </a:p>
          <a:p>
            <a:pPr lvl="1" eaLnBrk="1" hangingPunct="1"/>
            <a:r>
              <a:rPr lang="en-US" dirty="0" smtClean="0"/>
              <a:t>Ordinary income</a:t>
            </a:r>
          </a:p>
          <a:p>
            <a:pPr lvl="2" eaLnBrk="1" hangingPunct="1"/>
            <a:r>
              <a:rPr lang="en-US" dirty="0" smtClean="0"/>
              <a:t>39.6% max. statutory federal rate</a:t>
            </a:r>
          </a:p>
          <a:p>
            <a:pPr lvl="1" eaLnBrk="1" hangingPunct="1"/>
            <a:r>
              <a:rPr lang="en-US" dirty="0" smtClean="0"/>
              <a:t>Capital gain income</a:t>
            </a:r>
          </a:p>
          <a:p>
            <a:pPr lvl="2" eaLnBrk="1" hangingPunct="1"/>
            <a:r>
              <a:rPr lang="en-US" dirty="0" smtClean="0"/>
              <a:t>20% max. statutory federal rate</a:t>
            </a:r>
          </a:p>
          <a:p>
            <a:pPr lvl="1" eaLnBrk="1" hangingPunct="1"/>
            <a:r>
              <a:rPr lang="en-US" dirty="0" smtClean="0"/>
              <a:t>Depreciation recapture </a:t>
            </a:r>
            <a:r>
              <a:rPr lang="en-US" dirty="0" err="1" smtClean="0"/>
              <a:t>inc.</a:t>
            </a:r>
            <a:r>
              <a:rPr lang="en-US" dirty="0" smtClean="0"/>
              <a:t>                                  income</a:t>
            </a:r>
          </a:p>
          <a:p>
            <a:pPr lvl="2" eaLnBrk="1" hangingPunct="1"/>
            <a:r>
              <a:rPr lang="en-US" dirty="0" smtClean="0"/>
              <a:t>25% max. statutory federal rate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429000" cy="190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0" y="26622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20-11</a:t>
            </a:r>
            <a:endParaRPr lang="en-US" sz="2400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4953000"/>
            <a:ext cx="883920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73132E"/>
              </a:buClr>
            </a:pPr>
            <a:r>
              <a:rPr lang="en-US" sz="2400" dirty="0" smtClean="0">
                <a:latin typeface="+mn-lt"/>
              </a:rPr>
              <a:t>As a result of legislation passed at the end of 2012: </a:t>
            </a:r>
          </a:p>
          <a:p>
            <a:pPr marL="342900" indent="-342900">
              <a:spcBef>
                <a:spcPts val="0"/>
              </a:spcBef>
              <a:buClr>
                <a:srgbClr val="73132E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For married HHs, 20% rate applies to taxable income &gt; $466,951 in 2016</a:t>
            </a:r>
          </a:p>
          <a:p>
            <a:pPr marL="342900" indent="-342900">
              <a:spcBef>
                <a:spcPts val="0"/>
              </a:spcBef>
              <a:buClr>
                <a:srgbClr val="73132E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 addition, married HHs </a:t>
            </a:r>
            <a:r>
              <a:rPr lang="en-US" dirty="0">
                <a:latin typeface="+mn-lt"/>
              </a:rPr>
              <a:t>with AGI </a:t>
            </a:r>
            <a:r>
              <a:rPr lang="en-US" dirty="0" smtClean="0">
                <a:latin typeface="+mn-lt"/>
              </a:rPr>
              <a:t>&gt; $250,000 owe an “Obama Care” surcharge of 3.8% on their investment income, including capital gains and rental income </a:t>
            </a:r>
          </a:p>
          <a:p>
            <a:pPr marL="342900" indent="-342900">
              <a:spcBef>
                <a:spcPts val="0"/>
              </a:spcBef>
              <a:buClr>
                <a:srgbClr val="73132E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Results: max rate on CG income, 23.8% (20%+3.8%); on rental income, 43.4% (39.6%+3.8%); on depreciation recapture income, 28.8% (25%+3.8%</a:t>
            </a:r>
            <a:r>
              <a:rPr lang="en-US" sz="2000" dirty="0" smtClean="0">
                <a:latin typeface="+mn-lt"/>
              </a:rPr>
              <a:t>)  </a:t>
            </a:r>
            <a:endParaRPr lang="en-US" sz="20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6556117"/>
            <a:ext cx="6929115" cy="274320"/>
          </a:xfrm>
        </p:spPr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1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12414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Good News and Bad News at Sale of Investment Real Estate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57200" y="5638800"/>
            <a:ext cx="8077200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5791200"/>
            <a:ext cx="88709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   </a:t>
            </a:r>
            <a:r>
              <a:rPr lang="en-US" b="1">
                <a:solidFill>
                  <a:srgbClr val="333399"/>
                </a:solidFill>
              </a:rPr>
              <a:t>0          1          2          3          4          5          6          7          8          9          10  Year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" y="3487738"/>
            <a:ext cx="381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73075" y="2590800"/>
            <a:ext cx="1660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99"/>
                </a:solidFill>
              </a:rPr>
              <a:t>Acquisition</a:t>
            </a:r>
          </a:p>
          <a:p>
            <a:r>
              <a:rPr lang="en-US" sz="2400">
                <a:solidFill>
                  <a:srgbClr val="333399"/>
                </a:solidFill>
              </a:rPr>
              <a:t>Cost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4950" y="1414463"/>
            <a:ext cx="1354138" cy="4191000"/>
            <a:chOff x="2548" y="891"/>
            <a:chExt cx="853" cy="2640"/>
          </a:xfrm>
        </p:grpSpPr>
        <p:sp>
          <p:nvSpPr>
            <p:cNvPr id="53290" name="Rectangle 8"/>
            <p:cNvSpPr>
              <a:spLocks noChangeArrowheads="1"/>
            </p:cNvSpPr>
            <p:nvPr/>
          </p:nvSpPr>
          <p:spPr bwMode="auto">
            <a:xfrm>
              <a:off x="2639" y="1419"/>
              <a:ext cx="229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Text Box 9"/>
            <p:cNvSpPr txBox="1">
              <a:spLocks noChangeArrowheads="1"/>
            </p:cNvSpPr>
            <p:nvPr/>
          </p:nvSpPr>
          <p:spPr bwMode="auto">
            <a:xfrm>
              <a:off x="2548" y="891"/>
              <a:ext cx="8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Net Sale</a:t>
              </a:r>
            </a:p>
            <a:p>
              <a:r>
                <a:rPr lang="en-US" sz="2400">
                  <a:solidFill>
                    <a:srgbClr val="333399"/>
                  </a:solidFill>
                </a:rPr>
                <a:t>Price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76288" y="3471863"/>
            <a:ext cx="6567487" cy="2133600"/>
            <a:chOff x="489" y="2187"/>
            <a:chExt cx="4137" cy="1344"/>
          </a:xfrm>
        </p:grpSpPr>
        <p:sp>
          <p:nvSpPr>
            <p:cNvPr id="53287" name="Rectangle 11"/>
            <p:cNvSpPr>
              <a:spLocks noChangeArrowheads="1"/>
            </p:cNvSpPr>
            <p:nvPr/>
          </p:nvSpPr>
          <p:spPr bwMode="auto">
            <a:xfrm>
              <a:off x="2639" y="2619"/>
              <a:ext cx="229" cy="91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12"/>
            <p:cNvSpPr txBox="1">
              <a:spLocks noChangeArrowheads="1"/>
            </p:cNvSpPr>
            <p:nvPr/>
          </p:nvSpPr>
          <p:spPr bwMode="auto">
            <a:xfrm>
              <a:off x="2928" y="2784"/>
              <a:ext cx="16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Depreciated Value</a:t>
              </a:r>
            </a:p>
          </p:txBody>
        </p:sp>
        <p:sp>
          <p:nvSpPr>
            <p:cNvPr id="53289" name="Line 13"/>
            <p:cNvSpPr>
              <a:spLocks noChangeShapeType="1"/>
            </p:cNvSpPr>
            <p:nvPr/>
          </p:nvSpPr>
          <p:spPr bwMode="auto">
            <a:xfrm>
              <a:off x="489" y="2187"/>
              <a:ext cx="2104" cy="43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914400" y="4114800"/>
            <a:ext cx="3017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Acquisition Cost</a:t>
            </a:r>
            <a:r>
              <a:rPr lang="en-US" sz="2400">
                <a:solidFill>
                  <a:srgbClr val="333399"/>
                </a:solidFill>
              </a:rPr>
              <a:t>:</a:t>
            </a:r>
          </a:p>
          <a:p>
            <a:r>
              <a:rPr lang="en-US" sz="2400">
                <a:solidFill>
                  <a:srgbClr val="333399"/>
                </a:solidFill>
              </a:rPr>
              <a:t>Price plus other </a:t>
            </a:r>
          </a:p>
          <a:p>
            <a:r>
              <a:rPr lang="en-US" sz="2400">
                <a:solidFill>
                  <a:srgbClr val="333399"/>
                </a:solidFill>
              </a:rPr>
              <a:t>acquisition expenses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5562600" y="1600200"/>
            <a:ext cx="329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Net Sale Price</a:t>
            </a:r>
            <a:r>
              <a:rPr lang="en-US" sz="2400">
                <a:solidFill>
                  <a:srgbClr val="333399"/>
                </a:solidFill>
              </a:rPr>
              <a:t>:  Price </a:t>
            </a:r>
          </a:p>
          <a:p>
            <a:r>
              <a:rPr lang="en-US" sz="2400">
                <a:solidFill>
                  <a:srgbClr val="333399"/>
                </a:solidFill>
              </a:rPr>
              <a:t>less expenses of sale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76288" y="2252663"/>
            <a:ext cx="3340100" cy="1219200"/>
            <a:chOff x="489" y="1419"/>
            <a:chExt cx="2104" cy="768"/>
          </a:xfrm>
        </p:grpSpPr>
        <p:sp>
          <p:nvSpPr>
            <p:cNvPr id="53285" name="Line 17"/>
            <p:cNvSpPr>
              <a:spLocks noChangeShapeType="1"/>
            </p:cNvSpPr>
            <p:nvPr/>
          </p:nvSpPr>
          <p:spPr bwMode="auto">
            <a:xfrm flipV="1">
              <a:off x="489" y="1419"/>
              <a:ext cx="2104" cy="768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Line 18"/>
            <p:cNvSpPr>
              <a:spLocks noChangeShapeType="1"/>
            </p:cNvSpPr>
            <p:nvPr/>
          </p:nvSpPr>
          <p:spPr bwMode="auto">
            <a:xfrm>
              <a:off x="489" y="2187"/>
              <a:ext cx="2104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2386013" y="27432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99"/>
                </a:solidFill>
              </a:rPr>
              <a:t>Appreciation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334000" y="3962400"/>
            <a:ext cx="3098800" cy="457200"/>
            <a:chOff x="3360" y="2496"/>
            <a:chExt cx="1952" cy="288"/>
          </a:xfrm>
        </p:grpSpPr>
        <p:sp>
          <p:nvSpPr>
            <p:cNvPr id="53279" name="Text Box 21"/>
            <p:cNvSpPr txBox="1">
              <a:spLocks noChangeArrowheads="1"/>
            </p:cNvSpPr>
            <p:nvPr/>
          </p:nvSpPr>
          <p:spPr bwMode="auto">
            <a:xfrm>
              <a:off x="3360" y="249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03F70"/>
                  </a:solidFill>
                </a:rPr>
                <a:t>Taxed unfavorably</a:t>
              </a:r>
            </a:p>
          </p:txBody>
        </p:sp>
        <p:grpSp>
          <p:nvGrpSpPr>
            <p:cNvPr id="53280" name="Group 22"/>
            <p:cNvGrpSpPr>
              <a:grpSpLocks/>
            </p:cNvGrpSpPr>
            <p:nvPr/>
          </p:nvGrpSpPr>
          <p:grpSpPr bwMode="auto">
            <a:xfrm>
              <a:off x="5088" y="2544"/>
              <a:ext cx="224" cy="226"/>
              <a:chOff x="1584" y="1920"/>
              <a:chExt cx="1920" cy="1872"/>
            </a:xfrm>
          </p:grpSpPr>
          <p:sp>
            <p:nvSpPr>
              <p:cNvPr id="53281" name="Oval 23"/>
              <p:cNvSpPr>
                <a:spLocks noChangeArrowheads="1"/>
              </p:cNvSpPr>
              <p:nvPr/>
            </p:nvSpPr>
            <p:spPr bwMode="auto">
              <a:xfrm>
                <a:off x="1584" y="1920"/>
                <a:ext cx="1920" cy="1872"/>
              </a:xfrm>
              <a:prstGeom prst="ellipse">
                <a:avLst/>
              </a:prstGeom>
              <a:solidFill>
                <a:srgbClr val="CC99FF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82" name="Oval 24"/>
              <p:cNvSpPr>
                <a:spLocks noChangeArrowheads="1"/>
              </p:cNvSpPr>
              <p:nvPr/>
            </p:nvSpPr>
            <p:spPr bwMode="auto">
              <a:xfrm>
                <a:off x="2064" y="240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</p:txBody>
          </p:sp>
          <p:sp>
            <p:nvSpPr>
              <p:cNvPr id="53283" name="Oval 25"/>
              <p:cNvSpPr>
                <a:spLocks noChangeArrowheads="1"/>
              </p:cNvSpPr>
              <p:nvPr/>
            </p:nvSpPr>
            <p:spPr bwMode="auto">
              <a:xfrm>
                <a:off x="2756" y="2407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84" name="Freeform 26"/>
              <p:cNvSpPr>
                <a:spLocks/>
              </p:cNvSpPr>
              <p:nvPr/>
            </p:nvSpPr>
            <p:spPr bwMode="auto">
              <a:xfrm>
                <a:off x="2016" y="3168"/>
                <a:ext cx="960" cy="144"/>
              </a:xfrm>
              <a:custGeom>
                <a:avLst/>
                <a:gdLst>
                  <a:gd name="T0" fmla="*/ 0 w 960"/>
                  <a:gd name="T1" fmla="*/ 144 h 144"/>
                  <a:gd name="T2" fmla="*/ 192 w 960"/>
                  <a:gd name="T3" fmla="*/ 48 h 144"/>
                  <a:gd name="T4" fmla="*/ 528 w 960"/>
                  <a:gd name="T5" fmla="*/ 0 h 144"/>
                  <a:gd name="T6" fmla="*/ 768 w 960"/>
                  <a:gd name="T7" fmla="*/ 48 h 144"/>
                  <a:gd name="T8" fmla="*/ 960 w 96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144"/>
                  <a:gd name="T17" fmla="*/ 960 w 96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144">
                    <a:moveTo>
                      <a:pt x="0" y="144"/>
                    </a:moveTo>
                    <a:cubicBezTo>
                      <a:pt x="52" y="108"/>
                      <a:pt x="104" y="72"/>
                      <a:pt x="192" y="48"/>
                    </a:cubicBezTo>
                    <a:cubicBezTo>
                      <a:pt x="280" y="24"/>
                      <a:pt x="432" y="0"/>
                      <a:pt x="528" y="0"/>
                    </a:cubicBezTo>
                    <a:cubicBezTo>
                      <a:pt x="624" y="0"/>
                      <a:pt x="696" y="24"/>
                      <a:pt x="768" y="48"/>
                    </a:cubicBezTo>
                    <a:cubicBezTo>
                      <a:pt x="840" y="72"/>
                      <a:pt x="900" y="108"/>
                      <a:pt x="960" y="144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334000" y="2971800"/>
            <a:ext cx="2743200" cy="457200"/>
            <a:chOff x="3360" y="1872"/>
            <a:chExt cx="1728" cy="288"/>
          </a:xfrm>
        </p:grpSpPr>
        <p:sp>
          <p:nvSpPr>
            <p:cNvPr id="53273" name="Text Box 28"/>
            <p:cNvSpPr txBox="1">
              <a:spLocks noChangeArrowheads="1"/>
            </p:cNvSpPr>
            <p:nvPr/>
          </p:nvSpPr>
          <p:spPr bwMode="auto">
            <a:xfrm>
              <a:off x="3360" y="1872"/>
              <a:ext cx="14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03F70"/>
                  </a:solidFill>
                </a:rPr>
                <a:t>Taxed favorably</a:t>
              </a:r>
            </a:p>
          </p:txBody>
        </p:sp>
        <p:grpSp>
          <p:nvGrpSpPr>
            <p:cNvPr id="53274" name="Group 29"/>
            <p:cNvGrpSpPr>
              <a:grpSpLocks/>
            </p:cNvGrpSpPr>
            <p:nvPr/>
          </p:nvGrpSpPr>
          <p:grpSpPr bwMode="auto">
            <a:xfrm>
              <a:off x="4896" y="1920"/>
              <a:ext cx="192" cy="192"/>
              <a:chOff x="1680" y="1824"/>
              <a:chExt cx="1248" cy="1152"/>
            </a:xfrm>
          </p:grpSpPr>
          <p:sp>
            <p:nvSpPr>
              <p:cNvPr id="53275" name="Oval 30"/>
              <p:cNvSpPr>
                <a:spLocks noChangeArrowheads="1"/>
              </p:cNvSpPr>
              <p:nvPr/>
            </p:nvSpPr>
            <p:spPr bwMode="auto">
              <a:xfrm>
                <a:off x="1680" y="1824"/>
                <a:ext cx="1248" cy="1152"/>
              </a:xfrm>
              <a:prstGeom prst="ellipse">
                <a:avLst/>
              </a:prstGeom>
              <a:solidFill>
                <a:srgbClr val="CC99FF"/>
              </a:solidFill>
              <a:ln w="3810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76" name="Oval 31"/>
              <p:cNvSpPr>
                <a:spLocks noChangeArrowheads="1"/>
              </p:cNvSpPr>
              <p:nvPr/>
            </p:nvSpPr>
            <p:spPr bwMode="auto">
              <a:xfrm>
                <a:off x="1992" y="2119"/>
                <a:ext cx="125" cy="11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  <a:p>
                <a:pPr algn="ctr"/>
                <a:endParaRPr lang="en-US" sz="2400"/>
              </a:p>
            </p:txBody>
          </p:sp>
          <p:sp>
            <p:nvSpPr>
              <p:cNvPr id="53277" name="Oval 32"/>
              <p:cNvSpPr>
                <a:spLocks noChangeArrowheads="1"/>
              </p:cNvSpPr>
              <p:nvPr/>
            </p:nvSpPr>
            <p:spPr bwMode="auto">
              <a:xfrm>
                <a:off x="2442" y="2124"/>
                <a:ext cx="125" cy="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78" name="Freeform 33"/>
              <p:cNvSpPr>
                <a:spLocks/>
              </p:cNvSpPr>
              <p:nvPr/>
            </p:nvSpPr>
            <p:spPr bwMode="auto">
              <a:xfrm rot="10800000">
                <a:off x="1961" y="2592"/>
                <a:ext cx="624" cy="89"/>
              </a:xfrm>
              <a:custGeom>
                <a:avLst/>
                <a:gdLst>
                  <a:gd name="T0" fmla="*/ 0 w 960"/>
                  <a:gd name="T1" fmla="*/ 55 h 144"/>
                  <a:gd name="T2" fmla="*/ 81 w 960"/>
                  <a:gd name="T3" fmla="*/ 19 h 144"/>
                  <a:gd name="T4" fmla="*/ 223 w 960"/>
                  <a:gd name="T5" fmla="*/ 0 h 144"/>
                  <a:gd name="T6" fmla="*/ 324 w 960"/>
                  <a:gd name="T7" fmla="*/ 19 h 144"/>
                  <a:gd name="T8" fmla="*/ 406 w 960"/>
                  <a:gd name="T9" fmla="*/ 55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144"/>
                  <a:gd name="T17" fmla="*/ 960 w 96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144">
                    <a:moveTo>
                      <a:pt x="0" y="144"/>
                    </a:moveTo>
                    <a:cubicBezTo>
                      <a:pt x="52" y="108"/>
                      <a:pt x="104" y="72"/>
                      <a:pt x="192" y="48"/>
                    </a:cubicBezTo>
                    <a:cubicBezTo>
                      <a:pt x="280" y="24"/>
                      <a:pt x="432" y="0"/>
                      <a:pt x="528" y="0"/>
                    </a:cubicBezTo>
                    <a:cubicBezTo>
                      <a:pt x="624" y="0"/>
                      <a:pt x="696" y="24"/>
                      <a:pt x="768" y="48"/>
                    </a:cubicBezTo>
                    <a:cubicBezTo>
                      <a:pt x="840" y="72"/>
                      <a:pt x="900" y="108"/>
                      <a:pt x="960" y="144"/>
                    </a:cubicBezTo>
                  </a:path>
                </a:pathLst>
              </a:custGeom>
              <a:noFill/>
              <a:ln w="38100">
                <a:solidFill>
                  <a:srgbClr val="303F7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191000" y="3457575"/>
            <a:ext cx="4953000" cy="750888"/>
            <a:chOff x="2640" y="2178"/>
            <a:chExt cx="3120" cy="473"/>
          </a:xfrm>
        </p:grpSpPr>
        <p:grpSp>
          <p:nvGrpSpPr>
            <p:cNvPr id="53269" name="Group 35"/>
            <p:cNvGrpSpPr>
              <a:grpSpLocks/>
            </p:cNvGrpSpPr>
            <p:nvPr/>
          </p:nvGrpSpPr>
          <p:grpSpPr bwMode="auto">
            <a:xfrm>
              <a:off x="2914" y="2187"/>
              <a:ext cx="2846" cy="432"/>
              <a:chOff x="2914" y="2187"/>
              <a:chExt cx="2846" cy="432"/>
            </a:xfrm>
          </p:grpSpPr>
          <p:sp>
            <p:nvSpPr>
              <p:cNvPr id="53271" name="AutoShape 36"/>
              <p:cNvSpPr>
                <a:spLocks/>
              </p:cNvSpPr>
              <p:nvPr/>
            </p:nvSpPr>
            <p:spPr bwMode="auto">
              <a:xfrm>
                <a:off x="2914" y="2187"/>
                <a:ext cx="320" cy="432"/>
              </a:xfrm>
              <a:prstGeom prst="rightBrace">
                <a:avLst>
                  <a:gd name="adj1" fmla="val 11250"/>
                  <a:gd name="adj2" fmla="val 50000"/>
                </a:avLst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72" name="Text Box 37"/>
              <p:cNvSpPr txBox="1">
                <a:spLocks noChangeArrowheads="1"/>
              </p:cNvSpPr>
              <p:nvPr/>
            </p:nvSpPr>
            <p:spPr bwMode="auto">
              <a:xfrm>
                <a:off x="3201" y="2283"/>
                <a:ext cx="25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333399"/>
                    </a:solidFill>
                  </a:rPr>
                  <a:t>Total Depreciation Claimed</a:t>
                </a:r>
              </a:p>
            </p:txBody>
          </p:sp>
        </p:grpSp>
        <p:sp>
          <p:nvSpPr>
            <p:cNvPr id="53270" name="Rectangle 38"/>
            <p:cNvSpPr>
              <a:spLocks noChangeArrowheads="1"/>
            </p:cNvSpPr>
            <p:nvPr/>
          </p:nvSpPr>
          <p:spPr bwMode="auto">
            <a:xfrm>
              <a:off x="2640" y="2178"/>
              <a:ext cx="222" cy="47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192588" y="2239963"/>
            <a:ext cx="4206875" cy="1231900"/>
            <a:chOff x="2641" y="1411"/>
            <a:chExt cx="2650" cy="776"/>
          </a:xfrm>
        </p:grpSpPr>
        <p:grpSp>
          <p:nvGrpSpPr>
            <p:cNvPr id="53265" name="Group 40"/>
            <p:cNvGrpSpPr>
              <a:grpSpLocks/>
            </p:cNvGrpSpPr>
            <p:nvPr/>
          </p:nvGrpSpPr>
          <p:grpSpPr bwMode="auto">
            <a:xfrm>
              <a:off x="2914" y="1419"/>
              <a:ext cx="2377" cy="768"/>
              <a:chOff x="2914" y="1419"/>
              <a:chExt cx="2377" cy="768"/>
            </a:xfrm>
          </p:grpSpPr>
          <p:sp>
            <p:nvSpPr>
              <p:cNvPr id="53267" name="AutoShape 41"/>
              <p:cNvSpPr>
                <a:spLocks/>
              </p:cNvSpPr>
              <p:nvPr/>
            </p:nvSpPr>
            <p:spPr bwMode="auto">
              <a:xfrm>
                <a:off x="2914" y="1419"/>
                <a:ext cx="320" cy="768"/>
              </a:xfrm>
              <a:prstGeom prst="rightBrace">
                <a:avLst>
                  <a:gd name="adj1" fmla="val 20000"/>
                  <a:gd name="adj2" fmla="val 50000"/>
                </a:avLst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268" name="Text Box 42"/>
              <p:cNvSpPr txBox="1">
                <a:spLocks noChangeArrowheads="1"/>
              </p:cNvSpPr>
              <p:nvPr/>
            </p:nvSpPr>
            <p:spPr bwMode="auto">
              <a:xfrm>
                <a:off x="3188" y="1659"/>
                <a:ext cx="21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333399"/>
                    </a:solidFill>
                  </a:rPr>
                  <a:t>Long-term Capital Gain</a:t>
                </a:r>
              </a:p>
            </p:txBody>
          </p:sp>
        </p:grpSp>
        <p:sp>
          <p:nvSpPr>
            <p:cNvPr id="53266" name="Rectangle 43"/>
            <p:cNvSpPr>
              <a:spLocks noChangeArrowheads="1"/>
            </p:cNvSpPr>
            <p:nvPr/>
          </p:nvSpPr>
          <p:spPr bwMode="auto">
            <a:xfrm>
              <a:off x="2641" y="1411"/>
              <a:ext cx="222" cy="772"/>
            </a:xfrm>
            <a:prstGeom prst="rect">
              <a:avLst/>
            </a:prstGeom>
            <a:solidFill>
              <a:srgbClr val="FFFF66">
                <a:alpha val="7215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6" grpId="0"/>
      <p:bldP spid="243726" grpId="1"/>
      <p:bldP spid="243727" grpId="0"/>
      <p:bldP spid="243727" grpId="1"/>
      <p:bldP spid="243731" grpId="0"/>
      <p:bldP spid="24373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824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Adjusted Tax Basis: Centre Point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5613737"/>
            <a:ext cx="8077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 smtClean="0">
                <a:latin typeface="+mn-lt"/>
              </a:rPr>
              <a:t>Note: $43,004 is total amount of CAPX over 5-year </a:t>
            </a:r>
            <a:r>
              <a:rPr lang="en-US" sz="2000" dirty="0">
                <a:latin typeface="+mn-lt"/>
              </a:rPr>
              <a:t>holding </a:t>
            </a:r>
            <a:r>
              <a:rPr lang="en-US" sz="2000" dirty="0" smtClean="0">
                <a:latin typeface="+mn-lt"/>
              </a:rPr>
              <a:t>period; it is assumed </a:t>
            </a:r>
            <a:r>
              <a:rPr lang="en-US" sz="2000" dirty="0">
                <a:latin typeface="+mn-lt"/>
              </a:rPr>
              <a:t>for simplicity that CAPXs were added to the tax </a:t>
            </a:r>
            <a:r>
              <a:rPr lang="en-US" sz="2000" dirty="0" smtClean="0">
                <a:latin typeface="+mn-lt"/>
              </a:rPr>
              <a:t>basis each year but </a:t>
            </a:r>
            <a:r>
              <a:rPr lang="en-US" sz="2000" dirty="0">
                <a:latin typeface="+mn-lt"/>
              </a:rPr>
              <a:t>NOT </a:t>
            </a:r>
            <a:r>
              <a:rPr lang="en-US" sz="2000" dirty="0" smtClean="0">
                <a:latin typeface="+mn-lt"/>
              </a:rPr>
              <a:t>separately depreciated</a:t>
            </a:r>
            <a:endParaRPr lang="en-US" sz="2000" dirty="0"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2847"/>
          <a:stretch/>
        </p:blipFill>
        <p:spPr bwMode="auto">
          <a:xfrm>
            <a:off x="838200" y="1981200"/>
            <a:ext cx="7400575" cy="36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2800" y="16716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20-14</a:t>
            </a:r>
            <a:endParaRPr lang="en-US" sz="2400" dirty="0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838200" y="4209713"/>
            <a:ext cx="609600" cy="1404024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784919" y="4343400"/>
            <a:ext cx="1359081" cy="338554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8640" eaLnBrk="1" hangingPunct="1">
              <a:spcBef>
                <a:spcPts val="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dirty="0" smtClean="0">
                <a:latin typeface="+mn-lt"/>
              </a:rPr>
              <a:t>5 x $21,661.5 </a:t>
            </a:r>
            <a:endParaRPr lang="en-US" sz="1600" dirty="0"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619999" y="4512677"/>
            <a:ext cx="164919" cy="0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96200" y="2514600"/>
            <a:ext cx="1359081" cy="52322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8640" eaLnBrk="1" hangingPunct="1">
              <a:spcBef>
                <a:spcPts val="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400" dirty="0" smtClean="0">
                <a:latin typeface="+mn-lt"/>
              </a:rPr>
              <a:t>Don’t forget to include land</a:t>
            </a:r>
            <a:endParaRPr lang="en-US" sz="1400" dirty="0">
              <a:latin typeface="+mn-lt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7531281" y="2667000"/>
            <a:ext cx="164919" cy="0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7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Taxes Due on Sale: Centre Point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r="16098"/>
          <a:stretch/>
        </p:blipFill>
        <p:spPr bwMode="auto">
          <a:xfrm>
            <a:off x="533400" y="2057400"/>
            <a:ext cx="7378201" cy="42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71800" y="17478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20-15</a:t>
            </a:r>
            <a:endParaRPr lang="en-US" sz="2400" dirty="0"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96200" y="4995446"/>
            <a:ext cx="1447800" cy="338554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8640" eaLnBrk="1" hangingPunct="1">
              <a:spcBef>
                <a:spcPts val="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dirty="0" smtClean="0">
                <a:latin typeface="+mn-lt"/>
              </a:rPr>
              <a:t>0.25 x 108,308</a:t>
            </a:r>
            <a:endParaRPr lang="en-US" sz="1600" dirty="0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543800" y="5181600"/>
            <a:ext cx="164919" cy="0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96200" y="2938046"/>
            <a:ext cx="1447800" cy="5847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8640" eaLnBrk="1" hangingPunct="1">
              <a:spcBef>
                <a:spcPts val="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dirty="0" smtClean="0">
                <a:latin typeface="+mn-lt"/>
              </a:rPr>
              <a:t>From Exhibit 20-15</a:t>
            </a:r>
            <a:endParaRPr lang="en-US" sz="1600" dirty="0"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531281" y="3048000"/>
            <a:ext cx="164919" cy="0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8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After-Tax Equity Reversion:           Centre Point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077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 smtClean="0">
                <a:latin typeface="+mn-lt"/>
              </a:rPr>
              <a:t>Note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Total </a:t>
            </a:r>
            <a:r>
              <a:rPr lang="en-US" sz="2000" dirty="0">
                <a:latin typeface="+mn-lt"/>
              </a:rPr>
              <a:t>Taxable Gain is $142,554 (Exhibit </a:t>
            </a:r>
            <a:r>
              <a:rPr lang="en-US" sz="2000" dirty="0" smtClean="0">
                <a:latin typeface="+mn-lt"/>
              </a:rPr>
              <a:t>20-16</a:t>
            </a:r>
            <a:r>
              <a:rPr lang="en-US" sz="2000" dirty="0">
                <a:latin typeface="+mn-lt"/>
              </a:rPr>
              <a:t>), which is $249,297 less than the estimated $391,851 BTER</a:t>
            </a:r>
            <a:r>
              <a:rPr lang="en-US" sz="2000" dirty="0" smtClean="0">
                <a:latin typeface="+mn-lt"/>
              </a:rPr>
              <a:t>!</a:t>
            </a:r>
            <a:endParaRPr lang="en-US" sz="2000" dirty="0">
              <a:latin typeface="+mn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r="14887"/>
          <a:stretch/>
        </p:blipFill>
        <p:spPr bwMode="auto">
          <a:xfrm>
            <a:off x="533400" y="1981200"/>
            <a:ext cx="806478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52800" y="17478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20-16</a:t>
            </a:r>
            <a:endParaRPr lang="en-US" sz="2400" dirty="0">
              <a:latin typeface="+mn-lt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5029200" y="3657599"/>
            <a:ext cx="2057400" cy="1704975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6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Components of Taxable Gain on Sale: Centre Point</a:t>
            </a:r>
          </a:p>
        </p:txBody>
      </p:sp>
      <p:sp>
        <p:nvSpPr>
          <p:cNvPr id="61443" name="AutoShape 3" descr="slide0001_image002"/>
          <p:cNvSpPr>
            <a:spLocks noChangeAspect="1" noChangeArrowheads="1"/>
          </p:cNvSpPr>
          <p:nvPr/>
        </p:nvSpPr>
        <p:spPr bwMode="auto">
          <a:xfrm>
            <a:off x="1406525" y="1057275"/>
            <a:ext cx="633253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AutoShape 4" descr="slide0001_image002"/>
          <p:cNvSpPr>
            <a:spLocks noChangeAspect="1" noChangeArrowheads="1"/>
          </p:cNvSpPr>
          <p:nvPr/>
        </p:nvSpPr>
        <p:spPr bwMode="auto">
          <a:xfrm>
            <a:off x="1406525" y="1057275"/>
            <a:ext cx="633253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AutoShape 5" descr="slide0001_image002"/>
          <p:cNvSpPr>
            <a:spLocks noChangeAspect="1" noChangeArrowheads="1"/>
          </p:cNvSpPr>
          <p:nvPr/>
        </p:nvSpPr>
        <p:spPr bwMode="auto">
          <a:xfrm>
            <a:off x="1406525" y="1057275"/>
            <a:ext cx="633253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9" y="1905000"/>
            <a:ext cx="861000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20-17</a:t>
            </a:r>
            <a:endParaRPr lang="en-US" sz="24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6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Practice Problem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/>
              <a:t>5 years ago you purchased a small apartment complex for $1 million (original </a:t>
            </a:r>
            <a:r>
              <a:rPr lang="en-US" sz="2400" b="1" dirty="0" smtClean="0"/>
              <a:t>cost</a:t>
            </a:r>
            <a:r>
              <a:rPr lang="en-US" sz="2400" dirty="0" smtClean="0"/>
              <a:t> basis). </a:t>
            </a:r>
          </a:p>
          <a:p>
            <a:pPr marL="533400" indent="-533400" eaLnBrk="1" hangingPunct="1"/>
            <a:r>
              <a:rPr lang="en-US" sz="2400" dirty="0" smtClean="0"/>
              <a:t>The original </a:t>
            </a:r>
            <a:r>
              <a:rPr lang="en-US" sz="2400" b="1" dirty="0" smtClean="0"/>
              <a:t>depreciable</a:t>
            </a:r>
            <a:r>
              <a:rPr lang="en-US" sz="2400" dirty="0" smtClean="0"/>
              <a:t> basis was $750,000</a:t>
            </a:r>
          </a:p>
          <a:p>
            <a:pPr marL="533400" indent="-533400" eaLnBrk="1" hangingPunct="1"/>
            <a:r>
              <a:rPr lang="en-US" sz="2400" dirty="0" smtClean="0"/>
              <a:t>Annual depreciation deduction = $27,272.73</a:t>
            </a:r>
          </a:p>
          <a:p>
            <a:pPr marL="533400" indent="-533400" eaLnBrk="1" hangingPunct="1"/>
            <a:r>
              <a:rPr lang="en-US" sz="2400" dirty="0" smtClean="0"/>
              <a:t>Total depreciation-5 </a:t>
            </a:r>
            <a:r>
              <a:rPr lang="en-US" sz="2400" dirty="0" err="1" smtClean="0"/>
              <a:t>yrs</a:t>
            </a:r>
            <a:r>
              <a:rPr lang="en-US" sz="2400" dirty="0" smtClean="0"/>
              <a:t> = 5 x $27,272.73 = $136,364</a:t>
            </a:r>
          </a:p>
          <a:p>
            <a:pPr marL="533400" indent="-533400" eaLnBrk="1" hangingPunct="1"/>
            <a:r>
              <a:rPr lang="en-US" sz="2400" dirty="0" smtClean="0"/>
              <a:t>No capital expenditures have been made since acquisition. </a:t>
            </a:r>
          </a:p>
          <a:p>
            <a:pPr marL="533400" indent="-533400" eaLnBrk="1" hangingPunct="1"/>
            <a:r>
              <a:rPr lang="en-US" sz="2400" dirty="0" smtClean="0"/>
              <a:t>If you sell the property today for $1,270,000, </a:t>
            </a:r>
            <a:r>
              <a:rPr lang="en-US" sz="2400" b="1" dirty="0" smtClean="0"/>
              <a:t>what will be the taxes due on sale</a:t>
            </a:r>
            <a:r>
              <a:rPr lang="en-US" sz="2400" dirty="0" smtClean="0"/>
              <a:t>? </a:t>
            </a:r>
          </a:p>
          <a:p>
            <a:pPr marL="860425" lvl="1" indent="-533400" eaLnBrk="1" hangingPunct="1"/>
            <a:r>
              <a:rPr lang="en-US" sz="2000" dirty="0" smtClean="0"/>
              <a:t>Assume 6% selling costs, 33% ordinary income tax rate, a 15% capital gains tax rate, and a 25% recapture rate.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21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52400"/>
            <a:ext cx="892175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IRS Tax Classifications for Real Estate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RE held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as a personal residence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for sale to others (dealer property)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for use in trade or business (section 1231 assets)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for investment (capital assets)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Practice Problem: Solution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9637"/>
          <a:stretch>
            <a:fillRect/>
          </a:stretch>
        </p:blipFill>
        <p:spPr bwMode="auto">
          <a:xfrm>
            <a:off x="781050" y="1600200"/>
            <a:ext cx="74787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5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Effects of Debt </a:t>
            </a:r>
            <a:r>
              <a:rPr lang="en-US" sz="3200" dirty="0" smtClean="0"/>
              <a:t>&amp;</a:t>
            </a:r>
            <a:r>
              <a:rPr lang="en-US" sz="3600" dirty="0" smtClean="0"/>
              <a:t> Taxes on Centre Point IRR </a:t>
            </a:r>
            <a:r>
              <a:rPr lang="en-US" sz="3200" dirty="0" smtClean="0"/>
              <a:t>&amp;</a:t>
            </a:r>
            <a:r>
              <a:rPr lang="en-US" sz="3600" dirty="0" smtClean="0"/>
              <a:t> NPV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838200" y="4114800"/>
            <a:ext cx="7467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Why </a:t>
            </a:r>
            <a:r>
              <a:rPr lang="en-US" sz="2400" dirty="0" smtClean="0">
                <a:latin typeface="+mn-lt"/>
              </a:rPr>
              <a:t>9.8% </a:t>
            </a:r>
            <a:r>
              <a:rPr lang="en-US" sz="2400" dirty="0">
                <a:latin typeface="+mn-lt"/>
              </a:rPr>
              <a:t>after-tax discount rate?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914400" y="4648200"/>
            <a:ext cx="7467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9.8% </a:t>
            </a:r>
            <a:r>
              <a:rPr lang="en-US" sz="2400" dirty="0">
                <a:latin typeface="+mn-lt"/>
              </a:rPr>
              <a:t>= </a:t>
            </a:r>
            <a:r>
              <a:rPr lang="en-US" sz="2400" dirty="0" smtClean="0">
                <a:latin typeface="+mn-lt"/>
              </a:rPr>
              <a:t>14.0</a:t>
            </a:r>
            <a:r>
              <a:rPr lang="en-US" sz="2400" dirty="0">
                <a:latin typeface="+mn-lt"/>
              </a:rPr>
              <a:t>% (1 – 0.30)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685800" y="5181600"/>
            <a:ext cx="8077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After-tax opportunity cost </a:t>
            </a:r>
            <a:r>
              <a:rPr lang="en-US" sz="2400" dirty="0" smtClean="0">
                <a:latin typeface="+mn-lt"/>
              </a:rPr>
              <a:t>of equity always </a:t>
            </a:r>
            <a:r>
              <a:rPr lang="en-US" sz="2400" dirty="0">
                <a:latin typeface="+mn-lt"/>
              </a:rPr>
              <a:t>&lt; before-tax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523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76600" y="16716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Exhibit </a:t>
            </a:r>
            <a:r>
              <a:rPr lang="en-US" sz="2400" dirty="0" smtClean="0">
                <a:latin typeface="+mn-lt"/>
              </a:rPr>
              <a:t>20-19</a:t>
            </a:r>
            <a:endParaRPr lang="en-US" sz="2400" dirty="0"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9600" y="5710535"/>
            <a:ext cx="8077200" cy="907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            Overall effective tax rate = 24 percent</a:t>
            </a:r>
          </a:p>
          <a:p>
            <a:pPr algn="ctr">
              <a:spcBef>
                <a:spcPts val="6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                                                     = (16.9%-12.8%)÷ 16.9%)]</a:t>
            </a:r>
            <a:endParaRPr lang="en-US" sz="24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  <p:bldP spid="227334" grpId="0"/>
      <p:bldP spid="227335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Tax Credits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/>
              <a:t>Tax law allows taxpayers to take credits against tax liability for</a:t>
            </a:r>
          </a:p>
          <a:p>
            <a:pPr marL="952500" lvl="1" indent="-608013" eaLnBrk="1" hangingPunct="1"/>
            <a:r>
              <a:rPr lang="en-US" dirty="0" smtClean="0"/>
              <a:t>rehabilitation of older </a:t>
            </a:r>
            <a:r>
              <a:rPr lang="en-US" sz="2200" dirty="0" smtClean="0"/>
              <a:t>&amp;</a:t>
            </a:r>
            <a:r>
              <a:rPr lang="en-US" dirty="0" smtClean="0"/>
              <a:t> historic structures</a:t>
            </a:r>
          </a:p>
          <a:p>
            <a:pPr marL="952500" lvl="1" indent="-608013" eaLnBrk="1" hangingPunct="1"/>
            <a:r>
              <a:rPr lang="en-US" dirty="0" smtClean="0"/>
              <a:t>construction </a:t>
            </a:r>
            <a:r>
              <a:rPr lang="en-US" sz="2200" dirty="0" smtClean="0"/>
              <a:t>&amp;</a:t>
            </a:r>
            <a:r>
              <a:rPr lang="en-US" dirty="0" smtClean="0"/>
              <a:t> rehabilitation of qualified low-income housing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Tax Credits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/>
              <a:t>A tax credit is a dollar-for-dollar reduction in tax liability (</a:t>
            </a:r>
            <a:r>
              <a:rPr lang="en-US" b="1" dirty="0" smtClean="0"/>
              <a:t>not</a:t>
            </a:r>
            <a:r>
              <a:rPr lang="en-US" dirty="0" smtClean="0"/>
              <a:t> taxable income)  </a:t>
            </a:r>
          </a:p>
          <a:p>
            <a:pPr marL="952500" lvl="1" indent="-608013" eaLnBrk="1" hangingPunct="1"/>
            <a:r>
              <a:rPr lang="en-US" sz="2300" dirty="0" smtClean="0"/>
              <a:t>A $1 </a:t>
            </a:r>
            <a:r>
              <a:rPr lang="en-US" sz="2300" b="1" dirty="0" smtClean="0"/>
              <a:t>deduction</a:t>
            </a:r>
            <a:r>
              <a:rPr lang="en-US" sz="2300" dirty="0" smtClean="0"/>
              <a:t> for investor in a 30% tax bracket saves $0.30 in taxes</a:t>
            </a:r>
          </a:p>
          <a:p>
            <a:pPr marL="952500" lvl="1" indent="-608013" eaLnBrk="1" hangingPunct="1"/>
            <a:r>
              <a:rPr lang="en-US" sz="2300" dirty="0" smtClean="0"/>
              <a:t>A $1 </a:t>
            </a:r>
            <a:r>
              <a:rPr lang="en-US" sz="2300" b="1" dirty="0" smtClean="0"/>
              <a:t>credit</a:t>
            </a:r>
            <a:r>
              <a:rPr lang="en-US" sz="2300" dirty="0" smtClean="0"/>
              <a:t> save $1.0 in taxes</a:t>
            </a:r>
            <a:r>
              <a:rPr lang="en-US" sz="2300" dirty="0" smtClean="0">
                <a:solidFill>
                  <a:srgbClr val="731324"/>
                </a:solidFill>
              </a:rPr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Rehabilitation Tax Credits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953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dirty="0" smtClean="0"/>
              <a:t>10% one-time credit may be taken on </a:t>
            </a:r>
          </a:p>
          <a:p>
            <a:pPr lvl="1" eaLnBrk="1" hangingPunct="1"/>
            <a:r>
              <a:rPr lang="en-US" dirty="0" smtClean="0"/>
              <a:t>qualified rehab expenditures </a:t>
            </a:r>
          </a:p>
          <a:p>
            <a:pPr lvl="1" eaLnBrk="1" hangingPunct="1"/>
            <a:r>
              <a:rPr lang="en-US" dirty="0" smtClean="0"/>
              <a:t>on nonresidential structures </a:t>
            </a:r>
          </a:p>
          <a:p>
            <a:pPr lvl="1" eaLnBrk="1" hangingPunct="1"/>
            <a:r>
              <a:rPr lang="en-US" dirty="0" smtClean="0"/>
              <a:t>put in service before 1936</a:t>
            </a:r>
          </a:p>
          <a:p>
            <a:pPr marL="533400" indent="-533400"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2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Rehabilitation Tax Credits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953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 smtClean="0"/>
              <a:t>2.   20% one-time credit may be taken for rehab expenditures on residential </a:t>
            </a:r>
            <a:r>
              <a:rPr lang="en-US" b="1" dirty="0" smtClean="0"/>
              <a:t>or</a:t>
            </a:r>
            <a:r>
              <a:rPr lang="en-US" dirty="0" smtClean="0"/>
              <a:t> nonresidential structures so long as</a:t>
            </a:r>
          </a:p>
          <a:p>
            <a:pPr marL="952500" lvl="1" indent="-608013" eaLnBrk="1" hangingPunct="1"/>
            <a:r>
              <a:rPr lang="en-US" dirty="0" smtClean="0"/>
              <a:t>they are at least 50 years old, and </a:t>
            </a:r>
          </a:p>
          <a:p>
            <a:pPr marL="952500" lvl="1" indent="-608013" eaLnBrk="1" hangingPunct="1"/>
            <a:r>
              <a:rPr lang="en-US" dirty="0" smtClean="0"/>
              <a:t>listed on National Register of Historic Places or located in a registered historic district</a:t>
            </a:r>
          </a:p>
          <a:p>
            <a:pPr marL="533400" indent="-533400" eaLnBrk="1" hangingPunct="1"/>
            <a:r>
              <a:rPr lang="en-US" dirty="0" smtClean="0"/>
              <a:t>Credit reduces depreciable basis $ for $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8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Low Income Housing Tax Credits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LIHTC is a </a:t>
            </a:r>
            <a:r>
              <a:rPr lang="en-US" b="1" dirty="0" smtClean="0"/>
              <a:t>federal tax credit</a:t>
            </a:r>
            <a:r>
              <a:rPr lang="en-US" dirty="0" smtClean="0"/>
              <a:t> for development or acquisition of “affordable” rental housing</a:t>
            </a:r>
          </a:p>
          <a:p>
            <a:pPr eaLnBrk="1" hangingPunct="1"/>
            <a:r>
              <a:rPr lang="en-US" dirty="0" smtClean="0"/>
              <a:t>Credits are:</a:t>
            </a:r>
          </a:p>
          <a:p>
            <a:pPr lvl="1"/>
            <a:r>
              <a:rPr lang="en-US" dirty="0" smtClean="0"/>
              <a:t>allowed </a:t>
            </a:r>
            <a:r>
              <a:rPr lang="en-US" b="1" dirty="0" smtClean="0"/>
              <a:t>each</a:t>
            </a:r>
            <a:r>
              <a:rPr lang="en-US" dirty="0" smtClean="0"/>
              <a:t> year for 10 years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b="1" dirty="0" smtClean="0"/>
              <a:t>addition</a:t>
            </a:r>
            <a:r>
              <a:rPr lang="en-US" i="1" dirty="0" smtClean="0"/>
              <a:t> </a:t>
            </a:r>
            <a:r>
              <a:rPr lang="en-US" b="1" dirty="0" smtClean="0"/>
              <a:t>to</a:t>
            </a:r>
            <a:r>
              <a:rPr lang="en-US" dirty="0" smtClean="0"/>
              <a:t> regular depreciation deductions</a:t>
            </a:r>
          </a:p>
          <a:p>
            <a:pPr eaLnBrk="1" hangingPunct="1"/>
            <a:r>
              <a:rPr lang="en-US" dirty="0" smtClean="0"/>
              <a:t>Created by Congress in 1986</a:t>
            </a:r>
          </a:p>
          <a:p>
            <a:pPr lvl="1"/>
            <a:r>
              <a:rPr lang="en-US" dirty="0" smtClean="0"/>
              <a:t>Designed to provide incentives for private equity investment in low income housing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55273" y="5943600"/>
            <a:ext cx="8510150" cy="584775"/>
          </a:xfrm>
          <a:prstGeom prst="rect">
            <a:avLst/>
          </a:prstGeom>
          <a:noFill/>
          <a:ln w="19050" algn="ctr">
            <a:solidFill>
              <a:srgbClr val="73132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http://portal.hud.gov/hudportal/HUD?src=/</a:t>
            </a:r>
            <a:r>
              <a:rPr lang="en-US" sz="1600" dirty="0" smtClean="0">
                <a:hlinkClick r:id="rId2"/>
              </a:rPr>
              <a:t>program_offices/fair_housing_equal_opp/lihtcmou</a:t>
            </a:r>
            <a:endParaRPr lang="en-US" sz="1600" dirty="0" smtClean="0"/>
          </a:p>
          <a:p>
            <a:pPr algn="ctr"/>
            <a:r>
              <a:rPr lang="en-US" sz="1600" dirty="0" smtClean="0"/>
              <a:t>HUD </a:t>
            </a:r>
            <a:r>
              <a:rPr lang="en-US" sz="1600" dirty="0"/>
              <a:t>website on LIHTC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5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LIHTCs: How Are They Administered?</a:t>
            </a:r>
            <a:r>
              <a:rPr lang="en-US" sz="3600" b="1" dirty="0" smtClean="0"/>
              <a:t>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LIHTC is governed by federal tax code but administered by each state’s Housing Finance Agency (HFA) </a:t>
            </a:r>
          </a:p>
          <a:p>
            <a:pPr lvl="1" eaLnBrk="1" hangingPunct="1"/>
            <a:r>
              <a:rPr lang="en-US" dirty="0" smtClean="0"/>
              <a:t>States have wide discretion </a:t>
            </a:r>
          </a:p>
          <a:p>
            <a:pPr lvl="1" eaLnBrk="1" hangingPunct="1"/>
            <a:r>
              <a:rPr lang="en-US" dirty="0" smtClean="0"/>
              <a:t>Qualified Allocation Plans (QAPs)</a:t>
            </a:r>
          </a:p>
          <a:p>
            <a:pPr lvl="3"/>
            <a:r>
              <a:rPr lang="en-US" sz="1600" dirty="0"/>
              <a:t>details </a:t>
            </a:r>
            <a:r>
              <a:rPr lang="en-US" sz="1600" dirty="0" smtClean="0"/>
              <a:t>state’s selection </a:t>
            </a:r>
            <a:r>
              <a:rPr lang="en-US" sz="1600" dirty="0"/>
              <a:t>criteria </a:t>
            </a:r>
            <a:r>
              <a:rPr lang="en-US" sz="1400" dirty="0" smtClean="0"/>
              <a:t>&amp;</a:t>
            </a:r>
            <a:r>
              <a:rPr lang="en-US" sz="1600" dirty="0" smtClean="0"/>
              <a:t> application requirements</a:t>
            </a:r>
          </a:p>
          <a:p>
            <a:pPr lvl="1" eaLnBrk="1" hangingPunct="1"/>
            <a:r>
              <a:rPr lang="en-US" dirty="0" smtClean="0"/>
              <a:t>About 1/5 of projects that apply receive credits from state</a:t>
            </a:r>
          </a:p>
          <a:p>
            <a:pPr eaLnBrk="1" hangingPunct="1"/>
            <a:r>
              <a:rPr lang="en-US" dirty="0" smtClean="0"/>
              <a:t>Maximum amount of credits each state could (can) approve in 2016 = $2.35 x state population</a:t>
            </a:r>
          </a:p>
          <a:p>
            <a:pPr lvl="1" eaLnBrk="1" hangingPunct="1"/>
            <a:r>
              <a:rPr lang="en-US" dirty="0" smtClean="0"/>
              <a:t>Amount is indexed to inflation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1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LIHTC: How is it Calculated?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For </a:t>
            </a:r>
            <a:r>
              <a:rPr lang="en-US" b="1" dirty="0" smtClean="0"/>
              <a:t>new construction</a:t>
            </a:r>
            <a:r>
              <a:rPr lang="en-US" dirty="0" smtClean="0"/>
              <a:t> not receiving other federal subsidies…</a:t>
            </a:r>
          </a:p>
          <a:p>
            <a:pPr lvl="1" eaLnBrk="1" hangingPunct="1"/>
            <a:r>
              <a:rPr lang="en-US" dirty="0" smtClean="0"/>
              <a:t>Fixed credit is approximately 9% of “qualified” basis</a:t>
            </a:r>
          </a:p>
          <a:p>
            <a:pPr lvl="2"/>
            <a:r>
              <a:rPr lang="en-US" sz="2400" dirty="0" smtClean="0"/>
              <a:t>% is published monthly by IRS</a:t>
            </a:r>
          </a:p>
          <a:p>
            <a:pPr lvl="2"/>
            <a:r>
              <a:rPr lang="en-US" sz="2400" dirty="0" smtClean="0"/>
              <a:t>set such that PV of credits = 70% of qualified basis</a:t>
            </a:r>
          </a:p>
          <a:p>
            <a:pPr eaLnBrk="1" hangingPunct="1"/>
            <a:r>
              <a:rPr lang="en-US" dirty="0" smtClean="0"/>
              <a:t>For acquisition of </a:t>
            </a:r>
            <a:r>
              <a:rPr lang="en-US" b="1" dirty="0" smtClean="0"/>
              <a:t>existing buildings</a:t>
            </a:r>
            <a:r>
              <a:rPr lang="en-US" dirty="0" smtClean="0"/>
              <a:t> or new construction receiving other federal subsidies</a:t>
            </a:r>
          </a:p>
          <a:p>
            <a:pPr lvl="1" eaLnBrk="1" hangingPunct="1"/>
            <a:r>
              <a:rPr lang="en-US" dirty="0" smtClean="0"/>
              <a:t>Fixed credit is approximately 4% of qualified basis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123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So…How Big are the Credits?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82290"/>
            <a:ext cx="4724400" cy="18707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700" dirty="0" smtClean="0"/>
              <a:t>	</a:t>
            </a:r>
            <a:r>
              <a:rPr lang="en-US" sz="2000" dirty="0" smtClean="0"/>
              <a:t>Land acquisition                        $1,000,000</a:t>
            </a:r>
          </a:p>
          <a:p>
            <a:pPr>
              <a:lnSpc>
                <a:spcPts val="18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2000" dirty="0" smtClean="0"/>
              <a:t>	Dwelling construction                3,400,000              Site improvements	             535,000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2000" dirty="0" smtClean="0"/>
              <a:t>	Architectural/engineering              40,000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2000" dirty="0" smtClean="0"/>
              <a:t>         Other eligible soft costs          </a:t>
            </a:r>
            <a:r>
              <a:rPr lang="en-US" sz="2000" u="sng" dirty="0" smtClean="0"/>
              <a:t>       25,000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2000" dirty="0" smtClean="0"/>
              <a:t>	Total development costs           $5,000,000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solidFill>
                <a:srgbClr val="73132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2100" dirty="0" smtClean="0"/>
          </a:p>
          <a:p>
            <a:pPr>
              <a:lnSpc>
                <a:spcPct val="90000"/>
              </a:lnSpc>
            </a:pPr>
            <a:endParaRPr lang="en-US" sz="2100" dirty="0" smtClean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470535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Eligible basis = $4,000,000 </a:t>
            </a:r>
            <a:r>
              <a:rPr lang="en-US" dirty="0">
                <a:latin typeface="+mn-lt"/>
              </a:rPr>
              <a:t>(total dev. cost – land cost)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Qualified basis = $4,000,000 </a:t>
            </a:r>
            <a:r>
              <a:rPr lang="en-US" dirty="0">
                <a:latin typeface="+mn-lt"/>
              </a:rPr>
              <a:t>(eligible basis x 100%)</a:t>
            </a:r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381000" y="1571625"/>
            <a:ext cx="845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Local developer has applied for tax credits to build 70 units of low income rental housing. No federal funds will be used. Project will not be located in a “QCT” or “DDA.” 100% of the units will be set aside for low </a:t>
            </a:r>
            <a:r>
              <a:rPr lang="en-US" sz="1600" dirty="0">
                <a:latin typeface="+mn-lt"/>
              </a:rPr>
              <a:t>&amp;</a:t>
            </a:r>
            <a:r>
              <a:rPr lang="en-US" sz="2000" dirty="0">
                <a:latin typeface="+mn-lt"/>
              </a:rPr>
              <a:t> rent restricted HHs. </a:t>
            </a:r>
          </a:p>
        </p:txBody>
      </p:sp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57200" y="539115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Annual credit = $360,000 </a:t>
            </a:r>
            <a:r>
              <a:rPr lang="en-US" dirty="0">
                <a:latin typeface="+mn-lt"/>
              </a:rPr>
              <a:t>($4,000,000 x 9% credit)</a:t>
            </a:r>
          </a:p>
        </p:txBody>
      </p:sp>
      <p:sp>
        <p:nvSpPr>
          <p:cNvPr id="67592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Total credits = $3,600,000 </a:t>
            </a:r>
            <a:r>
              <a:rPr lang="en-US" dirty="0">
                <a:latin typeface="+mn-lt"/>
              </a:rPr>
              <a:t>($360,000 x 10)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20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1" grpId="0"/>
      <p:bldP spid="675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IRS Tax Classifications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Important because they: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determine if depreciation is allowed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personal residences </a:t>
            </a:r>
            <a:r>
              <a:rPr lang="en-US" sz="2000" dirty="0" smtClean="0"/>
              <a:t>&amp;</a:t>
            </a:r>
            <a:r>
              <a:rPr lang="en-US" dirty="0" smtClean="0"/>
              <a:t> “dealer” property can’t be depreciated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may affect taxes due on sale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Net gains from sale of trade or business property (held for a year) are taxed at capital gain tax rates*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Net losses on “trade or business” property are deductible </a:t>
            </a:r>
            <a:r>
              <a:rPr lang="en-US" b="1" dirty="0" smtClean="0"/>
              <a:t>w/o limit</a:t>
            </a:r>
            <a:r>
              <a:rPr lang="en-US" dirty="0" smtClean="0"/>
              <a:t> against ordinary income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marL="768096" lvl="2" indent="0">
              <a:lnSpc>
                <a:spcPct val="90000"/>
              </a:lnSpc>
              <a:buNone/>
            </a:pPr>
            <a:endParaRPr lang="en-US" dirty="0" smtClean="0"/>
          </a:p>
          <a:p>
            <a:pPr marL="768096" lvl="2" indent="0">
              <a:lnSpc>
                <a:spcPct val="90000"/>
              </a:lnSpc>
              <a:buNone/>
            </a:pPr>
            <a:r>
              <a:rPr lang="en-US" sz="1800" dirty="0" smtClean="0"/>
              <a:t>*</a:t>
            </a:r>
            <a:r>
              <a:rPr lang="en-US" sz="1800" dirty="0"/>
              <a:t>However, the net gain on 1231 assets is treated as ordinary income to the extent of the taxpayer’s net 1231 losses clamed during the most recent </a:t>
            </a:r>
            <a:r>
              <a:rPr lang="en-US" sz="1800" dirty="0" smtClean="0"/>
              <a:t>5 years </a:t>
            </a:r>
            <a:endParaRPr lang="en-US" sz="1800" dirty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123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So…How Big are the Credits?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029200" cy="205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700" dirty="0" smtClean="0"/>
              <a:t>	</a:t>
            </a:r>
            <a:r>
              <a:rPr lang="en-US" sz="2000" dirty="0" smtClean="0"/>
              <a:t>Land acquisition                   $1,000,000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Dwelling construction            3,400,000 Site improvements	                535,000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Architectural/engineering         40,000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        Other eligible soft costs        </a:t>
            </a:r>
            <a:r>
              <a:rPr lang="en-US" sz="2000" u="sng" dirty="0" smtClean="0"/>
              <a:t>    25,000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Total development costs      $5,000,000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solidFill>
                <a:srgbClr val="73132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2100" dirty="0" smtClean="0"/>
          </a:p>
          <a:p>
            <a:pPr>
              <a:lnSpc>
                <a:spcPct val="90000"/>
              </a:lnSpc>
            </a:pPr>
            <a:endParaRPr lang="en-US" sz="2100" dirty="0" smtClean="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7200" y="3276600"/>
            <a:ext cx="8153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Assume investors/limited </a:t>
            </a:r>
            <a:r>
              <a:rPr lang="en-US" sz="2000" dirty="0">
                <a:latin typeface="+mn-lt"/>
              </a:rPr>
              <a:t>partners agree to purchase credits </a:t>
            </a:r>
            <a:r>
              <a:rPr lang="en-US" sz="2000" dirty="0" smtClean="0">
                <a:latin typeface="+mn-lt"/>
              </a:rPr>
              <a:t>from developer for </a:t>
            </a:r>
            <a:r>
              <a:rPr lang="en-US" sz="2000" dirty="0">
                <a:latin typeface="+mn-lt"/>
              </a:rPr>
              <a:t>75 cents on the dollar for a total of $2,700,000 </a:t>
            </a:r>
            <a:r>
              <a:rPr lang="en-US" dirty="0">
                <a:latin typeface="+mn-lt"/>
              </a:rPr>
              <a:t>($3,600,000 x 0.75)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457200" y="4198937"/>
            <a:ext cx="8153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% of total development costs covered by selling credits = 54% </a:t>
            </a:r>
            <a:r>
              <a:rPr lang="en-US" dirty="0">
                <a:latin typeface="+mn-lt"/>
              </a:rPr>
              <a:t>($2,700,000 / $5,000,000) </a:t>
            </a:r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457200" y="493395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Credit purchaser must be part of the ownership entity</a:t>
            </a:r>
          </a:p>
        </p:txBody>
      </p:sp>
      <p:sp>
        <p:nvSpPr>
          <p:cNvPr id="73735" name="Text Box 4"/>
          <p:cNvSpPr txBox="1">
            <a:spLocks noChangeArrowheads="1"/>
          </p:cNvSpPr>
          <p:nvPr/>
        </p:nvSpPr>
        <p:spPr bwMode="auto">
          <a:xfrm>
            <a:off x="457200" y="539115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In QCTs or DDAs, credit </a:t>
            </a:r>
            <a:r>
              <a:rPr lang="en-US" sz="2000" dirty="0" smtClean="0">
                <a:latin typeface="+mn-lt"/>
              </a:rPr>
              <a:t>is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based 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130</a:t>
            </a:r>
            <a:r>
              <a:rPr lang="en-US" sz="2000" b="1" dirty="0">
                <a:latin typeface="+mn-lt"/>
              </a:rPr>
              <a:t>%</a:t>
            </a:r>
            <a:r>
              <a:rPr lang="en-US" sz="2000" dirty="0">
                <a:latin typeface="+mn-lt"/>
              </a:rPr>
              <a:t> of the qualified basis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6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LIHTCs: What are the Economics?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Developers/syndicators sell the tax credits by creating a LP or LLC</a:t>
            </a:r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Without credits, rents would need to be MUCH higher to induce private investment</a:t>
            </a:r>
          </a:p>
          <a:p>
            <a:pPr lvl="2"/>
            <a:r>
              <a:rPr lang="en-US" dirty="0" smtClean="0"/>
              <a:t>Result? No new construction</a:t>
            </a:r>
          </a:p>
          <a:p>
            <a:pPr lvl="1"/>
            <a:r>
              <a:rPr lang="en-US" dirty="0" smtClean="0"/>
              <a:t>With credits, adequate returns can be earned even with rent restrictions  </a:t>
            </a:r>
          </a:p>
          <a:p>
            <a:r>
              <a:rPr lang="en-US" dirty="0" smtClean="0"/>
              <a:t>Majority of LIHTC projects receive other subsidies from local and/or state governments</a:t>
            </a:r>
          </a:p>
          <a:p>
            <a:pPr lvl="1"/>
            <a:r>
              <a:rPr lang="en-US" dirty="0" smtClean="0"/>
              <a:t>Below-market mortgage rates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8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So, What is a “Low-Income” Project?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76800"/>
          </a:xfrm>
        </p:spPr>
        <p:txBody>
          <a:bodyPr/>
          <a:lstStyle/>
          <a:p>
            <a:r>
              <a:rPr lang="en-US" dirty="0" smtClean="0"/>
              <a:t>Each project must meet one of the following tests </a:t>
            </a:r>
            <a:r>
              <a:rPr lang="en-US" b="1" dirty="0" smtClean="0">
                <a:solidFill>
                  <a:srgbClr val="731324"/>
                </a:solidFill>
              </a:rPr>
              <a:t>continuously</a:t>
            </a:r>
            <a:r>
              <a:rPr lang="en-US" dirty="0" smtClean="0"/>
              <a:t> for 30 years:</a:t>
            </a:r>
          </a:p>
          <a:p>
            <a:pPr lvl="1"/>
            <a:r>
              <a:rPr lang="en-US" dirty="0" smtClean="0"/>
              <a:t>“20/50” test</a:t>
            </a:r>
          </a:p>
          <a:p>
            <a:pPr lvl="1"/>
            <a:r>
              <a:rPr lang="en-US" dirty="0" smtClean="0"/>
              <a:t>“40/60” test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23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So, What is a “Low-Income” Project?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76800"/>
          </a:xfrm>
        </p:spPr>
        <p:txBody>
          <a:bodyPr/>
          <a:lstStyle/>
          <a:p>
            <a:r>
              <a:rPr lang="en-US" dirty="0" smtClean="0"/>
              <a:t>“20/50” test</a:t>
            </a:r>
          </a:p>
          <a:p>
            <a:pPr lvl="1"/>
            <a:r>
              <a:rPr lang="en-US" dirty="0" smtClean="0"/>
              <a:t>At least 20% of units are occupied by HH’s with incomes 50% or less than county median income (adjusted for family size)</a:t>
            </a:r>
          </a:p>
          <a:p>
            <a:pPr lvl="1"/>
            <a:r>
              <a:rPr lang="en-US" dirty="0" smtClean="0"/>
              <a:t>Rent of LIHTC units can’t exceed:</a:t>
            </a:r>
          </a:p>
          <a:p>
            <a:pPr lvl="2"/>
            <a:r>
              <a:rPr lang="en-US" dirty="0" smtClean="0"/>
              <a:t> 0.30 x 0.50 x county median income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7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So, What is a “Low-Income” Project?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87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“40/60” test </a:t>
            </a:r>
          </a:p>
          <a:p>
            <a:pPr lvl="1">
              <a:defRPr/>
            </a:pPr>
            <a:r>
              <a:rPr lang="en-US" dirty="0" smtClean="0"/>
              <a:t>At least 40% of units occupied by HH’s with incomes 60% or less than county median income</a:t>
            </a:r>
          </a:p>
          <a:p>
            <a:pPr lvl="1">
              <a:defRPr/>
            </a:pPr>
            <a:r>
              <a:rPr lang="en-US" dirty="0" smtClean="0"/>
              <a:t>Rent of LIHTC units can’t exceed:</a:t>
            </a:r>
          </a:p>
          <a:p>
            <a:pPr lvl="2">
              <a:defRPr/>
            </a:pPr>
            <a:r>
              <a:rPr lang="en-US" dirty="0" smtClean="0"/>
              <a:t> 0.30 x 0.60 x county median income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100% of units are designated for low income usage</a:t>
            </a:r>
            <a:r>
              <a:rPr lang="en-US" dirty="0"/>
              <a:t>, </a:t>
            </a:r>
            <a:r>
              <a:rPr lang="en-US" dirty="0" smtClean="0"/>
              <a:t>rent can’t exceed 0.30 </a:t>
            </a:r>
            <a:r>
              <a:rPr lang="en-US" dirty="0"/>
              <a:t>x 0.60 x county median income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3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LIHTC: Main Drawbacks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Required to meet 15-yr initial compliance period and subsequent 15-yr “extended use” period </a:t>
            </a:r>
          </a:p>
          <a:p>
            <a:r>
              <a:rPr lang="en-US" dirty="0" smtClean="0"/>
              <a:t>Credits subject to recapture with interest if </a:t>
            </a:r>
          </a:p>
          <a:p>
            <a:pPr lvl="1"/>
            <a:r>
              <a:rPr lang="en-US" dirty="0" smtClean="0"/>
              <a:t>criteria are not continuously satisfied for 30 years or if </a:t>
            </a:r>
          </a:p>
          <a:p>
            <a:pPr lvl="1"/>
            <a:r>
              <a:rPr lang="en-US" dirty="0" smtClean="0"/>
              <a:t>project is sold before end of 30-year compliance period</a:t>
            </a:r>
          </a:p>
          <a:p>
            <a:r>
              <a:rPr lang="en-US" dirty="0" smtClean="0"/>
              <a:t>Passive activity loss rules limit ability of individual investors in flow through ownership entities (LPs, LLCs) to use credits</a:t>
            </a:r>
          </a:p>
          <a:p>
            <a:pPr lvl="1"/>
            <a:r>
              <a:rPr lang="en-US" dirty="0" smtClean="0"/>
              <a:t>Credits purchased by c-corporations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1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LIHTCs: What are the Economics?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Developers/syndicators sell the tax credits by creating a LP or LLC</a:t>
            </a:r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Without credits, rents would need to be MUCH higher to induce private investment</a:t>
            </a:r>
          </a:p>
          <a:p>
            <a:pPr lvl="2"/>
            <a:r>
              <a:rPr lang="en-US" dirty="0" smtClean="0"/>
              <a:t>Result? No new construction</a:t>
            </a:r>
          </a:p>
          <a:p>
            <a:pPr lvl="1"/>
            <a:r>
              <a:rPr lang="en-US" dirty="0" smtClean="0"/>
              <a:t>With credits, adequate returns can be earned even with rent restrictions  </a:t>
            </a:r>
          </a:p>
          <a:p>
            <a:r>
              <a:rPr lang="en-US" dirty="0" smtClean="0"/>
              <a:t>Majority of LIHTC projects receive other subsidies from local and state governments</a:t>
            </a:r>
          </a:p>
          <a:p>
            <a:pPr lvl="1"/>
            <a:r>
              <a:rPr lang="en-US" dirty="0" smtClean="0"/>
              <a:t>Below-market mortgage rates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86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Deferring Taxes on Disposition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Like-kind exchange</a:t>
            </a:r>
          </a:p>
          <a:p>
            <a:pPr lvl="1" eaLnBrk="1" hangingPunct="1"/>
            <a:r>
              <a:rPr lang="en-US" dirty="0" smtClean="0"/>
              <a:t>Sections 1031 of Internal Revenue Code allows owners of RE, under certain conditions, to exchange property for other property </a:t>
            </a:r>
            <a:r>
              <a:rPr lang="en-US" sz="2200" dirty="0" smtClean="0"/>
              <a:t>&amp;</a:t>
            </a:r>
            <a:r>
              <a:rPr lang="en-US" dirty="0" smtClean="0"/>
              <a:t> avoid paying taxes at the time of transaction</a:t>
            </a:r>
          </a:p>
          <a:p>
            <a:pPr lvl="2" eaLnBrk="1" hangingPunct="1"/>
            <a:r>
              <a:rPr lang="en-US" dirty="0" smtClean="0"/>
              <a:t>Note: taxable gain is deferred, not eliminated</a:t>
            </a:r>
          </a:p>
          <a:p>
            <a:pPr lvl="1" eaLnBrk="1" hangingPunct="1"/>
            <a:r>
              <a:rPr lang="en-US" dirty="0" smtClean="0"/>
              <a:t>Like-kind exchanges have become commonplace in recent years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Tax Factors Affecting Homeowners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i="1" u="sng" dirty="0" smtClean="0"/>
              <a:t>Deduction of Mortgage Interest</a:t>
            </a:r>
            <a:r>
              <a:rPr lang="en-US" i="1" dirty="0" smtClean="0"/>
              <a:t>:</a:t>
            </a:r>
            <a:endParaRPr lang="en-US" dirty="0" smtClean="0"/>
          </a:p>
          <a:p>
            <a:pPr lvl="1" eaLnBrk="1" hangingPunct="1"/>
            <a:r>
              <a:rPr lang="en-US" dirty="0" smtClean="0"/>
              <a:t>Benefit is proportional to owner’s marginal tax bracket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300" dirty="0" smtClean="0"/>
              <a:t>After-tax cost of </a:t>
            </a:r>
            <a:r>
              <a:rPr lang="en-US" sz="2300" dirty="0" err="1" smtClean="0"/>
              <a:t>pmt</a:t>
            </a:r>
            <a:r>
              <a:rPr lang="en-US" sz="2300" dirty="0" smtClean="0"/>
              <a:t> = </a:t>
            </a:r>
            <a:r>
              <a:rPr lang="en-US" sz="2300" dirty="0" err="1" smtClean="0"/>
              <a:t>pmt</a:t>
            </a:r>
            <a:r>
              <a:rPr lang="en-US" sz="2300" dirty="0" smtClean="0"/>
              <a:t> - tax savings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	         </a:t>
            </a:r>
            <a:r>
              <a:rPr lang="en-US" sz="2300" dirty="0" smtClean="0"/>
              <a:t>= </a:t>
            </a:r>
            <a:r>
              <a:rPr lang="en-US" sz="2300" dirty="0" err="1" smtClean="0"/>
              <a:t>pmt</a:t>
            </a:r>
            <a:r>
              <a:rPr lang="en-US" sz="2300" dirty="0" smtClean="0"/>
              <a:t> - (interest x tax rate)</a:t>
            </a:r>
          </a:p>
        </p:txBody>
      </p:sp>
      <p:pic>
        <p:nvPicPr>
          <p:cNvPr id="72708" name="Picture 4" descr="ANS0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52800"/>
            <a:ext cx="2501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33800" y="3962400"/>
            <a:ext cx="4800600" cy="708025"/>
          </a:xfrm>
          <a:prstGeom prst="rect">
            <a:avLst/>
          </a:prstGeom>
          <a:noFill/>
          <a:ln w="19050" algn="ctr">
            <a:solidFill>
              <a:srgbClr val="303F7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>
                <a:solidFill>
                  <a:srgbClr val="303F70"/>
                </a:solidFill>
              </a:rPr>
              <a:t>Note: The itemized deductions of upper income household are phased out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9144000" cy="10223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Tax Advantages of Home Ownership: Mortgage Interest Deduction</a:t>
            </a: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2398713" y="1828800"/>
            <a:ext cx="5410200" cy="3048000"/>
            <a:chOff x="1008" y="1536"/>
            <a:chExt cx="3408" cy="192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3759" name="AutoShape 4"/>
            <p:cNvSpPr>
              <a:spLocks noChangeArrowheads="1"/>
            </p:cNvSpPr>
            <p:nvPr/>
          </p:nvSpPr>
          <p:spPr bwMode="auto">
            <a:xfrm flipV="1">
              <a:off x="1008" y="1536"/>
              <a:ext cx="3408" cy="1920"/>
            </a:xfrm>
            <a:prstGeom prst="flowChartManualInput">
              <a:avLst/>
            </a:prstGeom>
            <a:grpFill/>
            <a:ln w="9525" algn="ctr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Text Box 5"/>
            <p:cNvSpPr txBox="1">
              <a:spLocks noChangeArrowheads="1"/>
            </p:cNvSpPr>
            <p:nvPr/>
          </p:nvSpPr>
          <p:spPr bwMode="auto">
            <a:xfrm>
              <a:off x="1390" y="1536"/>
              <a:ext cx="2571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333399"/>
                  </a:solidFill>
                </a:rPr>
                <a:t>Monthly Loan Payment</a:t>
              </a:r>
            </a:p>
          </p:txBody>
        </p:sp>
        <p:pic>
          <p:nvPicPr>
            <p:cNvPr id="73761" name="Picture 6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1" y="1953"/>
              <a:ext cx="580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3762" name="Picture 7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2" y="1995"/>
              <a:ext cx="580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3763" name="Picture 8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5" y="2037"/>
              <a:ext cx="580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3764" name="Picture 9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7" y="2079"/>
              <a:ext cx="580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3765" name="Picture 10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88" y="2120"/>
              <a:ext cx="580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3766" name="Picture 11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1" y="2538"/>
              <a:ext cx="580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3767" name="Picture 12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2" y="2579"/>
              <a:ext cx="580" cy="4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3768" name="Picture 13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5" y="2663"/>
              <a:ext cx="580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675313" y="3733800"/>
            <a:ext cx="1892300" cy="685800"/>
            <a:chOff x="3076" y="2746"/>
            <a:chExt cx="1192" cy="475"/>
          </a:xfrm>
        </p:grpSpPr>
        <p:pic>
          <p:nvPicPr>
            <p:cNvPr id="73757" name="Picture 15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6" y="2746"/>
              <a:ext cx="580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8" name="Picture 16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88" y="2788"/>
              <a:ext cx="580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98513" y="2557463"/>
            <a:ext cx="1792287" cy="461962"/>
            <a:chOff x="0" y="1632"/>
            <a:chExt cx="1129" cy="291"/>
          </a:xfrm>
        </p:grpSpPr>
        <p:sp>
          <p:nvSpPr>
            <p:cNvPr id="73755" name="Text Box 18"/>
            <p:cNvSpPr txBox="1">
              <a:spLocks noChangeArrowheads="1"/>
            </p:cNvSpPr>
            <p:nvPr/>
          </p:nvSpPr>
          <p:spPr bwMode="auto">
            <a:xfrm>
              <a:off x="0" y="1632"/>
              <a:ext cx="86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Principal</a:t>
              </a:r>
            </a:p>
          </p:txBody>
        </p:sp>
        <p:sp>
          <p:nvSpPr>
            <p:cNvPr id="73756" name="Line 19"/>
            <p:cNvSpPr>
              <a:spLocks noChangeShapeType="1"/>
            </p:cNvSpPr>
            <p:nvPr/>
          </p:nvSpPr>
          <p:spPr bwMode="auto">
            <a:xfrm>
              <a:off x="793" y="1797"/>
              <a:ext cx="336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074738" y="2514600"/>
            <a:ext cx="6581775" cy="2406650"/>
            <a:chOff x="174" y="1920"/>
            <a:chExt cx="4146" cy="1516"/>
          </a:xfrm>
        </p:grpSpPr>
        <p:grpSp>
          <p:nvGrpSpPr>
            <p:cNvPr id="73746" name="Group 21"/>
            <p:cNvGrpSpPr>
              <a:grpSpLocks/>
            </p:cNvGrpSpPr>
            <p:nvPr/>
          </p:nvGrpSpPr>
          <p:grpSpPr bwMode="auto">
            <a:xfrm>
              <a:off x="1104" y="1920"/>
              <a:ext cx="3216" cy="1392"/>
              <a:chOff x="1104" y="1920"/>
              <a:chExt cx="3216" cy="1392"/>
            </a:xfrm>
          </p:grpSpPr>
          <p:sp>
            <p:nvSpPr>
              <p:cNvPr id="73749" name="Line 22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544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" name="Line 23"/>
              <p:cNvSpPr>
                <a:spLocks noChangeShapeType="1"/>
              </p:cNvSpPr>
              <p:nvPr/>
            </p:nvSpPr>
            <p:spPr bwMode="auto">
              <a:xfrm>
                <a:off x="4320" y="1968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" name="Line 24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" name="Line 25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3216" cy="3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26"/>
              <p:cNvSpPr>
                <a:spLocks noChangeShapeType="1"/>
              </p:cNvSpPr>
              <p:nvPr/>
            </p:nvSpPr>
            <p:spPr bwMode="auto">
              <a:xfrm flipV="1">
                <a:off x="1104" y="2448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Line 27"/>
              <p:cNvSpPr>
                <a:spLocks noChangeShapeType="1"/>
              </p:cNvSpPr>
              <p:nvPr/>
            </p:nvSpPr>
            <p:spPr bwMode="auto">
              <a:xfrm>
                <a:off x="1104" y="2448"/>
                <a:ext cx="672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47" name="Text Box 28"/>
            <p:cNvSpPr txBox="1">
              <a:spLocks noChangeArrowheads="1"/>
            </p:cNvSpPr>
            <p:nvPr/>
          </p:nvSpPr>
          <p:spPr bwMode="auto">
            <a:xfrm>
              <a:off x="174" y="3145"/>
              <a:ext cx="76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99"/>
                  </a:solidFill>
                </a:rPr>
                <a:t>Interest</a:t>
              </a:r>
            </a:p>
          </p:txBody>
        </p:sp>
        <p:sp>
          <p:nvSpPr>
            <p:cNvPr id="73748" name="Line 29"/>
            <p:cNvSpPr>
              <a:spLocks noChangeShapeType="1"/>
            </p:cNvSpPr>
            <p:nvPr/>
          </p:nvSpPr>
          <p:spPr bwMode="auto">
            <a:xfrm flipV="1">
              <a:off x="960" y="3072"/>
              <a:ext cx="62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751513" y="3733800"/>
            <a:ext cx="1752600" cy="990600"/>
            <a:chOff x="3120" y="2640"/>
            <a:chExt cx="1104" cy="624"/>
          </a:xfrm>
        </p:grpSpPr>
        <p:grpSp>
          <p:nvGrpSpPr>
            <p:cNvPr id="73740" name="Group 31"/>
            <p:cNvGrpSpPr>
              <a:grpSpLocks/>
            </p:cNvGrpSpPr>
            <p:nvPr/>
          </p:nvGrpSpPr>
          <p:grpSpPr bwMode="auto">
            <a:xfrm>
              <a:off x="3744" y="2736"/>
              <a:ext cx="480" cy="528"/>
              <a:chOff x="3744" y="2736"/>
              <a:chExt cx="480" cy="528"/>
            </a:xfrm>
          </p:grpSpPr>
          <p:sp>
            <p:nvSpPr>
              <p:cNvPr id="73744" name="Line 32"/>
              <p:cNvSpPr>
                <a:spLocks noChangeShapeType="1"/>
              </p:cNvSpPr>
              <p:nvPr/>
            </p:nvSpPr>
            <p:spPr bwMode="auto">
              <a:xfrm>
                <a:off x="3744" y="2736"/>
                <a:ext cx="480" cy="52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" name="Line 33"/>
              <p:cNvSpPr>
                <a:spLocks noChangeShapeType="1"/>
              </p:cNvSpPr>
              <p:nvPr/>
            </p:nvSpPr>
            <p:spPr bwMode="auto">
              <a:xfrm flipH="1">
                <a:off x="3792" y="2736"/>
                <a:ext cx="384" cy="48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41" name="Group 34"/>
            <p:cNvGrpSpPr>
              <a:grpSpLocks/>
            </p:cNvGrpSpPr>
            <p:nvPr/>
          </p:nvGrpSpPr>
          <p:grpSpPr bwMode="auto">
            <a:xfrm>
              <a:off x="3120" y="2640"/>
              <a:ext cx="480" cy="528"/>
              <a:chOff x="3744" y="2736"/>
              <a:chExt cx="480" cy="528"/>
            </a:xfrm>
          </p:grpSpPr>
          <p:sp>
            <p:nvSpPr>
              <p:cNvPr id="73742" name="Line 35"/>
              <p:cNvSpPr>
                <a:spLocks noChangeShapeType="1"/>
              </p:cNvSpPr>
              <p:nvPr/>
            </p:nvSpPr>
            <p:spPr bwMode="auto">
              <a:xfrm>
                <a:off x="3744" y="2736"/>
                <a:ext cx="480" cy="52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Line 36"/>
              <p:cNvSpPr>
                <a:spLocks noChangeShapeType="1"/>
              </p:cNvSpPr>
              <p:nvPr/>
            </p:nvSpPr>
            <p:spPr bwMode="auto">
              <a:xfrm flipH="1">
                <a:off x="3792" y="2736"/>
                <a:ext cx="384" cy="48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76400" y="4724400"/>
            <a:ext cx="4953000" cy="1363663"/>
            <a:chOff x="1056" y="2955"/>
            <a:chExt cx="3120" cy="859"/>
          </a:xfrm>
        </p:grpSpPr>
        <p:sp>
          <p:nvSpPr>
            <p:cNvPr id="73738" name="Text Box 38"/>
            <p:cNvSpPr txBox="1">
              <a:spLocks noChangeArrowheads="1"/>
            </p:cNvSpPr>
            <p:nvPr/>
          </p:nvSpPr>
          <p:spPr bwMode="auto">
            <a:xfrm>
              <a:off x="1056" y="3291"/>
              <a:ext cx="266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333399"/>
                  </a:solidFill>
                </a:rPr>
                <a:t>Reduction of interest cost </a:t>
              </a:r>
            </a:p>
            <a:p>
              <a:pPr algn="ctr"/>
              <a:r>
                <a:rPr lang="en-US" sz="2400">
                  <a:solidFill>
                    <a:srgbClr val="333399"/>
                  </a:solidFill>
                </a:rPr>
                <a:t>through income tax deduction</a:t>
              </a:r>
            </a:p>
          </p:txBody>
        </p:sp>
        <p:sp>
          <p:nvSpPr>
            <p:cNvPr id="73739" name="Line 39"/>
            <p:cNvSpPr>
              <a:spLocks noChangeShapeType="1"/>
            </p:cNvSpPr>
            <p:nvPr/>
          </p:nvSpPr>
          <p:spPr bwMode="auto">
            <a:xfrm flipV="1">
              <a:off x="3504" y="2955"/>
              <a:ext cx="67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7" name="Line 39"/>
          <p:cNvSpPr>
            <a:spLocks noChangeShapeType="1"/>
          </p:cNvSpPr>
          <p:nvPr/>
        </p:nvSpPr>
        <p:spPr bwMode="auto">
          <a:xfrm flipV="1">
            <a:off x="5562600" y="4572000"/>
            <a:ext cx="3048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IRS Tax Classifications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82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Investment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Losses on sales of investment assets are generally limited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Generally can’t be depreciated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Is rental RE “investment property” or “trade or business” (Section 1231) property?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5830888"/>
            <a:ext cx="8229600" cy="646112"/>
          </a:xfrm>
          <a:prstGeom prst="rect">
            <a:avLst/>
          </a:prstGeom>
          <a:noFill/>
          <a:ln w="19050" algn="ctr">
            <a:solidFill>
              <a:srgbClr val="303F7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http://www.irs.gov/index.html</a:t>
            </a:r>
            <a:endParaRPr lang="en-US" dirty="0"/>
          </a:p>
          <a:p>
            <a:pPr algn="ctr"/>
            <a:r>
              <a:rPr lang="en-US" dirty="0"/>
              <a:t>IRS website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Tax Factors Affecting Homeowners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eaLnBrk="1" hangingPunct="1"/>
            <a:r>
              <a:rPr lang="en-US" i="1" u="sng" dirty="0" smtClean="0"/>
              <a:t>Deduction of Property Taxes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Assume: 6,000 in taxes; 28% marginal tax 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600" dirty="0" smtClean="0"/>
              <a:t>After-tax cost of </a:t>
            </a:r>
            <a:r>
              <a:rPr lang="en-US" sz="2600" dirty="0" err="1" smtClean="0"/>
              <a:t>pmt</a:t>
            </a:r>
            <a:r>
              <a:rPr lang="en-US" sz="2600" dirty="0" smtClean="0"/>
              <a:t> = </a:t>
            </a:r>
            <a:r>
              <a:rPr lang="en-US" sz="2600" dirty="0" err="1" smtClean="0"/>
              <a:t>pmt</a:t>
            </a:r>
            <a:r>
              <a:rPr lang="en-US" sz="2600" dirty="0" smtClean="0"/>
              <a:t> - tax savings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					   = $6,000 - ($6,000 x 0.28)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		   = </a:t>
            </a:r>
            <a:r>
              <a:rPr lang="en-US" sz="2600" dirty="0" smtClean="0"/>
              <a:t>$4,320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0223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Tax Advantages of Home Ownership: Property Tax Deduction</a:t>
            </a:r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2398713" y="1752600"/>
            <a:ext cx="5410200" cy="3243263"/>
            <a:chOff x="1511" y="1515"/>
            <a:chExt cx="3408" cy="192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76824" name="Group 3"/>
            <p:cNvGrpSpPr>
              <a:grpSpLocks/>
            </p:cNvGrpSpPr>
            <p:nvPr/>
          </p:nvGrpSpPr>
          <p:grpSpPr bwMode="auto">
            <a:xfrm>
              <a:off x="1511" y="1515"/>
              <a:ext cx="3408" cy="1920"/>
              <a:chOff x="1511" y="1515"/>
              <a:chExt cx="3408" cy="1920"/>
            </a:xfrm>
            <a:grpFill/>
          </p:grpSpPr>
          <p:sp>
            <p:nvSpPr>
              <p:cNvPr id="76826" name="AutoShape 4"/>
              <p:cNvSpPr>
                <a:spLocks noChangeArrowheads="1"/>
              </p:cNvSpPr>
              <p:nvPr/>
            </p:nvSpPr>
            <p:spPr bwMode="auto">
              <a:xfrm flipV="1">
                <a:off x="1511" y="1515"/>
                <a:ext cx="3408" cy="1920"/>
              </a:xfrm>
              <a:prstGeom prst="flowChartManualInput">
                <a:avLst/>
              </a:prstGeom>
              <a:grpFill/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6827" name="Picture 5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64" y="1932"/>
                <a:ext cx="580" cy="4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8" name="Picture 6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15" y="1974"/>
                <a:ext cx="580" cy="4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9" name="Picture 7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2016"/>
                <a:ext cx="580" cy="4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0" name="Picture 8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40" y="2058"/>
                <a:ext cx="580" cy="4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1" name="Picture 9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91" y="2099"/>
                <a:ext cx="580" cy="4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2" name="Picture 10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64" y="2517"/>
                <a:ext cx="580" cy="4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3" name="Picture 11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15" y="2558"/>
                <a:ext cx="580" cy="4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25" name="Text Box 12"/>
            <p:cNvSpPr txBox="1">
              <a:spLocks noChangeArrowheads="1"/>
            </p:cNvSpPr>
            <p:nvPr/>
          </p:nvSpPr>
          <p:spPr bwMode="auto">
            <a:xfrm>
              <a:off x="1536" y="1536"/>
              <a:ext cx="3306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333399"/>
                  </a:solidFill>
                </a:rPr>
                <a:t>Annual Property Tax Payment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48200" y="3541713"/>
            <a:ext cx="2919413" cy="725487"/>
            <a:chOff x="2928" y="2642"/>
            <a:chExt cx="1839" cy="457"/>
          </a:xfrm>
        </p:grpSpPr>
        <p:pic>
          <p:nvPicPr>
            <p:cNvPr id="76820" name="Picture 15" descr="j023034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2642"/>
              <a:ext cx="580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821" name="Group 16"/>
            <p:cNvGrpSpPr>
              <a:grpSpLocks/>
            </p:cNvGrpSpPr>
            <p:nvPr/>
          </p:nvGrpSpPr>
          <p:grpSpPr bwMode="auto">
            <a:xfrm>
              <a:off x="3575" y="2667"/>
              <a:ext cx="1192" cy="432"/>
              <a:chOff x="3076" y="2746"/>
              <a:chExt cx="1192" cy="475"/>
            </a:xfrm>
          </p:grpSpPr>
          <p:pic>
            <p:nvPicPr>
              <p:cNvPr id="76822" name="Picture 17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6" y="2746"/>
                <a:ext cx="580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3" name="Picture 18" descr="j023034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88" y="2788"/>
                <a:ext cx="580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219200" y="4495800"/>
            <a:ext cx="5562600" cy="762000"/>
            <a:chOff x="768" y="3049"/>
            <a:chExt cx="3504" cy="882"/>
          </a:xfrm>
        </p:grpSpPr>
        <p:sp>
          <p:nvSpPr>
            <p:cNvPr id="76818" name="Text Box 20"/>
            <p:cNvSpPr txBox="1">
              <a:spLocks noChangeArrowheads="1"/>
            </p:cNvSpPr>
            <p:nvPr/>
          </p:nvSpPr>
          <p:spPr bwMode="auto">
            <a:xfrm>
              <a:off x="768" y="3408"/>
              <a:ext cx="269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333399"/>
                  </a:solidFill>
                </a:rPr>
                <a:t>Reduction of property tax cost</a:t>
              </a:r>
            </a:p>
            <a:p>
              <a:pPr algn="ctr"/>
              <a:r>
                <a:rPr lang="en-US" sz="2400">
                  <a:solidFill>
                    <a:srgbClr val="333399"/>
                  </a:solidFill>
                </a:rPr>
                <a:t>through income tax deduction</a:t>
              </a:r>
            </a:p>
          </p:txBody>
        </p:sp>
        <p:sp>
          <p:nvSpPr>
            <p:cNvPr id="76819" name="Line 21"/>
            <p:cNvSpPr>
              <a:spLocks noChangeShapeType="1"/>
            </p:cNvSpPr>
            <p:nvPr/>
          </p:nvSpPr>
          <p:spPr bwMode="auto">
            <a:xfrm flipV="1">
              <a:off x="3479" y="3049"/>
              <a:ext cx="793" cy="4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724400" y="3505200"/>
            <a:ext cx="2779713" cy="1033463"/>
            <a:chOff x="2976" y="2592"/>
            <a:chExt cx="1751" cy="651"/>
          </a:xfrm>
        </p:grpSpPr>
        <p:grpSp>
          <p:nvGrpSpPr>
            <p:cNvPr id="76809" name="Group 23"/>
            <p:cNvGrpSpPr>
              <a:grpSpLocks/>
            </p:cNvGrpSpPr>
            <p:nvPr/>
          </p:nvGrpSpPr>
          <p:grpSpPr bwMode="auto">
            <a:xfrm>
              <a:off x="4247" y="2715"/>
              <a:ext cx="480" cy="528"/>
              <a:chOff x="3744" y="2736"/>
              <a:chExt cx="480" cy="528"/>
            </a:xfrm>
          </p:grpSpPr>
          <p:sp>
            <p:nvSpPr>
              <p:cNvPr id="76816" name="Line 24"/>
              <p:cNvSpPr>
                <a:spLocks noChangeShapeType="1"/>
              </p:cNvSpPr>
              <p:nvPr/>
            </p:nvSpPr>
            <p:spPr bwMode="auto">
              <a:xfrm>
                <a:off x="3744" y="2736"/>
                <a:ext cx="480" cy="52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7" name="Line 25"/>
              <p:cNvSpPr>
                <a:spLocks noChangeShapeType="1"/>
              </p:cNvSpPr>
              <p:nvPr/>
            </p:nvSpPr>
            <p:spPr bwMode="auto">
              <a:xfrm flipH="1">
                <a:off x="3792" y="2736"/>
                <a:ext cx="384" cy="48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0" name="Group 26"/>
            <p:cNvGrpSpPr>
              <a:grpSpLocks/>
            </p:cNvGrpSpPr>
            <p:nvPr/>
          </p:nvGrpSpPr>
          <p:grpSpPr bwMode="auto">
            <a:xfrm>
              <a:off x="3623" y="2619"/>
              <a:ext cx="480" cy="528"/>
              <a:chOff x="3744" y="2736"/>
              <a:chExt cx="480" cy="528"/>
            </a:xfrm>
          </p:grpSpPr>
          <p:sp>
            <p:nvSpPr>
              <p:cNvPr id="76814" name="Line 27"/>
              <p:cNvSpPr>
                <a:spLocks noChangeShapeType="1"/>
              </p:cNvSpPr>
              <p:nvPr/>
            </p:nvSpPr>
            <p:spPr bwMode="auto">
              <a:xfrm>
                <a:off x="3744" y="2736"/>
                <a:ext cx="480" cy="52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5" name="Line 28"/>
              <p:cNvSpPr>
                <a:spLocks noChangeShapeType="1"/>
              </p:cNvSpPr>
              <p:nvPr/>
            </p:nvSpPr>
            <p:spPr bwMode="auto">
              <a:xfrm flipH="1">
                <a:off x="3792" y="2736"/>
                <a:ext cx="384" cy="48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1" name="Group 29"/>
            <p:cNvGrpSpPr>
              <a:grpSpLocks/>
            </p:cNvGrpSpPr>
            <p:nvPr/>
          </p:nvGrpSpPr>
          <p:grpSpPr bwMode="auto">
            <a:xfrm>
              <a:off x="2976" y="2592"/>
              <a:ext cx="480" cy="528"/>
              <a:chOff x="3744" y="2736"/>
              <a:chExt cx="480" cy="528"/>
            </a:xfrm>
          </p:grpSpPr>
          <p:sp>
            <p:nvSpPr>
              <p:cNvPr id="76812" name="Line 30"/>
              <p:cNvSpPr>
                <a:spLocks noChangeShapeType="1"/>
              </p:cNvSpPr>
              <p:nvPr/>
            </p:nvSpPr>
            <p:spPr bwMode="auto">
              <a:xfrm>
                <a:off x="3744" y="2736"/>
                <a:ext cx="480" cy="52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3" name="Line 31"/>
              <p:cNvSpPr>
                <a:spLocks noChangeShapeType="1"/>
              </p:cNvSpPr>
              <p:nvPr/>
            </p:nvSpPr>
            <p:spPr bwMode="auto">
              <a:xfrm flipH="1">
                <a:off x="3792" y="2736"/>
                <a:ext cx="384" cy="48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07" name="Line 21"/>
          <p:cNvSpPr>
            <a:spLocks noChangeShapeType="1"/>
          </p:cNvSpPr>
          <p:nvPr/>
        </p:nvSpPr>
        <p:spPr bwMode="auto">
          <a:xfrm flipV="1">
            <a:off x="5486400" y="4419600"/>
            <a:ext cx="3048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21"/>
          <p:cNvSpPr>
            <a:spLocks noChangeShapeType="1"/>
          </p:cNvSpPr>
          <p:nvPr/>
        </p:nvSpPr>
        <p:spPr bwMode="auto">
          <a:xfrm flipH="1" flipV="1">
            <a:off x="5181600" y="4267200"/>
            <a:ext cx="3048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Tax Factors Affecting Homeowners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800600"/>
          </a:xfrm>
        </p:spPr>
        <p:txBody>
          <a:bodyPr/>
          <a:lstStyle/>
          <a:p>
            <a:pPr eaLnBrk="1" hangingPunct="1"/>
            <a:r>
              <a:rPr lang="en-US" i="1" u="sng" dirty="0" smtClean="0"/>
              <a:t>Exclusion of Capital Gains Tax for Homeowners</a:t>
            </a:r>
            <a:endParaRPr lang="en-US" dirty="0" smtClean="0"/>
          </a:p>
          <a:p>
            <a:pPr lvl="1" eaLnBrk="1" hangingPunct="1"/>
            <a:r>
              <a:rPr lang="en-US" dirty="0" smtClean="0"/>
              <a:t>Individuals can exclude $250,000 ($500,000 for married filing jointly) of taxable gain realized on sale of personal residence</a:t>
            </a:r>
          </a:p>
          <a:p>
            <a:pPr lvl="2"/>
            <a:r>
              <a:rPr lang="en-US" dirty="0" smtClean="0"/>
              <a:t>Taxable gain = NSP – adjusted basis</a:t>
            </a:r>
          </a:p>
          <a:p>
            <a:pPr lvl="1" eaLnBrk="1" hangingPunct="1"/>
            <a:r>
              <a:rPr lang="en-US" dirty="0" smtClean="0"/>
              <a:t>To qualify, taxpayer must have owned </a:t>
            </a:r>
            <a:r>
              <a:rPr lang="en-US" sz="2000" dirty="0" smtClean="0"/>
              <a:t>&amp;</a:t>
            </a:r>
            <a:r>
              <a:rPr lang="en-US" dirty="0" smtClean="0"/>
              <a:t> used property as his/her/their personal residence for at least two years during prior five years before sale 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5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Tax Factors Affecting Homeowners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i="1" u="sng" dirty="0" smtClean="0"/>
              <a:t>Discount Points Paid at Origination</a:t>
            </a: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300" dirty="0" smtClean="0"/>
              <a:t>Fully deductible in year paid</a:t>
            </a:r>
          </a:p>
          <a:p>
            <a:pPr eaLnBrk="1" hangingPunct="1">
              <a:lnSpc>
                <a:spcPct val="110000"/>
              </a:lnSpc>
            </a:pPr>
            <a:r>
              <a:rPr lang="en-US" i="1" u="sng" dirty="0" smtClean="0"/>
              <a:t>Discount Points Paid on Mortgage Refinancing</a:t>
            </a: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300" dirty="0" smtClean="0"/>
              <a:t>Amortized over life of loan</a:t>
            </a:r>
          </a:p>
          <a:p>
            <a:pPr eaLnBrk="1" hangingPunct="1">
              <a:lnSpc>
                <a:spcPct val="110000"/>
              </a:lnSpc>
            </a:pPr>
            <a:r>
              <a:rPr lang="en-US" i="1" u="sng" dirty="0" smtClean="0"/>
              <a:t>Other "Closing Costs" Charged by the Lender</a:t>
            </a:r>
            <a:endParaRPr lang="en-US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300" dirty="0" smtClean="0"/>
              <a:t>Added to tax basis (</a:t>
            </a:r>
            <a:r>
              <a:rPr lang="en-US" sz="2300" dirty="0" err="1" smtClean="0"/>
              <a:t>i.e</a:t>
            </a:r>
            <a:r>
              <a:rPr lang="en-US" sz="2300" dirty="0" smtClean="0"/>
              <a:t>, </a:t>
            </a:r>
            <a:r>
              <a:rPr lang="en-US" sz="2300" u="sng" dirty="0" smtClean="0"/>
              <a:t>not</a:t>
            </a:r>
            <a:r>
              <a:rPr lang="en-US" sz="2300" dirty="0" smtClean="0"/>
              <a:t> deductible)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 smtClean="0"/>
              <a:t>Examples: Origination fee, credit checks, property appraisal, lender's attorneys fees</a:t>
            </a:r>
          </a:p>
          <a:p>
            <a:pPr eaLnBrk="1" hangingPunct="1">
              <a:lnSpc>
                <a:spcPct val="110000"/>
              </a:lnSpc>
            </a:pPr>
            <a:r>
              <a:rPr lang="en-US" i="1" u="sng" dirty="0" smtClean="0"/>
              <a:t>Costs Associated with Acquiring Property (Not the Mortgage)?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0015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Deduction of Mtg. Interest is Not Primary Homeowner Tax Benefit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marL="533400" indent="-533400"/>
            <a:r>
              <a:rPr lang="en-US" sz="2400" dirty="0" smtClean="0"/>
              <a:t>Assume household has $400,000 in wealth invested at average rate of 5%, generating $20,000 in investment income</a:t>
            </a:r>
          </a:p>
          <a:p>
            <a:pPr marL="533400" indent="-533400">
              <a:buFontTx/>
              <a:buAutoNum type="arabicPeriod"/>
            </a:pPr>
            <a:r>
              <a:rPr lang="en-US" sz="2400" dirty="0" smtClean="0"/>
              <a:t>Household purchases $200,000 home with all cash</a:t>
            </a:r>
          </a:p>
          <a:p>
            <a:pPr marL="952500" lvl="1" indent="-495300"/>
            <a:r>
              <a:rPr lang="en-US" dirty="0" smtClean="0"/>
              <a:t>Tax effect? TI reduced by $10,000 </a:t>
            </a:r>
            <a:r>
              <a:rPr lang="en-US" sz="1800" dirty="0" smtClean="0"/>
              <a:t>(0.05 x $200,000)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dirty="0" smtClean="0"/>
              <a:t>2.  Household purchases $200,000 home with $40,000 cash </a:t>
            </a:r>
            <a:r>
              <a:rPr lang="en-US" sz="2200" dirty="0" smtClean="0"/>
              <a:t>&amp;</a:t>
            </a:r>
            <a:r>
              <a:rPr lang="en-US" sz="2400" dirty="0" smtClean="0"/>
              <a:t> $160,000, 5% mortgage</a:t>
            </a:r>
          </a:p>
          <a:p>
            <a:pPr marL="952500" lvl="1" indent="-495300"/>
            <a:r>
              <a:rPr lang="en-US" dirty="0" smtClean="0"/>
              <a:t>Tax effect? TI reduced by $10,000 </a:t>
            </a:r>
          </a:p>
          <a:p>
            <a:pPr marL="952500" lvl="1" indent="-495300">
              <a:buFontTx/>
              <a:buNone/>
            </a:pPr>
            <a:r>
              <a:rPr lang="en-US" sz="2000" dirty="0" smtClean="0"/>
              <a:t>	$  2,000 = decrease in invest. income (0.05 x $40,000)</a:t>
            </a:r>
          </a:p>
          <a:p>
            <a:pPr marL="952500" lvl="1" indent="-495300">
              <a:buFontTx/>
              <a:buNone/>
            </a:pPr>
            <a:r>
              <a:rPr lang="en-US" sz="2000" u="sng" dirty="0" smtClean="0"/>
              <a:t> 	$  8,000</a:t>
            </a:r>
            <a:r>
              <a:rPr lang="en-US" sz="2000" dirty="0" smtClean="0"/>
              <a:t> = int. deduction (0.05 x $160,000)</a:t>
            </a:r>
          </a:p>
          <a:p>
            <a:pPr marL="952500" lvl="1" indent="-495300">
              <a:buFontTx/>
              <a:buNone/>
            </a:pPr>
            <a:r>
              <a:rPr lang="en-US" sz="2000" dirty="0" smtClean="0"/>
              <a:t>	$10,000 = Total reduction in taxable income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0015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Deduction of Mtg. Interest is Not Primary Homeowner Tax Benefit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572000"/>
          </a:xfrm>
        </p:spPr>
        <p:txBody>
          <a:bodyPr/>
          <a:lstStyle/>
          <a:p>
            <a:pPr marL="533400" indent="-533400"/>
            <a:r>
              <a:rPr lang="en-US" dirty="0" smtClean="0"/>
              <a:t>So….if cost of mortgage is ≈ borrower's opportunity cost of invested equity (a reasonable assumption), replacing equity financing with more debt financing does </a:t>
            </a:r>
            <a:r>
              <a:rPr lang="en-US" b="1" dirty="0" smtClean="0"/>
              <a:t>NOT</a:t>
            </a:r>
            <a:r>
              <a:rPr lang="en-US" dirty="0" smtClean="0"/>
              <a:t> reduce tax liability</a:t>
            </a:r>
          </a:p>
          <a:p>
            <a:pPr marL="533400" indent="-533400"/>
            <a:r>
              <a:rPr lang="en-US" dirty="0" smtClean="0"/>
              <a:t>Moreover, phase-out of itemized deductions for higher income households may actually cause, at some LTV, equity financing to be preferred to debt financing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00150"/>
          </a:xfrm>
        </p:spPr>
        <p:txBody>
          <a:bodyPr>
            <a:noAutofit/>
          </a:bodyPr>
          <a:lstStyle/>
          <a:p>
            <a:r>
              <a:rPr lang="en-US" sz="4000" dirty="0" smtClean="0"/>
              <a:t>So….What is Primary Tax Benefit of Owner-Occupied Housing?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495800"/>
          </a:xfrm>
        </p:spPr>
        <p:txBody>
          <a:bodyPr/>
          <a:lstStyle/>
          <a:p>
            <a:r>
              <a:rPr lang="en-US" dirty="0" smtClean="0"/>
              <a:t>The non-taxation of return on equity….</a:t>
            </a:r>
          </a:p>
          <a:p>
            <a:pPr lvl="1"/>
            <a:r>
              <a:rPr lang="en-US" dirty="0" smtClean="0"/>
              <a:t>Periodic “implicit” rental income is not taxed if you own a home </a:t>
            </a:r>
            <a:r>
              <a:rPr lang="en-US" sz="2200" dirty="0" smtClean="0"/>
              <a:t>&amp;</a:t>
            </a:r>
            <a:r>
              <a:rPr lang="en-US" dirty="0" smtClean="0"/>
              <a:t> rent it to yourself</a:t>
            </a:r>
          </a:p>
          <a:p>
            <a:pPr lvl="1"/>
            <a:r>
              <a:rPr lang="en-US" dirty="0" smtClean="0"/>
              <a:t>Capital gains are, effectively, not taxed for most households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End of Chapter 20</a:t>
            </a:r>
          </a:p>
          <a:p>
            <a:pPr eaLnBrk="1" hangingPunct="1"/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bg1"/>
                </a:solidFill>
              </a:rPr>
              <a:t>Copyright © 2018 McGraw-Hill Education. All rights reserved. No reproduction or distribution without the prior written consent of McGraw-Hill Education</a:t>
            </a:r>
            <a:r>
              <a:rPr lang="en-US" i="1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Income Subject to Taxation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14400" y="2209800"/>
            <a:ext cx="2057400" cy="2794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+</a:t>
            </a:r>
            <a:r>
              <a:rPr lang="en-US" sz="2800" dirty="0"/>
              <a:t> </a:t>
            </a:r>
            <a:r>
              <a:rPr lang="en-US" sz="1600" dirty="0"/>
              <a:t>Salary Income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dirty="0"/>
              <a:t>+ Consulting Income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1600" dirty="0"/>
              <a:t>+ Sales 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1600" dirty="0"/>
              <a:t>   Commissions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/>
              <a:t>=</a:t>
            </a:r>
            <a:r>
              <a:rPr lang="en-US" sz="1600" dirty="0"/>
              <a:t> </a:t>
            </a:r>
            <a:r>
              <a:rPr lang="en-US" sz="1600" b="1" dirty="0"/>
              <a:t>Net Active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/>
              <a:t>   Income</a:t>
            </a:r>
          </a:p>
          <a:p>
            <a:pPr eaLnBrk="0" hangingPunct="0">
              <a:spcBef>
                <a:spcPct val="50000"/>
              </a:spcBef>
            </a:pPr>
            <a:endParaRPr lang="en-US" sz="1600" dirty="0"/>
          </a:p>
          <a:p>
            <a:pPr eaLnBrk="0" hangingPunct="0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994025" y="2963863"/>
            <a:ext cx="2339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29000" y="2197100"/>
            <a:ext cx="2209800" cy="2832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+ Interest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dirty="0"/>
              <a:t>+ Dividends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dirty="0"/>
              <a:t>+ Annuities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+ Cap Gains on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   Stocks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 - Interest incurred in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   Producing Income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= </a:t>
            </a:r>
            <a:r>
              <a:rPr lang="en-US" sz="1600" b="1" dirty="0"/>
              <a:t>Net Portfolio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/>
              <a:t>   Income</a:t>
            </a:r>
            <a:endParaRPr lang="en-US" sz="1600" dirty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9800" y="2174875"/>
            <a:ext cx="2438400" cy="2854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+ Taxable Income from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    Business in which no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   “Material Participation”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dirty="0"/>
              <a:t>+ Any Rental Income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sz="1600" dirty="0"/>
              <a:t>  Any Expenses from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   Producing Rental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   Income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1600" b="1" dirty="0"/>
              <a:t>= Net Passive Income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4400" y="1600200"/>
            <a:ext cx="20574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000" dirty="0"/>
              <a:t>Active Basket</a:t>
            </a:r>
            <a:endParaRPr lang="en-US" sz="2800" dirty="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2209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000" dirty="0"/>
              <a:t>Portfolio Basket</a:t>
            </a:r>
            <a:endParaRPr lang="en-US" sz="2800" dirty="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019800" y="1600200"/>
            <a:ext cx="24384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000" dirty="0"/>
              <a:t>Passive Basket</a:t>
            </a:r>
            <a:endParaRPr lang="en-US" sz="2800" dirty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914400" y="5181600"/>
            <a:ext cx="2057400" cy="679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1600" dirty="0"/>
              <a:t>Taxed at ordinary rates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429000" y="5181600"/>
            <a:ext cx="2209800" cy="679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1600" dirty="0"/>
              <a:t>Taxed at ordinary or capital gain rates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019800" y="5181600"/>
            <a:ext cx="2514600" cy="679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1600" dirty="0"/>
              <a:t>Ordinary, capital gain, and/or recapture rates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715000" y="1524000"/>
            <a:ext cx="152400" cy="448056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 algn="ctr">
            <a:solidFill>
              <a:srgbClr val="E7AC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rrrrrrrrrrrr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Passive Activity Loss Restrictions: 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Taxable income </a:t>
            </a:r>
            <a:r>
              <a:rPr lang="en-US" sz="2400" dirty="0" smtClean="0"/>
              <a:t>&amp;</a:t>
            </a:r>
            <a:r>
              <a:rPr lang="en-US" dirty="0" smtClean="0"/>
              <a:t> losses (</a:t>
            </a:r>
            <a:r>
              <a:rPr lang="en-US" b="1" dirty="0" smtClean="0"/>
              <a:t>not</a:t>
            </a:r>
            <a:r>
              <a:rPr lang="en-US" dirty="0" smtClean="0"/>
              <a:t> cash flow) on all passive activities are first netted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b="1" dirty="0" smtClean="0"/>
              <a:t>net</a:t>
            </a:r>
            <a:r>
              <a:rPr lang="en-US" dirty="0" smtClean="0"/>
              <a:t> passive income is </a:t>
            </a:r>
            <a:r>
              <a:rPr lang="en-US" i="1" dirty="0" smtClean="0"/>
              <a:t>negative</a:t>
            </a:r>
            <a:r>
              <a:rPr lang="en-US" dirty="0" smtClean="0"/>
              <a:t>, it cannot be used to offset active or portfolio income </a:t>
            </a:r>
          </a:p>
          <a:p>
            <a:pPr eaLnBrk="1" hangingPunct="1"/>
            <a:r>
              <a:rPr lang="en-US" dirty="0" smtClean="0"/>
              <a:t>Disallowed passive losses are </a:t>
            </a:r>
            <a:r>
              <a:rPr lang="en-US" i="1" dirty="0" smtClean="0"/>
              <a:t>carried forward</a:t>
            </a:r>
            <a:r>
              <a:rPr lang="en-US" dirty="0" smtClean="0"/>
              <a:t> until taxpayer has sufficient passive income to deduct deferred losses</a:t>
            </a:r>
          </a:p>
          <a:p>
            <a:pPr eaLnBrk="1" hangingPunct="1"/>
            <a:r>
              <a:rPr lang="en-US" dirty="0" smtClean="0"/>
              <a:t>To use losses from one passive investment, taxpayer needs </a:t>
            </a:r>
            <a:r>
              <a:rPr lang="en-US" i="1" dirty="0" smtClean="0"/>
              <a:t>other passive activities</a:t>
            </a:r>
            <a:r>
              <a:rPr lang="en-US" dirty="0" smtClean="0"/>
              <a:t> that are producing positive taxable income in that year</a:t>
            </a:r>
          </a:p>
          <a:p>
            <a:pPr lvl="1" eaLnBrk="1" hangingPunct="1"/>
            <a:r>
              <a:rPr lang="en-US" dirty="0" smtClean="0"/>
              <a:t>i.e., “PALs” need “PIGs”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Important Exemptions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$25,000 annual exemption for taxpayers with AGI &lt; $100,000 </a:t>
            </a:r>
            <a:r>
              <a:rPr lang="en-US" sz="2400" dirty="0" smtClean="0"/>
              <a:t>(not changed since 1986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With inflation should now be about $190,000</a:t>
            </a:r>
          </a:p>
          <a:p>
            <a:pPr>
              <a:defRPr/>
            </a:pPr>
            <a:r>
              <a:rPr lang="en-US" dirty="0" smtClean="0"/>
              <a:t>For every $1.0 over $100K in AGI, taxpayer losses $0.50 of the $25K exemption</a:t>
            </a:r>
          </a:p>
          <a:p>
            <a:pPr lvl="1" eaLnBrk="1" hangingPunct="1">
              <a:defRPr/>
            </a:pPr>
            <a:endParaRPr lang="en-US" dirty="0"/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AGI                              $100K   $110K    $125K    $140K    $150K</a:t>
            </a:r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Lost exemption            </a:t>
            </a:r>
            <a:r>
              <a:rPr lang="en-US" sz="2000" u="sng" dirty="0" smtClean="0"/>
              <a:t>$    0K   $   5K     $12.5K   $  20K    $  25K</a:t>
            </a:r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Remaining exemption $  25K   $  20K    $12.5K    $   5K    $   0K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94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Custom 3">
      <a:dk1>
        <a:srgbClr val="2A4A75"/>
      </a:dk1>
      <a:lt1>
        <a:sysClr val="window" lastClr="FFFFFF"/>
      </a:lt1>
      <a:dk2>
        <a:srgbClr val="35385A"/>
      </a:dk2>
      <a:lt2>
        <a:srgbClr val="DEF5FA"/>
      </a:lt2>
      <a:accent1>
        <a:srgbClr val="39639D"/>
      </a:accent1>
      <a:accent2>
        <a:srgbClr val="92D050"/>
      </a:accent2>
      <a:accent3>
        <a:srgbClr val="EB641B"/>
      </a:accent3>
      <a:accent4>
        <a:srgbClr val="00B050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4779</Words>
  <Application>Microsoft Office PowerPoint</Application>
  <PresentationFormat>On-screen Show (4:3)</PresentationFormat>
  <Paragraphs>539</Paragraphs>
  <Slides>67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1_Module</vt:lpstr>
      <vt:lpstr>Equation</vt:lpstr>
      <vt:lpstr>Chapter 20:</vt:lpstr>
      <vt:lpstr>Federal Income Taxation</vt:lpstr>
      <vt:lpstr>Taxation of Individuals &amp; Corporations</vt:lpstr>
      <vt:lpstr>IRS Tax Classifications for Real Estate</vt:lpstr>
      <vt:lpstr>IRS Tax Classifications</vt:lpstr>
      <vt:lpstr>IRS Tax Classifications</vt:lpstr>
      <vt:lpstr>Income Subject to Taxation</vt:lpstr>
      <vt:lpstr>Passive Activity Loss Restrictions: Summary</vt:lpstr>
      <vt:lpstr>Important Exemptions</vt:lpstr>
      <vt:lpstr>Important Exemptions</vt:lpstr>
      <vt:lpstr>Two Examples of $25,000 Exemption Phase Out</vt:lpstr>
      <vt:lpstr>Federal Tax Rates</vt:lpstr>
      <vt:lpstr>Average vs. Marginal Tax Rates</vt:lpstr>
      <vt:lpstr>Estimating Tax Liabilities from Operations: Exhibit 20-3 </vt:lpstr>
      <vt:lpstr>Estimating Tax Liabilities from Operations: Exhibit 20-3 </vt:lpstr>
      <vt:lpstr>Cost of Mortgage Financing</vt:lpstr>
      <vt:lpstr>Calculating Tax Depreciation </vt:lpstr>
      <vt:lpstr>Depreciable Basis of Existing Property</vt:lpstr>
      <vt:lpstr>Depreciable Basis of Existing Property</vt:lpstr>
      <vt:lpstr>Cost Recovery Periods</vt:lpstr>
      <vt:lpstr>Methods of Depreciation</vt:lpstr>
      <vt:lpstr>Methods of Depreciation for Personal-Not Real-Property</vt:lpstr>
      <vt:lpstr>Depreciation of Personal Property</vt:lpstr>
      <vt:lpstr>Depreciation Creates Tax Shelter</vt:lpstr>
      <vt:lpstr>Other Taxing Issues</vt:lpstr>
      <vt:lpstr>Centre Point Office Building</vt:lpstr>
      <vt:lpstr>Centre Point Office Building:  Estimated Taxes From Operations</vt:lpstr>
      <vt:lpstr>Centre Point Office Building:  Estimated Taxes From Operations</vt:lpstr>
      <vt:lpstr>Centre Point: Estimated After-Tax Cash Flows From Operations</vt:lpstr>
      <vt:lpstr>Estimating Tax Liabilities from Sale </vt:lpstr>
      <vt:lpstr>Fully Taxable Sale</vt:lpstr>
      <vt:lpstr>Types of Income Generated by Sale of Property</vt:lpstr>
      <vt:lpstr>Types of Income Generated by Sale of Property</vt:lpstr>
      <vt:lpstr>Good News and Bad News at Sale of Investment Real Estate</vt:lpstr>
      <vt:lpstr>Adjusted Tax Basis: Centre Point</vt:lpstr>
      <vt:lpstr>Taxes Due on Sale: Centre Point</vt:lpstr>
      <vt:lpstr>After-Tax Equity Reversion:           Centre Point</vt:lpstr>
      <vt:lpstr>Components of Taxable Gain on Sale: Centre Point</vt:lpstr>
      <vt:lpstr>Practice Problem</vt:lpstr>
      <vt:lpstr>Practice Problem: Solution</vt:lpstr>
      <vt:lpstr>Effects of Debt &amp; Taxes on Centre Point IRR &amp; NPV</vt:lpstr>
      <vt:lpstr>Tax Credits</vt:lpstr>
      <vt:lpstr>Tax Credits</vt:lpstr>
      <vt:lpstr>Rehabilitation Tax Credits</vt:lpstr>
      <vt:lpstr>Rehabilitation Tax Credits</vt:lpstr>
      <vt:lpstr>Low Income Housing Tax Credits</vt:lpstr>
      <vt:lpstr>LIHTCs: How Are They Administered? </vt:lpstr>
      <vt:lpstr>LIHTC: How is it Calculated?</vt:lpstr>
      <vt:lpstr>So…How Big are the Credits? Example</vt:lpstr>
      <vt:lpstr>So…How Big are the Credits? Example</vt:lpstr>
      <vt:lpstr>LIHTCs: What are the Economics?</vt:lpstr>
      <vt:lpstr>So, What is a “Low-Income” Project?</vt:lpstr>
      <vt:lpstr>So, What is a “Low-Income” Project?</vt:lpstr>
      <vt:lpstr>So, What is a “Low-Income” Project?</vt:lpstr>
      <vt:lpstr>LIHTC: Main Drawbacks</vt:lpstr>
      <vt:lpstr>LIHTCs: What are the Economics?</vt:lpstr>
      <vt:lpstr>Deferring Taxes on Disposition</vt:lpstr>
      <vt:lpstr>Tax Factors Affecting Homeowners</vt:lpstr>
      <vt:lpstr>Tax Advantages of Home Ownership: Mortgage Interest Deduction</vt:lpstr>
      <vt:lpstr>Tax Factors Affecting Homeowners</vt:lpstr>
      <vt:lpstr>Tax Advantages of Home Ownership: Property Tax Deduction</vt:lpstr>
      <vt:lpstr>Tax Factors Affecting Homeowners</vt:lpstr>
      <vt:lpstr>Tax Factors Affecting Homeowners</vt:lpstr>
      <vt:lpstr>Deduction of Mtg. Interest is Not Primary Homeowner Tax Benefit</vt:lpstr>
      <vt:lpstr>Deduction of Mtg. Interest is Not Primary Homeowner Tax Benefit</vt:lpstr>
      <vt:lpstr>So….What is Primary Tax Benefit of Owner-Occupied Housing?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21:</dc:title>
  <dc:creator>Katherine Mau</dc:creator>
  <cp:lastModifiedBy>Lohn, Jennifer</cp:lastModifiedBy>
  <cp:revision>45</cp:revision>
  <dcterms:created xsi:type="dcterms:W3CDTF">2009-06-23T15:20:42Z</dcterms:created>
  <dcterms:modified xsi:type="dcterms:W3CDTF">2017-08-04T17:20:00Z</dcterms:modified>
</cp:coreProperties>
</file>