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69" r:id="rId1"/>
    <p:sldMasterId id="2147483972" r:id="rId2"/>
    <p:sldMasterId id="2147483896" r:id="rId3"/>
    <p:sldMasterId id="2147483956" r:id="rId4"/>
    <p:sldMasterId id="2147483959" r:id="rId5"/>
  </p:sldMasterIdLst>
  <p:notesMasterIdLst>
    <p:notesMasterId r:id="rId10"/>
  </p:notesMasterIdLst>
  <p:sldIdLst>
    <p:sldId id="397" r:id="rId6"/>
    <p:sldId id="398" r:id="rId7"/>
    <p:sldId id="399" r:id="rId8"/>
    <p:sldId id="40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42527"/>
    <a:srgbClr val="00CC00"/>
    <a:srgbClr val="33CC33"/>
    <a:srgbClr val="AC9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96" autoAdjust="0"/>
    <p:restoredTop sz="94630" autoAdjust="0"/>
  </p:normalViewPr>
  <p:slideViewPr>
    <p:cSldViewPr>
      <p:cViewPr varScale="1">
        <p:scale>
          <a:sx n="82" d="100"/>
          <a:sy n="82" d="100"/>
        </p:scale>
        <p:origin x="8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0E90BB0A-C416-4D9D-862F-F9EBD1B8E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D89F7-8ABC-49BF-B566-EE9EC538C62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A5660-BE0A-4C80-B8D6-69C6E7CE1C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0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1382C-5AA7-42FE-8D35-6149D50EE72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20E3A-15C3-4452-95B4-753DB7AC90C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3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3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503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49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70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36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006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4347-85D3-4713-AA85-47AD1ED9D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4F42-D06E-4653-8F7A-4D6BE1ED9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3F41-E04F-41A1-80AE-FF3C95B64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85344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2196-89DF-43F9-A6A8-D6C67ED93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DEA7-2BD1-49A8-808B-8F043B11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785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473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453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26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62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1A1C1-F738-455C-BB67-83A2C63D0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5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910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1698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512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534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7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5893-3843-48EE-B59A-D67AB29FC976}" type="datetimeFigureOut">
              <a:rPr lang="en-US"/>
              <a:pPr>
                <a:defRPr/>
              </a:pPr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7F08027-DA1A-4839-B780-6F7392D0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81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0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9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5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82" r:id="rId3"/>
    <p:sldLayoutId id="21474839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19746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1514E-52AF-4AB8-A47A-36B662D83286}" type="datetimeFigureOut">
              <a:rPr lang="en-US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228190-E879-4754-9A8B-CEF3BC01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DF4B1-F896-498C-B493-7653D90E7B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8/17/2018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3CB1F-3AC4-4493-9CE3-37AF740A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24628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990600"/>
            <a:ext cx="7848600" cy="1470025"/>
          </a:xfrm>
        </p:spPr>
        <p:txBody>
          <a:bodyPr>
            <a:normAutofit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altLang="en-US" sz="4000" b="1" dirty="0"/>
              <a:t>15</a:t>
            </a:r>
            <a:r>
              <a:rPr lang="en-US" altLang="en-US" sz="4000" dirty="0"/>
              <a:t>  </a:t>
            </a:r>
            <a:r>
              <a:rPr lang="en-US" altLang="en-US" dirty="0"/>
              <a:t>Reconciliation and the </a:t>
            </a:r>
            <a:br>
              <a:rPr lang="en-US" altLang="en-US" dirty="0"/>
            </a:br>
            <a:r>
              <a:rPr lang="en-US" altLang="en-US" dirty="0"/>
              <a:t> Appraisal Report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460625"/>
            <a:ext cx="7772400" cy="39401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In </a:t>
            </a:r>
            <a:r>
              <a:rPr lang="en-US" altLang="en-US" b="1" dirty="0">
                <a:solidFill>
                  <a:srgbClr val="009900"/>
                </a:solidFill>
              </a:rPr>
              <a:t>reconciliation process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appraiser considers:</a:t>
            </a:r>
          </a:p>
          <a:p>
            <a:pPr algn="l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1.  Definition of value sought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2.  Amount and reliability of data collected 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      in each approach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3.  Inherent strengths and weaknesses 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      of each approach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4.  Relevance of each approach to                             	      subject property and </a:t>
            </a:r>
          </a:p>
          <a:p>
            <a:pPr algn="l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	      market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Reconciliation is . . 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 b="1" i="1" dirty="0">
                <a:solidFill>
                  <a:srgbClr val="009900"/>
                </a:solidFill>
              </a:rPr>
              <a:t>Not</a:t>
            </a:r>
            <a:r>
              <a:rPr lang="en-US" altLang="en-US" dirty="0"/>
              <a:t> a correction of errors in thinking and technique</a:t>
            </a:r>
          </a:p>
          <a:p>
            <a:pPr>
              <a:spcBef>
                <a:spcPct val="80000"/>
              </a:spcBef>
            </a:pPr>
            <a:r>
              <a:rPr lang="en-US" altLang="en-US" b="1" i="1" dirty="0">
                <a:solidFill>
                  <a:srgbClr val="009900"/>
                </a:solidFill>
              </a:rPr>
              <a:t>Not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/>
              <a:t>merely an averaging of values</a:t>
            </a:r>
          </a:p>
          <a:p>
            <a:pPr>
              <a:spcBef>
                <a:spcPct val="80000"/>
              </a:spcBef>
            </a:pPr>
            <a:r>
              <a:rPr lang="en-US" altLang="en-US" b="1" i="1" dirty="0">
                <a:solidFill>
                  <a:srgbClr val="009900"/>
                </a:solidFill>
              </a:rPr>
              <a:t>Not</a:t>
            </a:r>
            <a:r>
              <a:rPr lang="en-US" altLang="en-US" dirty="0"/>
              <a:t> a narrowing of the range of 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Appraisal Reports</a:t>
            </a:r>
          </a:p>
        </p:txBody>
      </p:sp>
      <p:sp>
        <p:nvSpPr>
          <p:cNvPr id="860163" name="Text Box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 b="1">
                <a:solidFill>
                  <a:srgbClr val="009900"/>
                </a:solidFill>
              </a:rPr>
              <a:t>Appraisal report</a:t>
            </a:r>
            <a:r>
              <a:rPr lang="en-US" altLang="en-US"/>
              <a:t>—sufficient information to lead the client to the appraiser’s conclusion of value</a:t>
            </a:r>
          </a:p>
          <a:p>
            <a:pPr>
              <a:spcBef>
                <a:spcPct val="80000"/>
              </a:spcBef>
            </a:pPr>
            <a:r>
              <a:rPr lang="en-US" altLang="en-US" b="1">
                <a:solidFill>
                  <a:srgbClr val="009900"/>
                </a:solidFill>
              </a:rPr>
              <a:t>Restricted report</a:t>
            </a:r>
            <a:r>
              <a:rPr lang="en-US" altLang="en-US"/>
              <a:t>—made for specific client and stated limited purpose; contains virtually none of the information the appraiser used to arrive at the conclusion of value</a:t>
            </a:r>
          </a:p>
          <a:p>
            <a:pPr>
              <a:buFontTx/>
              <a:buNone/>
            </a:pPr>
            <a:endParaRPr lang="en-US" alt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Styles of Written Appraisal Reports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Form report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b="1" dirty="0">
                <a:solidFill>
                  <a:srgbClr val="30AE5A"/>
                </a:solidFill>
              </a:rPr>
              <a:t>	</a:t>
            </a:r>
            <a:r>
              <a:rPr lang="en-US" altLang="en-US" sz="2400" dirty="0"/>
              <a:t>URAR--Fannie Mae Form 1004/Freddie Mac Form 70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2400" dirty="0"/>
              <a:t>	Form 2075 for Desktop Underwriter</a:t>
            </a:r>
            <a:r>
              <a:rPr lang="en-US" altLang="en-US" sz="2400" dirty="0">
                <a:cs typeface="Arial" pitchFamily="34" charset="0"/>
              </a:rPr>
              <a:t>®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Narrative report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Introduction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Suppositions of the appraisal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Presentation of data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Data Analyses and Conclusions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Supporting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1" grpId="0" build="p" autoUpdateAnimBg="0" advAuto="100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BING:Applications:Microsoft Office 2004:Templates:Presentations:Designs:Blank Presentation</Template>
  <TotalTime>6095</TotalTime>
  <Words>96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2_Office Theme</vt:lpstr>
      <vt:lpstr>2_Internal Designs</vt:lpstr>
      <vt:lpstr>Office Theme</vt:lpstr>
      <vt:lpstr>1_Office Theme</vt:lpstr>
      <vt:lpstr>1_Internal Designs</vt:lpstr>
      <vt:lpstr>15  Reconciliation and the   Appraisal Report</vt:lpstr>
      <vt:lpstr>Reconciliation is . . .</vt:lpstr>
      <vt:lpstr>Types of Appraisal Reports</vt:lpstr>
      <vt:lpstr>Styles of Written Appraisal Reports</vt:lpstr>
    </vt:vector>
  </TitlesOfParts>
  <Company>Kaplan Professional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Chandler</dc:creator>
  <cp:lastModifiedBy>Bennie Waller</cp:lastModifiedBy>
  <cp:revision>237</cp:revision>
  <cp:lastPrinted>2007-04-29T21:43:34Z</cp:lastPrinted>
  <dcterms:created xsi:type="dcterms:W3CDTF">2007-04-26T19:26:14Z</dcterms:created>
  <dcterms:modified xsi:type="dcterms:W3CDTF">2018-08-17T14:06:41Z</dcterms:modified>
</cp:coreProperties>
</file>