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69" r:id="rId1"/>
    <p:sldMasterId id="2147483972" r:id="rId2"/>
    <p:sldMasterId id="2147483896" r:id="rId3"/>
    <p:sldMasterId id="2147483956" r:id="rId4"/>
    <p:sldMasterId id="2147483959" r:id="rId5"/>
  </p:sldMasterIdLst>
  <p:notesMasterIdLst>
    <p:notesMasterId r:id="rId18"/>
  </p:notesMasterIdLst>
  <p:sldIdLst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42527"/>
    <a:srgbClr val="00CC00"/>
    <a:srgbClr val="33CC33"/>
    <a:srgbClr val="AC9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15" autoAdjust="0"/>
    <p:restoredTop sz="94630" autoAdjust="0"/>
  </p:normalViewPr>
  <p:slideViewPr>
    <p:cSldViewPr>
      <p:cViewPr varScale="1">
        <p:scale>
          <a:sx n="82" d="100"/>
          <a:sy n="82" d="100"/>
        </p:scale>
        <p:origin x="8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0E90BB0A-C416-4D9D-862F-F9EBD1B8E1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42847D-CEB4-44C5-A00B-1BA709A2121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6C842-D5C8-482E-98E3-BA2A71B4451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C12B47-61DA-45B3-BD73-598C562C0D9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9474C-0789-406D-A4A2-629EC0A0F86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5F5276-2DC8-46FD-873D-615ADDB1B85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937A7-6D24-4568-BD14-A97B6AB63AC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DA635B-5454-4E1C-89AF-BFEC8286277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15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CB07A-F578-4391-86A4-9EA77EE1BDD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D6AA95-7CB2-40A4-B673-6D54319BBD8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51B9EA-C11C-4753-B793-6730067F532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8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AC301E-3B07-4403-BE6D-9B009FC8620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EE09D9-7119-4379-ADA5-7822C8CD228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138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503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498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9706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0365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4006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91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1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14347-85D3-4713-AA85-47AD1ED9D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905000"/>
            <a:ext cx="4191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191000" cy="4191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C4F42-D06E-4653-8F7A-4D6BE1ED92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1905000"/>
            <a:ext cx="4191000" cy="4191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191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53F41-E04F-41A1-80AE-FF3C95B64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905000"/>
            <a:ext cx="8534400" cy="4191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62196-89DF-43F9-A6A8-D6C67ED93D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DEA7-2BD1-49A8-808B-8F043B11F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9785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4739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45384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5F00CE-2103-435C-A13F-61BE01231EA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8626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5F00CE-2103-435C-A13F-61BE01231EA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624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1A1C1-F738-455C-BB67-83A2C63D09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352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49100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16980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9860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512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65346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974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55893-3843-48EE-B59A-D67AB29FC976}" type="datetimeFigureOut">
              <a:rPr lang="en-US"/>
              <a:pPr>
                <a:defRPr/>
              </a:pPr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7F08027-DA1A-4839-B780-6F7392D04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7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813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0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590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092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452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3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DF4B1-F896-498C-B493-7653D90E7B43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3CB1F-3AC4-4493-9CE3-37AF740AC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9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82" r:id="rId3"/>
    <p:sldLayoutId id="214748398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5664200"/>
            <a:ext cx="2133600" cy="406400"/>
          </a:xfrm>
          <a:prstGeom prst="rect">
            <a:avLst/>
          </a:prstGeom>
        </p:spPr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6324600"/>
            <a:ext cx="1676400" cy="304800"/>
          </a:xfrm>
          <a:prstGeom prst="rect">
            <a:avLst/>
          </a:prstGeom>
          <a:solidFill>
            <a:srgbClr val="634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83916" y="6260068"/>
            <a:ext cx="1577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</a:rPr>
              <a:t>©2018 Kaplan, Inc.</a:t>
            </a:r>
          </a:p>
        </p:txBody>
      </p:sp>
    </p:spTree>
    <p:extLst>
      <p:ext uri="{BB962C8B-B14F-4D97-AF65-F5344CB8AC3E}">
        <p14:creationId xmlns:p14="http://schemas.microsoft.com/office/powerpoint/2010/main" val="197463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B1514E-52AF-4AB8-A47A-36B662D83286}" type="datetimeFigureOut">
              <a:rPr lang="en-US"/>
              <a:pPr>
                <a:defRPr/>
              </a:pPr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228190-E879-4754-9A8B-CEF3BC01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2DF4B1-F896-498C-B493-7653D90E7B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8/17/2018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03CB1F-3AC4-4493-9CE3-37AF740AC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02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5664200"/>
            <a:ext cx="2133600" cy="4064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5F00CE-2103-435C-A13F-61BE01231EA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52400" y="6324600"/>
            <a:ext cx="1676400" cy="304800"/>
          </a:xfrm>
          <a:prstGeom prst="rect">
            <a:avLst/>
          </a:prstGeom>
          <a:solidFill>
            <a:srgbClr val="634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83916" y="6260068"/>
            <a:ext cx="1577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©2018 Kaplan, Inc.</a:t>
            </a:r>
          </a:p>
        </p:txBody>
      </p:sp>
    </p:spTree>
    <p:extLst>
      <p:ext uri="{BB962C8B-B14F-4D97-AF65-F5344CB8AC3E}">
        <p14:creationId xmlns:p14="http://schemas.microsoft.com/office/powerpoint/2010/main" val="246285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1676400"/>
            <a:ext cx="7772400" cy="84137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b="1" dirty="0"/>
              <a:t>2</a:t>
            </a:r>
            <a:r>
              <a:rPr lang="en-US" altLang="en-US" sz="4000" dirty="0"/>
              <a:t>  </a:t>
            </a:r>
            <a:r>
              <a:rPr lang="en-US" altLang="en-US" dirty="0"/>
              <a:t>Appraisal Math and Statistics</a:t>
            </a:r>
            <a:endParaRPr lang="en-US" altLang="en-US" sz="4000" dirty="0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743200"/>
            <a:ext cx="6400800" cy="4114800"/>
          </a:xfrm>
        </p:spPr>
        <p:txBody>
          <a:bodyPr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000" dirty="0"/>
              <a:t>Converting </a:t>
            </a:r>
            <a:r>
              <a:rPr lang="en-US" altLang="en-US" sz="3000" dirty="0" err="1"/>
              <a:t>Percents</a:t>
            </a:r>
            <a:r>
              <a:rPr lang="en-US" altLang="en-US" sz="3000" dirty="0"/>
              <a:t> to Decimals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 sz="3000" dirty="0"/>
              <a:t> 38% = .38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 sz="3000" dirty="0"/>
              <a:t>62.5% = .625</a:t>
            </a:r>
          </a:p>
          <a:p>
            <a:pPr fontAlgn="auto">
              <a:spcAft>
                <a:spcPts val="0"/>
              </a:spcAft>
              <a:defRPr/>
            </a:pPr>
            <a:endParaRPr lang="en-US" altLang="en-US" sz="30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000" dirty="0"/>
              <a:t>Converting Decimals to </a:t>
            </a:r>
            <a:r>
              <a:rPr lang="en-US" altLang="en-US" sz="3000" dirty="0" err="1"/>
              <a:t>Percents</a:t>
            </a:r>
            <a:endParaRPr lang="en-US" altLang="en-US" sz="3000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 sz="3000" dirty="0"/>
              <a:t>       .375 = 37.5%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 sz="3000" dirty="0"/>
              <a:t>      .80 = 80%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00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7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Measures of Dispersion</a:t>
            </a:r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618499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7391400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9900"/>
                </a:solidFill>
                <a:latin typeface="Verdana" pitchFamily="34" charset="0"/>
                <a:cs typeface="Arial" pitchFamily="34" charset="0"/>
              </a:rPr>
              <a:t>Range</a:t>
            </a:r>
            <a:r>
              <a:rPr lang="en-US" altLang="en-US">
                <a:latin typeface="Verdana" pitchFamily="34" charset="0"/>
                <a:cs typeface="Arial" pitchFamily="34" charset="0"/>
              </a:rPr>
              <a:t>—measure of difference between highest and lowest variates</a:t>
            </a: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9900"/>
                </a:solidFill>
                <a:latin typeface="Verdana" pitchFamily="34" charset="0"/>
                <a:cs typeface="Arial" pitchFamily="34" charset="0"/>
              </a:rPr>
              <a:t>Deviation</a:t>
            </a:r>
            <a:r>
              <a:rPr lang="en-US" altLang="en-US">
                <a:latin typeface="Verdana" pitchFamily="34" charset="0"/>
                <a:cs typeface="Arial" pitchFamily="34" charset="0"/>
              </a:rPr>
              <a:t>—measure of how widely individual variates in a population vary</a:t>
            </a: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9900"/>
                </a:solidFill>
                <a:latin typeface="Verdana" pitchFamily="34" charset="0"/>
                <a:cs typeface="Arial" pitchFamily="34" charset="0"/>
              </a:rPr>
              <a:t>Average deviation</a:t>
            </a:r>
            <a:r>
              <a:rPr lang="en-US" altLang="en-US">
                <a:latin typeface="Verdana" pitchFamily="34" charset="0"/>
                <a:cs typeface="Arial" pitchFamily="34" charset="0"/>
              </a:rPr>
              <a:t>—measures how far the average variate differs from the mean</a:t>
            </a: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9900"/>
                </a:solidFill>
                <a:latin typeface="Verdana" pitchFamily="34" charset="0"/>
                <a:cs typeface="Arial" pitchFamily="34" charset="0"/>
              </a:rPr>
              <a:t>Standard deviation</a:t>
            </a:r>
            <a:r>
              <a:rPr lang="en-US" altLang="en-US">
                <a:latin typeface="Verdana" pitchFamily="34" charset="0"/>
                <a:cs typeface="Arial" pitchFamily="34" charset="0"/>
              </a:rPr>
              <a:t>—measures differences between individual variates and the entire population</a:t>
            </a:r>
            <a:endParaRPr lang="en-US" altLang="en-US" b="1"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Graphic Presentation of Data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Data presentations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 sz="2400"/>
              <a:t>		</a:t>
            </a:r>
            <a:r>
              <a:rPr lang="en-US" altLang="en-US"/>
              <a:t>Table		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/>
              <a:t>		Bar chart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/>
              <a:t>		Histogram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/>
              <a:t>		Line graph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/>
              <a:t>Normal distribution of values results in </a:t>
            </a:r>
            <a:r>
              <a:rPr lang="en-US" altLang="en-US" b="1">
                <a:solidFill>
                  <a:srgbClr val="009900"/>
                </a:solidFill>
              </a:rPr>
              <a:t>bell curve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b="1">
                <a:solidFill>
                  <a:srgbClr val="009900"/>
                </a:solidFill>
              </a:rPr>
              <a:t>Skewness</a:t>
            </a:r>
            <a:r>
              <a:rPr lang="en-US" altLang="en-US" sz="2400"/>
              <a:t>—</a:t>
            </a:r>
            <a:r>
              <a:rPr lang="en-US" altLang="en-US"/>
              <a:t>measure of symmetry in a distribution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Regression Analysis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b="1">
              <a:solidFill>
                <a:srgbClr val="60B060"/>
              </a:solidFill>
            </a:endParaRPr>
          </a:p>
          <a:p>
            <a:pPr>
              <a:buFontTx/>
              <a:buNone/>
            </a:pPr>
            <a:r>
              <a:rPr lang="en-US" altLang="en-US" b="1">
                <a:solidFill>
                  <a:srgbClr val="009900"/>
                </a:solidFill>
              </a:rPr>
              <a:t>Multiple linear regression analysis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/>
              <a:t>enables appraiser to make subtle predictions about a market using appropriate software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Percentage Problems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        Total x Percent = Part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            250 x   50%   = 125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/>
              <a:t>          </a:t>
            </a:r>
            <a:r>
              <a:rPr lang="en-US" altLang="en-US" u="sng" dirty="0"/>
              <a:t>______PART_______</a:t>
            </a:r>
            <a:endParaRPr lang="en-US" altLang="en-US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/>
              <a:t>          TOTAL   x   PERCENT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0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0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02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15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Formulas for Percentage Problems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             Total =  </a:t>
            </a:r>
            <a:r>
              <a:rPr lang="en-US" altLang="en-US" u="sng" dirty="0"/>
              <a:t>__Part__</a:t>
            </a:r>
            <a:endParaRPr lang="en-US" alt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                            Percent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         Percent =  </a:t>
            </a:r>
            <a:r>
              <a:rPr lang="en-US" altLang="en-US" u="sng" dirty="0"/>
              <a:t>_Part_</a:t>
            </a:r>
            <a:endParaRPr lang="en-US" alt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                             Total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		Total  x  Percent = Part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04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04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04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04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3" grpId="0" build="p" autoUpdateAnimBg="0" advAuto="1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Interest Problems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</a:rPr>
              <a:t>Simple Interest</a:t>
            </a:r>
          </a:p>
          <a:p>
            <a:pPr>
              <a:buFontTx/>
              <a:buNone/>
            </a:pPr>
            <a:r>
              <a:rPr lang="en-US" altLang="en-US" dirty="0"/>
              <a:t>Principal x Rate x Time = Interest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</a:rPr>
              <a:t>Six functions of one dollar</a:t>
            </a:r>
            <a:endParaRPr lang="en-US" altLang="en-US" dirty="0">
              <a:solidFill>
                <a:srgbClr val="009900"/>
              </a:solidFill>
            </a:endParaRPr>
          </a:p>
          <a:p>
            <a:pPr>
              <a:buFontTx/>
              <a:buNone/>
            </a:pPr>
            <a:r>
              <a:rPr lang="en-US" altLang="en-US" dirty="0"/>
              <a:t>Used to calculate present value of investment at specified rate of return or desired future value</a:t>
            </a:r>
            <a:endParaRPr lang="en-US" alt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6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6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6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6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6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6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6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6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itchFamily="34" charset="0"/>
                <a:ea typeface="ＭＳ Ｐゴシック" pitchFamily="34" charset="-128"/>
                <a:cs typeface="Arial" pitchFamily="34" charset="0"/>
              </a:rPr>
              <a:t>Area Problems</a:t>
            </a:r>
            <a:endParaRPr lang="en-US"/>
          </a:p>
        </p:txBody>
      </p:sp>
      <p:sp>
        <p:nvSpPr>
          <p:cNvPr id="6082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Area of Squares and Rectangles</a:t>
            </a:r>
          </a:p>
          <a:p>
            <a:pPr>
              <a:buFontTx/>
              <a:buNone/>
            </a:pPr>
            <a:r>
              <a:rPr lang="en-US" altLang="en-US"/>
              <a:t>	Area  =  Length x Width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Area of Triangles</a:t>
            </a:r>
          </a:p>
          <a:p>
            <a:pPr>
              <a:buFontTx/>
              <a:buNone/>
            </a:pPr>
            <a:r>
              <a:rPr lang="en-US" altLang="en-US"/>
              <a:t>	Area  =  ½ (Base x Height)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8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08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08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08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58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     Living Area Calculations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009900"/>
                </a:solidFill>
              </a:rPr>
              <a:t>living area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dirty="0"/>
              <a:t>of a house is the area enclosed by the outside dimensions of the heated and air-conditioned portions of the house, excluding open porches, garages, and such</a:t>
            </a:r>
          </a:p>
          <a:p>
            <a:r>
              <a:rPr lang="en-US" altLang="en-US" b="1" dirty="0">
                <a:solidFill>
                  <a:srgbClr val="009900"/>
                </a:solidFill>
              </a:rPr>
              <a:t>American National Standards Institute (ANSI) </a:t>
            </a:r>
            <a:r>
              <a:rPr lang="en-US" altLang="en-US" dirty="0"/>
              <a:t>adopted and updates standard for measurement of floor area of single-family residences and condominiums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0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7" grpId="0" build="p" autoUpdateAnimBg="0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     Volume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dirty="0"/>
              <a:t>Volume of Rectangle = Length x Width x Height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en-US" altLang="en-US" dirty="0"/>
              <a:t>                      V  = L  x  W  x  H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sz="2400" dirty="0"/>
              <a:t>Volume of Triangular Prism = ½ (Base x Height x Width)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 algn="ctr">
              <a:buFontTx/>
              <a:buNone/>
            </a:pPr>
            <a:r>
              <a:rPr lang="en-US" altLang="en-US" dirty="0"/>
              <a:t>V = ½ (B x H x W)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5" grpId="0" build="p" autoUpdateAnimBg="0" advAuto="1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	Statistics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7472" fontAlgn="auto">
              <a:spcBef>
                <a:spcPts val="15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err="1">
                <a:solidFill>
                  <a:srgbClr val="009900"/>
                </a:solidFill>
              </a:rPr>
              <a:t>Variate</a:t>
            </a:r>
            <a:r>
              <a:rPr lang="en-US" sz="2400" dirty="0"/>
              <a:t>—single item in a group</a:t>
            </a:r>
          </a:p>
          <a:p>
            <a:pPr marL="347472" fontAlgn="auto">
              <a:spcBef>
                <a:spcPts val="15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>
                <a:solidFill>
                  <a:srgbClr val="009900"/>
                </a:solidFill>
              </a:rPr>
              <a:t>Population</a:t>
            </a:r>
            <a:r>
              <a:rPr lang="en-US" sz="2400" dirty="0"/>
              <a:t>—all </a:t>
            </a:r>
            <a:r>
              <a:rPr lang="en-US" sz="2400" dirty="0" err="1"/>
              <a:t>variates</a:t>
            </a:r>
            <a:r>
              <a:rPr lang="en-US" sz="2400" dirty="0"/>
              <a:t> in a group</a:t>
            </a:r>
            <a:endParaRPr lang="en-US" sz="2400" b="1" dirty="0">
              <a:solidFill>
                <a:srgbClr val="60B060"/>
              </a:solidFill>
            </a:endParaRPr>
          </a:p>
          <a:p>
            <a:pPr marL="347472" fontAlgn="auto">
              <a:spcBef>
                <a:spcPts val="15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>
                <a:solidFill>
                  <a:srgbClr val="009900"/>
                </a:solidFill>
              </a:rPr>
              <a:t>Aggregate</a:t>
            </a:r>
            <a:r>
              <a:rPr lang="en-US" sz="2400" dirty="0"/>
              <a:t>—sum of all </a:t>
            </a:r>
            <a:r>
              <a:rPr lang="en-US" sz="2400" dirty="0" err="1"/>
              <a:t>variates</a:t>
            </a:r>
            <a:endParaRPr lang="en-US" sz="2400" dirty="0"/>
          </a:p>
          <a:p>
            <a:pPr marL="347472" fontAlgn="auto">
              <a:spcBef>
                <a:spcPts val="15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>
                <a:solidFill>
                  <a:srgbClr val="009900"/>
                </a:solidFill>
              </a:rPr>
              <a:t>Random sample</a:t>
            </a:r>
            <a:r>
              <a:rPr lang="en-US" sz="2400" dirty="0"/>
              <a:t>—one in which every </a:t>
            </a:r>
            <a:r>
              <a:rPr lang="en-US" sz="2400" dirty="0" err="1"/>
              <a:t>variate</a:t>
            </a:r>
            <a:r>
              <a:rPr lang="en-US" sz="2400" dirty="0"/>
              <a:t> is chosen by chance</a:t>
            </a:r>
          </a:p>
          <a:p>
            <a:pPr marL="347472" fontAlgn="auto">
              <a:spcBef>
                <a:spcPts val="15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>
                <a:solidFill>
                  <a:srgbClr val="009900"/>
                </a:solidFill>
              </a:rPr>
              <a:t>Sample size</a:t>
            </a:r>
            <a:r>
              <a:rPr lang="en-US" sz="2400" dirty="0"/>
              <a:t>—number of </a:t>
            </a:r>
            <a:r>
              <a:rPr lang="en-US" sz="2400" dirty="0" err="1"/>
              <a:t>variates</a:t>
            </a:r>
            <a:r>
              <a:rPr lang="en-US" sz="2400" dirty="0"/>
              <a:t> in sample</a:t>
            </a:r>
          </a:p>
          <a:p>
            <a:pPr marL="347472" fontAlgn="auto">
              <a:spcBef>
                <a:spcPts val="15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>
                <a:solidFill>
                  <a:srgbClr val="009900"/>
                </a:solidFill>
              </a:rPr>
              <a:t>Parameter</a:t>
            </a:r>
            <a:r>
              <a:rPr lang="en-US" sz="2400" dirty="0"/>
              <a:t>—an attribute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3" grpId="0" build="p" autoUpdateAnimBg="0" advAuto="1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   Measures of Central Tendency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b="1">
                <a:solidFill>
                  <a:srgbClr val="009900"/>
                </a:solidFill>
              </a:rPr>
              <a:t>Mean</a:t>
            </a:r>
            <a:r>
              <a:rPr lang="en-US" altLang="en-US"/>
              <a:t>—sum of the variates divided by the number of variates; the </a:t>
            </a:r>
            <a:r>
              <a:rPr lang="en-US" altLang="en-US" b="1">
                <a:solidFill>
                  <a:srgbClr val="009900"/>
                </a:solidFill>
              </a:rPr>
              <a:t>average</a:t>
            </a:r>
          </a:p>
          <a:p>
            <a:pPr fontAlgn="auto">
              <a:lnSpc>
                <a:spcPct val="90000"/>
              </a:lnSpc>
              <a:spcBef>
                <a:spcPts val="575"/>
              </a:spcBef>
              <a:spcAft>
                <a:spcPts val="0"/>
              </a:spcAft>
              <a:defRPr/>
            </a:pPr>
            <a:r>
              <a:rPr lang="en-US" altLang="en-US" b="1">
                <a:solidFill>
                  <a:srgbClr val="009900"/>
                </a:solidFill>
              </a:rPr>
              <a:t>Median</a:t>
            </a:r>
            <a:r>
              <a:rPr lang="en-US" altLang="en-US"/>
              <a:t>—found by dividing number of variates into two equal groups</a:t>
            </a:r>
          </a:p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/>
              <a:t>	If number of variates is </a:t>
            </a:r>
            <a:r>
              <a:rPr lang="en-US" altLang="en-US" sz="2800" b="1">
                <a:solidFill>
                  <a:srgbClr val="009900"/>
                </a:solidFill>
              </a:rPr>
              <a:t>odd</a:t>
            </a:r>
            <a:r>
              <a:rPr lang="en-US" altLang="en-US" sz="2800"/>
              <a:t>, </a:t>
            </a:r>
          </a:p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/>
              <a:t>	median is the single variate at the middle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/>
              <a:t>	If number of variates is </a:t>
            </a:r>
            <a:r>
              <a:rPr lang="en-US" altLang="en-US" sz="2800" b="1">
                <a:solidFill>
                  <a:srgbClr val="009900"/>
                </a:solidFill>
              </a:rPr>
              <a:t>even</a:t>
            </a:r>
            <a:r>
              <a:rPr lang="en-US" altLang="en-US" sz="2800"/>
              <a:t>, </a:t>
            </a:r>
          </a:p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/>
              <a:t>	median is arithmetic mean of the two variates closest to middle from each end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b="1">
                <a:solidFill>
                  <a:srgbClr val="009900"/>
                </a:solidFill>
              </a:rPr>
              <a:t>Mode</a:t>
            </a:r>
            <a:r>
              <a:rPr lang="en-US" altLang="en-US"/>
              <a:t>—most frequently occurring variate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Internal Desig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Internal Desig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BING:Applications:Microsoft Office 2004:Templates:Presentations:Designs:Blank Presentation</Template>
  <TotalTime>6096</TotalTime>
  <Words>379</Words>
  <Application>Microsoft Office PowerPoint</Application>
  <PresentationFormat>On-screen Show (4:3)</PresentationFormat>
  <Paragraphs>89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Calibri</vt:lpstr>
      <vt:lpstr>Verdana</vt:lpstr>
      <vt:lpstr>2_Office Theme</vt:lpstr>
      <vt:lpstr>2_Internal Designs</vt:lpstr>
      <vt:lpstr>Office Theme</vt:lpstr>
      <vt:lpstr>1_Office Theme</vt:lpstr>
      <vt:lpstr>1_Internal Designs</vt:lpstr>
      <vt:lpstr>2  Appraisal Math and Statistics</vt:lpstr>
      <vt:lpstr>Percentage Problems</vt:lpstr>
      <vt:lpstr>Formulas for Percentage Problems</vt:lpstr>
      <vt:lpstr>Interest Problems</vt:lpstr>
      <vt:lpstr>Area Problems</vt:lpstr>
      <vt:lpstr>      Living Area Calculations</vt:lpstr>
      <vt:lpstr>      Volume</vt:lpstr>
      <vt:lpstr> Statistics</vt:lpstr>
      <vt:lpstr>    Measures of Central Tendency</vt:lpstr>
      <vt:lpstr>Measures of Dispersion</vt:lpstr>
      <vt:lpstr>Graphic Presentation of Data</vt:lpstr>
      <vt:lpstr>Regression Analysis</vt:lpstr>
    </vt:vector>
  </TitlesOfParts>
  <Company>Kaplan Professional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 Chandler</dc:creator>
  <cp:lastModifiedBy>Bennie Waller</cp:lastModifiedBy>
  <cp:revision>238</cp:revision>
  <cp:lastPrinted>2007-04-29T21:43:34Z</cp:lastPrinted>
  <dcterms:created xsi:type="dcterms:W3CDTF">2007-04-26T19:26:14Z</dcterms:created>
  <dcterms:modified xsi:type="dcterms:W3CDTF">2018-08-17T13:55:03Z</dcterms:modified>
</cp:coreProperties>
</file>